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70" r:id="rId2"/>
    <p:sldId id="342" r:id="rId3"/>
    <p:sldId id="394" r:id="rId4"/>
    <p:sldId id="390" r:id="rId5"/>
    <p:sldId id="377" r:id="rId6"/>
    <p:sldId id="389" r:id="rId7"/>
    <p:sldId id="380" r:id="rId8"/>
    <p:sldId id="378" r:id="rId9"/>
    <p:sldId id="379" r:id="rId10"/>
    <p:sldId id="382" r:id="rId11"/>
    <p:sldId id="381" r:id="rId12"/>
    <p:sldId id="391" r:id="rId13"/>
    <p:sldId id="396" r:id="rId14"/>
    <p:sldId id="364" r:id="rId15"/>
    <p:sldId id="397" r:id="rId16"/>
    <p:sldId id="384" r:id="rId17"/>
    <p:sldId id="385" r:id="rId18"/>
    <p:sldId id="392" r:id="rId19"/>
    <p:sldId id="347" r:id="rId20"/>
    <p:sldId id="393" r:id="rId21"/>
    <p:sldId id="359" r:id="rId22"/>
    <p:sldId id="360" r:id="rId23"/>
    <p:sldId id="361" r:id="rId24"/>
    <p:sldId id="383" r:id="rId25"/>
    <p:sldId id="352" r:id="rId26"/>
    <p:sldId id="398" r:id="rId27"/>
    <p:sldId id="331" r:id="rId28"/>
    <p:sldId id="332" r:id="rId29"/>
    <p:sldId id="329" r:id="rId30"/>
    <p:sldId id="365" r:id="rId31"/>
    <p:sldId id="283" r:id="rId32"/>
  </p:sldIdLst>
  <p:sldSz cx="17348200" cy="97536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25A"/>
    <a:srgbClr val="12273E"/>
    <a:srgbClr val="CC0000"/>
    <a:srgbClr val="3D6A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Orta Stil 3 - Vurgu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12" autoAdjust="0"/>
    <p:restoredTop sz="94670" autoAdjust="0"/>
  </p:normalViewPr>
  <p:slideViewPr>
    <p:cSldViewPr>
      <p:cViewPr>
        <p:scale>
          <a:sx n="60" d="100"/>
          <a:sy n="60" d="100"/>
        </p:scale>
        <p:origin x="-72" y="-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8D0A7-A9D0-4309-92B9-EF3089E8C3DB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CA56D94-1DFA-4609-84BC-F3A25877609F}">
      <dgm:prSet phldrT="[Metin]"/>
      <dgm:spPr/>
      <dgm:t>
        <a:bodyPr/>
        <a:lstStyle/>
        <a:p>
          <a:r>
            <a:rPr lang="tr-TR" b="1" dirty="0" smtClean="0"/>
            <a:t>1-TEŞVİK GRUPLARI</a:t>
          </a:r>
          <a:endParaRPr lang="tr-TR" b="1" dirty="0"/>
        </a:p>
      </dgm:t>
    </dgm:pt>
    <dgm:pt modelId="{43A70F40-F1F1-4BEB-81C3-A7B60F2FC41F}" type="parTrans" cxnId="{75908D44-CC2D-4D7A-A010-9B8830730A9B}">
      <dgm:prSet/>
      <dgm:spPr/>
      <dgm:t>
        <a:bodyPr/>
        <a:lstStyle/>
        <a:p>
          <a:endParaRPr lang="tr-TR"/>
        </a:p>
      </dgm:t>
    </dgm:pt>
    <dgm:pt modelId="{C31C8C61-119D-4C14-8F1C-5BA9EFC5B4AA}" type="sibTrans" cxnId="{75908D44-CC2D-4D7A-A010-9B8830730A9B}">
      <dgm:prSet/>
      <dgm:spPr/>
      <dgm:t>
        <a:bodyPr/>
        <a:lstStyle/>
        <a:p>
          <a:endParaRPr lang="tr-TR"/>
        </a:p>
      </dgm:t>
    </dgm:pt>
    <dgm:pt modelId="{3F977270-0B99-4FCA-9356-28ABD9E4E3B5}">
      <dgm:prSet phldrT="[Metin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b="1" dirty="0" smtClean="0"/>
            <a:t>2-VERGİSEL DESTEKLER</a:t>
          </a:r>
          <a:endParaRPr lang="tr-TR" b="1" dirty="0"/>
        </a:p>
      </dgm:t>
    </dgm:pt>
    <dgm:pt modelId="{C512BEA0-23C8-4AF6-9030-A0EEE3715FC2}" type="parTrans" cxnId="{3F481995-BD38-4246-B052-82FA7F56B601}">
      <dgm:prSet/>
      <dgm:spPr/>
      <dgm:t>
        <a:bodyPr/>
        <a:lstStyle/>
        <a:p>
          <a:endParaRPr lang="tr-TR"/>
        </a:p>
      </dgm:t>
    </dgm:pt>
    <dgm:pt modelId="{A0A520B8-4A8A-4523-AF78-3C10FA3935EC}" type="sibTrans" cxnId="{3F481995-BD38-4246-B052-82FA7F56B601}">
      <dgm:prSet/>
      <dgm:spPr/>
      <dgm:t>
        <a:bodyPr/>
        <a:lstStyle/>
        <a:p>
          <a:endParaRPr lang="tr-TR"/>
        </a:p>
      </dgm:t>
    </dgm:pt>
    <dgm:pt modelId="{ED36E610-B6D9-4DC6-B91B-7CFFCD942D3F}">
      <dgm:prSet phldrT="[Metin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tr-TR" b="1" dirty="0" smtClean="0"/>
            <a:t>3-DİĞER VERGİSEL   TEŞVİKLER</a:t>
          </a:r>
          <a:endParaRPr lang="tr-TR" b="1" dirty="0"/>
        </a:p>
      </dgm:t>
    </dgm:pt>
    <dgm:pt modelId="{DA875FD0-26BD-4152-81F2-1A1E95AB38FA}" type="parTrans" cxnId="{D0EAF7CC-89CE-44AC-B57D-8558430D0277}">
      <dgm:prSet/>
      <dgm:spPr/>
      <dgm:t>
        <a:bodyPr/>
        <a:lstStyle/>
        <a:p>
          <a:endParaRPr lang="tr-TR"/>
        </a:p>
      </dgm:t>
    </dgm:pt>
    <dgm:pt modelId="{BDB77CDC-47C7-48D0-AAAE-6FE2B9AF06B5}" type="sibTrans" cxnId="{D0EAF7CC-89CE-44AC-B57D-8558430D0277}">
      <dgm:prSet/>
      <dgm:spPr/>
      <dgm:t>
        <a:bodyPr/>
        <a:lstStyle/>
        <a:p>
          <a:endParaRPr lang="tr-TR"/>
        </a:p>
      </dgm:t>
    </dgm:pt>
    <dgm:pt modelId="{9D6A0C59-3862-4D3A-A82E-E3026AD0A63E}" type="pres">
      <dgm:prSet presAssocID="{67B8D0A7-A9D0-4309-92B9-EF3089E8C3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142EB5-CE2F-4291-B1E9-1EDD2614D82E}" type="pres">
      <dgm:prSet presAssocID="{67B8D0A7-A9D0-4309-92B9-EF3089E8C3DB}" presName="dummyMaxCanvas" presStyleCnt="0">
        <dgm:presLayoutVars/>
      </dgm:prSet>
      <dgm:spPr/>
    </dgm:pt>
    <dgm:pt modelId="{7073E64D-3E36-4B76-AC2A-ABDACE2B9A79}" type="pres">
      <dgm:prSet presAssocID="{67B8D0A7-A9D0-4309-92B9-EF3089E8C3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D5512E-BDD9-4BF5-8267-7C703E4E6E8F}" type="pres">
      <dgm:prSet presAssocID="{67B8D0A7-A9D0-4309-92B9-EF3089E8C3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890E4F-4278-48D6-A70B-4F49C59F7C14}" type="pres">
      <dgm:prSet presAssocID="{67B8D0A7-A9D0-4309-92B9-EF3089E8C3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214411-9969-4BE6-90AF-238479117F38}" type="pres">
      <dgm:prSet presAssocID="{67B8D0A7-A9D0-4309-92B9-EF3089E8C3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41D2EF-7698-4422-9D91-5E3C88AE1B28}" type="pres">
      <dgm:prSet presAssocID="{67B8D0A7-A9D0-4309-92B9-EF3089E8C3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99750E-941F-49F1-B4A9-2BEDF215EAAE}" type="pres">
      <dgm:prSet presAssocID="{67B8D0A7-A9D0-4309-92B9-EF3089E8C3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60AF08-4E76-4AB0-8651-057A255AD69B}" type="pres">
      <dgm:prSet presAssocID="{67B8D0A7-A9D0-4309-92B9-EF3089E8C3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7394BF-1444-4A2F-84AB-ABB414B93EF8}" type="pres">
      <dgm:prSet presAssocID="{67B8D0A7-A9D0-4309-92B9-EF3089E8C3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0CD58F6-ED0C-49BE-88F7-CA7DAEAF5BCB}" type="presOf" srcId="{5CA56D94-1DFA-4609-84BC-F3A25877609F}" destId="{7073E64D-3E36-4B76-AC2A-ABDACE2B9A79}" srcOrd="0" destOrd="0" presId="urn:microsoft.com/office/officeart/2005/8/layout/vProcess5"/>
    <dgm:cxn modelId="{3F481995-BD38-4246-B052-82FA7F56B601}" srcId="{67B8D0A7-A9D0-4309-92B9-EF3089E8C3DB}" destId="{3F977270-0B99-4FCA-9356-28ABD9E4E3B5}" srcOrd="1" destOrd="0" parTransId="{C512BEA0-23C8-4AF6-9030-A0EEE3715FC2}" sibTransId="{A0A520B8-4A8A-4523-AF78-3C10FA3935EC}"/>
    <dgm:cxn modelId="{6BCC6B78-D808-4BA4-BF45-FD216E32F21C}" type="presOf" srcId="{3F977270-0B99-4FCA-9356-28ABD9E4E3B5}" destId="{B1D5512E-BDD9-4BF5-8267-7C703E4E6E8F}" srcOrd="0" destOrd="0" presId="urn:microsoft.com/office/officeart/2005/8/layout/vProcess5"/>
    <dgm:cxn modelId="{75908D44-CC2D-4D7A-A010-9B8830730A9B}" srcId="{67B8D0A7-A9D0-4309-92B9-EF3089E8C3DB}" destId="{5CA56D94-1DFA-4609-84BC-F3A25877609F}" srcOrd="0" destOrd="0" parTransId="{43A70F40-F1F1-4BEB-81C3-A7B60F2FC41F}" sibTransId="{C31C8C61-119D-4C14-8F1C-5BA9EFC5B4AA}"/>
    <dgm:cxn modelId="{61C3EDF1-3F46-4F2D-942B-8FB98A4DB9DA}" type="presOf" srcId="{5CA56D94-1DFA-4609-84BC-F3A25877609F}" destId="{0599750E-941F-49F1-B4A9-2BEDF215EAAE}" srcOrd="1" destOrd="0" presId="urn:microsoft.com/office/officeart/2005/8/layout/vProcess5"/>
    <dgm:cxn modelId="{27B4FD56-605A-4BE7-BF4F-85666E3BFCDB}" type="presOf" srcId="{3F977270-0B99-4FCA-9356-28ABD9E4E3B5}" destId="{4B60AF08-4E76-4AB0-8651-057A255AD69B}" srcOrd="1" destOrd="0" presId="urn:microsoft.com/office/officeart/2005/8/layout/vProcess5"/>
    <dgm:cxn modelId="{888B11EA-6555-4DE6-8011-D0E971D3506F}" type="presOf" srcId="{A0A520B8-4A8A-4523-AF78-3C10FA3935EC}" destId="{D741D2EF-7698-4422-9D91-5E3C88AE1B28}" srcOrd="0" destOrd="0" presId="urn:microsoft.com/office/officeart/2005/8/layout/vProcess5"/>
    <dgm:cxn modelId="{985E121A-166C-471D-8708-3CF362EDD7E4}" type="presOf" srcId="{C31C8C61-119D-4C14-8F1C-5BA9EFC5B4AA}" destId="{64214411-9969-4BE6-90AF-238479117F38}" srcOrd="0" destOrd="0" presId="urn:microsoft.com/office/officeart/2005/8/layout/vProcess5"/>
    <dgm:cxn modelId="{D0EAF7CC-89CE-44AC-B57D-8558430D0277}" srcId="{67B8D0A7-A9D0-4309-92B9-EF3089E8C3DB}" destId="{ED36E610-B6D9-4DC6-B91B-7CFFCD942D3F}" srcOrd="2" destOrd="0" parTransId="{DA875FD0-26BD-4152-81F2-1A1E95AB38FA}" sibTransId="{BDB77CDC-47C7-48D0-AAAE-6FE2B9AF06B5}"/>
    <dgm:cxn modelId="{0D7BA0F2-25DB-4F43-A424-34B497558AD6}" type="presOf" srcId="{ED36E610-B6D9-4DC6-B91B-7CFFCD942D3F}" destId="{94890E4F-4278-48D6-A70B-4F49C59F7C14}" srcOrd="0" destOrd="0" presId="urn:microsoft.com/office/officeart/2005/8/layout/vProcess5"/>
    <dgm:cxn modelId="{B6049D8A-DAB1-43A7-8ABF-8F05C05A1CDB}" type="presOf" srcId="{ED36E610-B6D9-4DC6-B91B-7CFFCD942D3F}" destId="{1F7394BF-1444-4A2F-84AB-ABB414B93EF8}" srcOrd="1" destOrd="0" presId="urn:microsoft.com/office/officeart/2005/8/layout/vProcess5"/>
    <dgm:cxn modelId="{525E130A-4039-4E5C-8481-F3A0887C81DE}" type="presOf" srcId="{67B8D0A7-A9D0-4309-92B9-EF3089E8C3DB}" destId="{9D6A0C59-3862-4D3A-A82E-E3026AD0A63E}" srcOrd="0" destOrd="0" presId="urn:microsoft.com/office/officeart/2005/8/layout/vProcess5"/>
    <dgm:cxn modelId="{383A15B9-A78B-485A-A6F0-184A979CC213}" type="presParOf" srcId="{9D6A0C59-3862-4D3A-A82E-E3026AD0A63E}" destId="{3E142EB5-CE2F-4291-B1E9-1EDD2614D82E}" srcOrd="0" destOrd="0" presId="urn:microsoft.com/office/officeart/2005/8/layout/vProcess5"/>
    <dgm:cxn modelId="{1742CDB8-8D93-4B9E-AFFB-84BB301A041F}" type="presParOf" srcId="{9D6A0C59-3862-4D3A-A82E-E3026AD0A63E}" destId="{7073E64D-3E36-4B76-AC2A-ABDACE2B9A79}" srcOrd="1" destOrd="0" presId="urn:microsoft.com/office/officeart/2005/8/layout/vProcess5"/>
    <dgm:cxn modelId="{C8A1EB15-FD25-49E4-A47D-F02915A84850}" type="presParOf" srcId="{9D6A0C59-3862-4D3A-A82E-E3026AD0A63E}" destId="{B1D5512E-BDD9-4BF5-8267-7C703E4E6E8F}" srcOrd="2" destOrd="0" presId="urn:microsoft.com/office/officeart/2005/8/layout/vProcess5"/>
    <dgm:cxn modelId="{7077E8EE-6C18-4573-ACD7-23EC1D3B2D66}" type="presParOf" srcId="{9D6A0C59-3862-4D3A-A82E-E3026AD0A63E}" destId="{94890E4F-4278-48D6-A70B-4F49C59F7C14}" srcOrd="3" destOrd="0" presId="urn:microsoft.com/office/officeart/2005/8/layout/vProcess5"/>
    <dgm:cxn modelId="{0813E646-2C5C-40E0-8501-E92E544D4D77}" type="presParOf" srcId="{9D6A0C59-3862-4D3A-A82E-E3026AD0A63E}" destId="{64214411-9969-4BE6-90AF-238479117F38}" srcOrd="4" destOrd="0" presId="urn:microsoft.com/office/officeart/2005/8/layout/vProcess5"/>
    <dgm:cxn modelId="{34CAF909-9EA9-4E13-9D2D-DD4440001932}" type="presParOf" srcId="{9D6A0C59-3862-4D3A-A82E-E3026AD0A63E}" destId="{D741D2EF-7698-4422-9D91-5E3C88AE1B28}" srcOrd="5" destOrd="0" presId="urn:microsoft.com/office/officeart/2005/8/layout/vProcess5"/>
    <dgm:cxn modelId="{0DADCC61-C612-4CF3-B9CC-158624319A94}" type="presParOf" srcId="{9D6A0C59-3862-4D3A-A82E-E3026AD0A63E}" destId="{0599750E-941F-49F1-B4A9-2BEDF215EAAE}" srcOrd="6" destOrd="0" presId="urn:microsoft.com/office/officeart/2005/8/layout/vProcess5"/>
    <dgm:cxn modelId="{D4A757DA-2D4D-4DA1-A95D-C624743DE0FB}" type="presParOf" srcId="{9D6A0C59-3862-4D3A-A82E-E3026AD0A63E}" destId="{4B60AF08-4E76-4AB0-8651-057A255AD69B}" srcOrd="7" destOrd="0" presId="urn:microsoft.com/office/officeart/2005/8/layout/vProcess5"/>
    <dgm:cxn modelId="{BC9EEB27-8318-416A-ADF9-AAA7596696F4}" type="presParOf" srcId="{9D6A0C59-3862-4D3A-A82E-E3026AD0A63E}" destId="{1F7394BF-1444-4A2F-84AB-ABB414B93EF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5A479-11AE-42DA-B4E9-CD1F9F690AD3}" type="doc">
      <dgm:prSet loTypeId="urn:microsoft.com/office/officeart/2005/8/layout/cycle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7BF27EF-BDF2-4D3C-A6E9-48BB79B84B5C}">
      <dgm:prSet phldrT="[Metin]"/>
      <dgm:spPr/>
      <dgm:t>
        <a:bodyPr/>
        <a:lstStyle/>
        <a:p>
          <a:r>
            <a:rPr lang="tr-TR" b="1" dirty="0" smtClean="0"/>
            <a:t>BÖLGESEL TEŞVİK</a:t>
          </a:r>
          <a:endParaRPr lang="tr-TR" b="1" dirty="0"/>
        </a:p>
      </dgm:t>
    </dgm:pt>
    <dgm:pt modelId="{48E5BE89-1B6E-45A1-A31C-B1D94275696C}" type="parTrans" cxnId="{E9102802-418C-4DA5-BD05-081B6211FFBC}">
      <dgm:prSet/>
      <dgm:spPr/>
      <dgm:t>
        <a:bodyPr/>
        <a:lstStyle/>
        <a:p>
          <a:endParaRPr lang="tr-TR"/>
        </a:p>
      </dgm:t>
    </dgm:pt>
    <dgm:pt modelId="{56E73947-AD71-46E7-BB98-8A53819CD520}" type="sibTrans" cxnId="{E9102802-418C-4DA5-BD05-081B6211FFBC}">
      <dgm:prSet/>
      <dgm:spPr/>
      <dgm:t>
        <a:bodyPr/>
        <a:lstStyle/>
        <a:p>
          <a:endParaRPr lang="tr-TR"/>
        </a:p>
      </dgm:t>
    </dgm:pt>
    <dgm:pt modelId="{7EF319AE-B137-4514-AA3E-19004352E6B0}">
      <dgm:prSet phldrT="[Metin]"/>
      <dgm:spPr/>
      <dgm:t>
        <a:bodyPr/>
        <a:lstStyle/>
        <a:p>
          <a:r>
            <a:rPr lang="tr-TR" b="1" dirty="0" smtClean="0"/>
            <a:t>ÖNCELİKLİ YATIRIM KONULARI</a:t>
          </a:r>
        </a:p>
        <a:p>
          <a:r>
            <a:rPr lang="tr-TR" b="1" dirty="0" smtClean="0"/>
            <a:t>TEŞVİKİ</a:t>
          </a:r>
        </a:p>
      </dgm:t>
    </dgm:pt>
    <dgm:pt modelId="{CF386377-E1CF-4EDC-BF7A-0F1D08A26C8F}" type="parTrans" cxnId="{A0E6EF5C-83DE-4E5B-ACC2-16F116C01A22}">
      <dgm:prSet/>
      <dgm:spPr/>
      <dgm:t>
        <a:bodyPr/>
        <a:lstStyle/>
        <a:p>
          <a:endParaRPr lang="tr-TR"/>
        </a:p>
      </dgm:t>
    </dgm:pt>
    <dgm:pt modelId="{EC21EF85-DC98-4B01-B254-C17EB5AC48A6}" type="sibTrans" cxnId="{A0E6EF5C-83DE-4E5B-ACC2-16F116C01A22}">
      <dgm:prSet/>
      <dgm:spPr/>
      <dgm:t>
        <a:bodyPr/>
        <a:lstStyle/>
        <a:p>
          <a:endParaRPr lang="tr-TR"/>
        </a:p>
      </dgm:t>
    </dgm:pt>
    <dgm:pt modelId="{688FB5C7-4938-4FB4-8CEF-510AFDCBFB8D}">
      <dgm:prSet phldrT="[Metin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tr-TR" b="1" dirty="0" smtClean="0"/>
            <a:t>GENEL TEŞVİK</a:t>
          </a:r>
          <a:endParaRPr lang="tr-TR" b="1" dirty="0"/>
        </a:p>
      </dgm:t>
    </dgm:pt>
    <dgm:pt modelId="{FAFD95AA-AF11-40F9-A43C-E0B32B671897}" type="parTrans" cxnId="{47C5F800-E1CA-4168-9925-F3376757085F}">
      <dgm:prSet/>
      <dgm:spPr/>
      <dgm:t>
        <a:bodyPr/>
        <a:lstStyle/>
        <a:p>
          <a:endParaRPr lang="tr-TR"/>
        </a:p>
      </dgm:t>
    </dgm:pt>
    <dgm:pt modelId="{9316F7BA-7EBB-41AD-8FE2-4D4E4863D860}" type="sibTrans" cxnId="{47C5F800-E1CA-4168-9925-F3376757085F}">
      <dgm:prSet/>
      <dgm:spPr/>
      <dgm:t>
        <a:bodyPr/>
        <a:lstStyle/>
        <a:p>
          <a:endParaRPr lang="tr-TR"/>
        </a:p>
      </dgm:t>
    </dgm:pt>
    <dgm:pt modelId="{26FB35D6-8363-42CD-9FF2-B0BBAB7AA275}">
      <dgm:prSet phldrT="[Metin]"/>
      <dgm:spPr/>
      <dgm:t>
        <a:bodyPr/>
        <a:lstStyle/>
        <a:p>
          <a:r>
            <a:rPr lang="tr-TR" b="1" dirty="0" smtClean="0"/>
            <a:t>STRATEJİK YATIRIMLARIN TEŞVİKİ</a:t>
          </a:r>
          <a:endParaRPr lang="tr-TR" b="1" dirty="0"/>
        </a:p>
      </dgm:t>
    </dgm:pt>
    <dgm:pt modelId="{BCB881FD-F020-42C0-8419-3000BE5F3622}" type="parTrans" cxnId="{59ED8678-036F-4181-B06E-C735BBCAE975}">
      <dgm:prSet/>
      <dgm:spPr/>
      <dgm:t>
        <a:bodyPr/>
        <a:lstStyle/>
        <a:p>
          <a:endParaRPr lang="tr-TR"/>
        </a:p>
      </dgm:t>
    </dgm:pt>
    <dgm:pt modelId="{D358636D-125A-46CB-8F0B-897A8BC05AC6}" type="sibTrans" cxnId="{59ED8678-036F-4181-B06E-C735BBCAE975}">
      <dgm:prSet/>
      <dgm:spPr/>
      <dgm:t>
        <a:bodyPr/>
        <a:lstStyle/>
        <a:p>
          <a:endParaRPr lang="tr-TR"/>
        </a:p>
      </dgm:t>
    </dgm:pt>
    <dgm:pt modelId="{F8599103-0719-4855-AAC9-DD501D1357A7}">
      <dgm:prSet phldrT="[Metin]"/>
      <dgm:spPr/>
      <dgm:t>
        <a:bodyPr/>
        <a:lstStyle/>
        <a:p>
          <a:r>
            <a:rPr lang="tr-TR" b="1" dirty="0" smtClean="0"/>
            <a:t>BÜYÜK ÖLÇEKLİ YATIRIM TEŞVİKİ</a:t>
          </a:r>
        </a:p>
      </dgm:t>
    </dgm:pt>
    <dgm:pt modelId="{B657C5E4-157D-43A9-9BF4-A90167DFF060}" type="parTrans" cxnId="{C02ED10A-BADB-4A7A-A04C-6B38FA01ED43}">
      <dgm:prSet/>
      <dgm:spPr/>
      <dgm:t>
        <a:bodyPr/>
        <a:lstStyle/>
        <a:p>
          <a:endParaRPr lang="tr-TR"/>
        </a:p>
      </dgm:t>
    </dgm:pt>
    <dgm:pt modelId="{981F5FBF-00BD-4C68-8D48-D2A829F88C7C}" type="sibTrans" cxnId="{C02ED10A-BADB-4A7A-A04C-6B38FA01ED43}">
      <dgm:prSet/>
      <dgm:spPr/>
      <dgm:t>
        <a:bodyPr/>
        <a:lstStyle/>
        <a:p>
          <a:endParaRPr lang="tr-TR"/>
        </a:p>
      </dgm:t>
    </dgm:pt>
    <dgm:pt modelId="{DAD34EB1-AAD8-479B-9639-8524BBD2FF14}" type="pres">
      <dgm:prSet presAssocID="{F025A479-11AE-42DA-B4E9-CD1F9F690A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4A722D-3A3E-444B-B091-9CA3C6EAA1F5}" type="pres">
      <dgm:prSet presAssocID="{B7BF27EF-BDF2-4D3C-A6E9-48BB79B84B5C}" presName="node" presStyleLbl="node1" presStyleIdx="0" presStyleCnt="5" custScaleX="125067" custScaleY="103635" custRadScaleRad="90663" custRadScaleInc="40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3F22CD-56B9-4FE5-9A08-783C479ED7D7}" type="pres">
      <dgm:prSet presAssocID="{B7BF27EF-BDF2-4D3C-A6E9-48BB79B84B5C}" presName="spNode" presStyleCnt="0"/>
      <dgm:spPr/>
    </dgm:pt>
    <dgm:pt modelId="{252EF26A-1FA7-409B-8969-D26F8B2D81D5}" type="pres">
      <dgm:prSet presAssocID="{56E73947-AD71-46E7-BB98-8A53819CD520}" presName="sibTrans" presStyleLbl="sibTrans1D1" presStyleIdx="0" presStyleCnt="5"/>
      <dgm:spPr/>
      <dgm:t>
        <a:bodyPr/>
        <a:lstStyle/>
        <a:p>
          <a:endParaRPr lang="tr-TR"/>
        </a:p>
      </dgm:t>
    </dgm:pt>
    <dgm:pt modelId="{604F3A05-07B4-4E58-9AC9-A639DE1766C0}" type="pres">
      <dgm:prSet presAssocID="{7EF319AE-B137-4514-AA3E-19004352E6B0}" presName="node" presStyleLbl="node1" presStyleIdx="1" presStyleCnt="5" custScaleX="115231" custScaleY="124568" custRadScaleRad="87688" custRadScaleInc="2214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102E73-32BC-4C17-925B-E8C65C0874CD}" type="pres">
      <dgm:prSet presAssocID="{7EF319AE-B137-4514-AA3E-19004352E6B0}" presName="spNode" presStyleCnt="0"/>
      <dgm:spPr/>
    </dgm:pt>
    <dgm:pt modelId="{8E378FCE-6E29-47B0-9075-3075EAD3B958}" type="pres">
      <dgm:prSet presAssocID="{EC21EF85-DC98-4B01-B254-C17EB5AC48A6}" presName="sibTrans" presStyleLbl="sibTrans1D1" presStyleIdx="1" presStyleCnt="5"/>
      <dgm:spPr/>
      <dgm:t>
        <a:bodyPr/>
        <a:lstStyle/>
        <a:p>
          <a:endParaRPr lang="tr-TR"/>
        </a:p>
      </dgm:t>
    </dgm:pt>
    <dgm:pt modelId="{2FF8D71D-CEE6-4D1F-81B6-AA0D1C700C9C}" type="pres">
      <dgm:prSet presAssocID="{688FB5C7-4938-4FB4-8CEF-510AFDCBFB8D}" presName="node" presStyleLbl="node1" presStyleIdx="2" presStyleCnt="5" custScaleX="117679" custScaleY="126289" custRadScaleRad="110973" custRadScaleInc="-633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6A55D4-C5D6-4596-A1FB-95BBC0163727}" type="pres">
      <dgm:prSet presAssocID="{688FB5C7-4938-4FB4-8CEF-510AFDCBFB8D}" presName="spNode" presStyleCnt="0"/>
      <dgm:spPr/>
    </dgm:pt>
    <dgm:pt modelId="{651FDC4D-5E44-439E-8B01-66DDC934799E}" type="pres">
      <dgm:prSet presAssocID="{9316F7BA-7EBB-41AD-8FE2-4D4E4863D860}" presName="sibTrans" presStyleLbl="sibTrans1D1" presStyleIdx="2" presStyleCnt="5"/>
      <dgm:spPr/>
      <dgm:t>
        <a:bodyPr/>
        <a:lstStyle/>
        <a:p>
          <a:endParaRPr lang="tr-TR"/>
        </a:p>
      </dgm:t>
    </dgm:pt>
    <dgm:pt modelId="{79455A97-1C90-491E-AE57-9B722D12D132}" type="pres">
      <dgm:prSet presAssocID="{26FB35D6-8363-42CD-9FF2-B0BBAB7AA275}" presName="node" presStyleLbl="node1" presStyleIdx="3" presStyleCnt="5" custScaleX="126188" custScaleY="111522" custRadScaleRad="110762" custRadScaleInc="5697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2AD5D9-C93F-401F-875F-E0F88D4024DA}" type="pres">
      <dgm:prSet presAssocID="{26FB35D6-8363-42CD-9FF2-B0BBAB7AA275}" presName="spNode" presStyleCnt="0"/>
      <dgm:spPr/>
    </dgm:pt>
    <dgm:pt modelId="{C003FD1B-E948-40CE-BC7D-5DA84C9928D6}" type="pres">
      <dgm:prSet presAssocID="{D358636D-125A-46CB-8F0B-897A8BC05AC6}" presName="sibTrans" presStyleLbl="sibTrans1D1" presStyleIdx="3" presStyleCnt="5"/>
      <dgm:spPr/>
      <dgm:t>
        <a:bodyPr/>
        <a:lstStyle/>
        <a:p>
          <a:endParaRPr lang="tr-TR"/>
        </a:p>
      </dgm:t>
    </dgm:pt>
    <dgm:pt modelId="{BA3E346D-98FB-430F-AE84-5C3DFCB736A2}" type="pres">
      <dgm:prSet presAssocID="{F8599103-0719-4855-AAC9-DD501D1357A7}" presName="node" presStyleLbl="node1" presStyleIdx="4" presStyleCnt="5" custScaleX="119578" custScaleY="131921" custRadScaleRad="92043" custRadScaleInc="-2607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1AC1EF-48E4-445B-A53F-26552BD39EAC}" type="pres">
      <dgm:prSet presAssocID="{F8599103-0719-4855-AAC9-DD501D1357A7}" presName="spNode" presStyleCnt="0"/>
      <dgm:spPr/>
    </dgm:pt>
    <dgm:pt modelId="{5636F10C-2B0C-4165-8B4B-7F33BB0A307F}" type="pres">
      <dgm:prSet presAssocID="{981F5FBF-00BD-4C68-8D48-D2A829F88C7C}" presName="sibTrans" presStyleLbl="sibTrans1D1" presStyleIdx="4" presStyleCnt="5"/>
      <dgm:spPr/>
      <dgm:t>
        <a:bodyPr/>
        <a:lstStyle/>
        <a:p>
          <a:endParaRPr lang="tr-TR"/>
        </a:p>
      </dgm:t>
    </dgm:pt>
  </dgm:ptLst>
  <dgm:cxnLst>
    <dgm:cxn modelId="{0C463E71-AB05-4E35-9602-0CF0D3407826}" type="presOf" srcId="{9316F7BA-7EBB-41AD-8FE2-4D4E4863D860}" destId="{651FDC4D-5E44-439E-8B01-66DDC934799E}" srcOrd="0" destOrd="0" presId="urn:microsoft.com/office/officeart/2005/8/layout/cycle6"/>
    <dgm:cxn modelId="{C5472BAF-C842-4413-9D7D-7152F01531A1}" type="presOf" srcId="{56E73947-AD71-46E7-BB98-8A53819CD520}" destId="{252EF26A-1FA7-409B-8969-D26F8B2D81D5}" srcOrd="0" destOrd="0" presId="urn:microsoft.com/office/officeart/2005/8/layout/cycle6"/>
    <dgm:cxn modelId="{61453F9A-6006-458F-8B9F-1200195316D9}" type="presOf" srcId="{981F5FBF-00BD-4C68-8D48-D2A829F88C7C}" destId="{5636F10C-2B0C-4165-8B4B-7F33BB0A307F}" srcOrd="0" destOrd="0" presId="urn:microsoft.com/office/officeart/2005/8/layout/cycle6"/>
    <dgm:cxn modelId="{59ED8678-036F-4181-B06E-C735BBCAE975}" srcId="{F025A479-11AE-42DA-B4E9-CD1F9F690AD3}" destId="{26FB35D6-8363-42CD-9FF2-B0BBAB7AA275}" srcOrd="3" destOrd="0" parTransId="{BCB881FD-F020-42C0-8419-3000BE5F3622}" sibTransId="{D358636D-125A-46CB-8F0B-897A8BC05AC6}"/>
    <dgm:cxn modelId="{C02ED10A-BADB-4A7A-A04C-6B38FA01ED43}" srcId="{F025A479-11AE-42DA-B4E9-CD1F9F690AD3}" destId="{F8599103-0719-4855-AAC9-DD501D1357A7}" srcOrd="4" destOrd="0" parTransId="{B657C5E4-157D-43A9-9BF4-A90167DFF060}" sibTransId="{981F5FBF-00BD-4C68-8D48-D2A829F88C7C}"/>
    <dgm:cxn modelId="{E2793A72-7FDD-4FB0-ADEA-B6E319531F2C}" type="presOf" srcId="{B7BF27EF-BDF2-4D3C-A6E9-48BB79B84B5C}" destId="{324A722D-3A3E-444B-B091-9CA3C6EAA1F5}" srcOrd="0" destOrd="0" presId="urn:microsoft.com/office/officeart/2005/8/layout/cycle6"/>
    <dgm:cxn modelId="{9988A2C7-AF72-4492-8766-C21609116BE8}" type="presOf" srcId="{26FB35D6-8363-42CD-9FF2-B0BBAB7AA275}" destId="{79455A97-1C90-491E-AE57-9B722D12D132}" srcOrd="0" destOrd="0" presId="urn:microsoft.com/office/officeart/2005/8/layout/cycle6"/>
    <dgm:cxn modelId="{1EAC46B2-907B-41D2-A245-4C758DB96044}" type="presOf" srcId="{688FB5C7-4938-4FB4-8CEF-510AFDCBFB8D}" destId="{2FF8D71D-CEE6-4D1F-81B6-AA0D1C700C9C}" srcOrd="0" destOrd="0" presId="urn:microsoft.com/office/officeart/2005/8/layout/cycle6"/>
    <dgm:cxn modelId="{E9102802-418C-4DA5-BD05-081B6211FFBC}" srcId="{F025A479-11AE-42DA-B4E9-CD1F9F690AD3}" destId="{B7BF27EF-BDF2-4D3C-A6E9-48BB79B84B5C}" srcOrd="0" destOrd="0" parTransId="{48E5BE89-1B6E-45A1-A31C-B1D94275696C}" sibTransId="{56E73947-AD71-46E7-BB98-8A53819CD520}"/>
    <dgm:cxn modelId="{54890414-33EF-4D67-9DD7-891C663EE20D}" type="presOf" srcId="{EC21EF85-DC98-4B01-B254-C17EB5AC48A6}" destId="{8E378FCE-6E29-47B0-9075-3075EAD3B958}" srcOrd="0" destOrd="0" presId="urn:microsoft.com/office/officeart/2005/8/layout/cycle6"/>
    <dgm:cxn modelId="{47C5F800-E1CA-4168-9925-F3376757085F}" srcId="{F025A479-11AE-42DA-B4E9-CD1F9F690AD3}" destId="{688FB5C7-4938-4FB4-8CEF-510AFDCBFB8D}" srcOrd="2" destOrd="0" parTransId="{FAFD95AA-AF11-40F9-A43C-E0B32B671897}" sibTransId="{9316F7BA-7EBB-41AD-8FE2-4D4E4863D860}"/>
    <dgm:cxn modelId="{DFF5CA1E-38D7-4301-85B2-F24E1609ABFA}" type="presOf" srcId="{F025A479-11AE-42DA-B4E9-CD1F9F690AD3}" destId="{DAD34EB1-AAD8-479B-9639-8524BBD2FF14}" srcOrd="0" destOrd="0" presId="urn:microsoft.com/office/officeart/2005/8/layout/cycle6"/>
    <dgm:cxn modelId="{A0E6EF5C-83DE-4E5B-ACC2-16F116C01A22}" srcId="{F025A479-11AE-42DA-B4E9-CD1F9F690AD3}" destId="{7EF319AE-B137-4514-AA3E-19004352E6B0}" srcOrd="1" destOrd="0" parTransId="{CF386377-E1CF-4EDC-BF7A-0F1D08A26C8F}" sibTransId="{EC21EF85-DC98-4B01-B254-C17EB5AC48A6}"/>
    <dgm:cxn modelId="{658A4149-C1C6-4AE4-A074-213311DF0539}" type="presOf" srcId="{F8599103-0719-4855-AAC9-DD501D1357A7}" destId="{BA3E346D-98FB-430F-AE84-5C3DFCB736A2}" srcOrd="0" destOrd="0" presId="urn:microsoft.com/office/officeart/2005/8/layout/cycle6"/>
    <dgm:cxn modelId="{7516B556-ADFD-481B-8760-75B80C8F9A9E}" type="presOf" srcId="{7EF319AE-B137-4514-AA3E-19004352E6B0}" destId="{604F3A05-07B4-4E58-9AC9-A639DE1766C0}" srcOrd="0" destOrd="0" presId="urn:microsoft.com/office/officeart/2005/8/layout/cycle6"/>
    <dgm:cxn modelId="{F86103B1-C112-42B5-AFDF-DAA3BB8D8F62}" type="presOf" srcId="{D358636D-125A-46CB-8F0B-897A8BC05AC6}" destId="{C003FD1B-E948-40CE-BC7D-5DA84C9928D6}" srcOrd="0" destOrd="0" presId="urn:microsoft.com/office/officeart/2005/8/layout/cycle6"/>
    <dgm:cxn modelId="{DC45986B-624A-4E35-9CCB-25E232EA9342}" type="presParOf" srcId="{DAD34EB1-AAD8-479B-9639-8524BBD2FF14}" destId="{324A722D-3A3E-444B-B091-9CA3C6EAA1F5}" srcOrd="0" destOrd="0" presId="urn:microsoft.com/office/officeart/2005/8/layout/cycle6"/>
    <dgm:cxn modelId="{7AF0F14B-CE26-46C2-BF6C-D69A743CBC2E}" type="presParOf" srcId="{DAD34EB1-AAD8-479B-9639-8524BBD2FF14}" destId="{BD3F22CD-56B9-4FE5-9A08-783C479ED7D7}" srcOrd="1" destOrd="0" presId="urn:microsoft.com/office/officeart/2005/8/layout/cycle6"/>
    <dgm:cxn modelId="{8EB0E695-565B-4FF6-A5DB-EF9B63104944}" type="presParOf" srcId="{DAD34EB1-AAD8-479B-9639-8524BBD2FF14}" destId="{252EF26A-1FA7-409B-8969-D26F8B2D81D5}" srcOrd="2" destOrd="0" presId="urn:microsoft.com/office/officeart/2005/8/layout/cycle6"/>
    <dgm:cxn modelId="{E4E11F9A-A32A-4591-BA6E-BC662E2AFEAB}" type="presParOf" srcId="{DAD34EB1-AAD8-479B-9639-8524BBD2FF14}" destId="{604F3A05-07B4-4E58-9AC9-A639DE1766C0}" srcOrd="3" destOrd="0" presId="urn:microsoft.com/office/officeart/2005/8/layout/cycle6"/>
    <dgm:cxn modelId="{36074C84-9E08-4E12-BD36-DBAF24948EA0}" type="presParOf" srcId="{DAD34EB1-AAD8-479B-9639-8524BBD2FF14}" destId="{50102E73-32BC-4C17-925B-E8C65C0874CD}" srcOrd="4" destOrd="0" presId="urn:microsoft.com/office/officeart/2005/8/layout/cycle6"/>
    <dgm:cxn modelId="{817BFBFB-1AD8-44BE-99DA-5FEECE2C33AB}" type="presParOf" srcId="{DAD34EB1-AAD8-479B-9639-8524BBD2FF14}" destId="{8E378FCE-6E29-47B0-9075-3075EAD3B958}" srcOrd="5" destOrd="0" presId="urn:microsoft.com/office/officeart/2005/8/layout/cycle6"/>
    <dgm:cxn modelId="{0374F0E6-49D0-4FDD-AC73-5DF164BEDD67}" type="presParOf" srcId="{DAD34EB1-AAD8-479B-9639-8524BBD2FF14}" destId="{2FF8D71D-CEE6-4D1F-81B6-AA0D1C700C9C}" srcOrd="6" destOrd="0" presId="urn:microsoft.com/office/officeart/2005/8/layout/cycle6"/>
    <dgm:cxn modelId="{5360F959-C3C4-40D5-8D34-F10017FA7F80}" type="presParOf" srcId="{DAD34EB1-AAD8-479B-9639-8524BBD2FF14}" destId="{B96A55D4-C5D6-4596-A1FB-95BBC0163727}" srcOrd="7" destOrd="0" presId="urn:microsoft.com/office/officeart/2005/8/layout/cycle6"/>
    <dgm:cxn modelId="{4AF484BF-A1B0-4A17-80BA-8B8251F75B75}" type="presParOf" srcId="{DAD34EB1-AAD8-479B-9639-8524BBD2FF14}" destId="{651FDC4D-5E44-439E-8B01-66DDC934799E}" srcOrd="8" destOrd="0" presId="urn:microsoft.com/office/officeart/2005/8/layout/cycle6"/>
    <dgm:cxn modelId="{37BD3A4A-1D0B-4A1B-AAFE-D4CA0E6CDFB8}" type="presParOf" srcId="{DAD34EB1-AAD8-479B-9639-8524BBD2FF14}" destId="{79455A97-1C90-491E-AE57-9B722D12D132}" srcOrd="9" destOrd="0" presId="urn:microsoft.com/office/officeart/2005/8/layout/cycle6"/>
    <dgm:cxn modelId="{DC00094E-8680-437D-ABB3-C5FD731EBF92}" type="presParOf" srcId="{DAD34EB1-AAD8-479B-9639-8524BBD2FF14}" destId="{E92AD5D9-C93F-401F-875F-E0F88D4024DA}" srcOrd="10" destOrd="0" presId="urn:microsoft.com/office/officeart/2005/8/layout/cycle6"/>
    <dgm:cxn modelId="{05B5C86B-162E-4F92-A158-89BED91EB007}" type="presParOf" srcId="{DAD34EB1-AAD8-479B-9639-8524BBD2FF14}" destId="{C003FD1B-E948-40CE-BC7D-5DA84C9928D6}" srcOrd="11" destOrd="0" presId="urn:microsoft.com/office/officeart/2005/8/layout/cycle6"/>
    <dgm:cxn modelId="{E6578350-3283-4B79-B84A-A9AC944E279E}" type="presParOf" srcId="{DAD34EB1-AAD8-479B-9639-8524BBD2FF14}" destId="{BA3E346D-98FB-430F-AE84-5C3DFCB736A2}" srcOrd="12" destOrd="0" presId="urn:microsoft.com/office/officeart/2005/8/layout/cycle6"/>
    <dgm:cxn modelId="{547EEE7C-095D-4248-B126-9926026BED9B}" type="presParOf" srcId="{DAD34EB1-AAD8-479B-9639-8524BBD2FF14}" destId="{931AC1EF-48E4-445B-A53F-26552BD39EAC}" srcOrd="13" destOrd="0" presId="urn:microsoft.com/office/officeart/2005/8/layout/cycle6"/>
    <dgm:cxn modelId="{AB78EED1-28DF-47D9-B480-81F5C805F453}" type="presParOf" srcId="{DAD34EB1-AAD8-479B-9639-8524BBD2FF14}" destId="{5636F10C-2B0C-4165-8B4B-7F33BB0A307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3E64D-3E36-4B76-AC2A-ABDACE2B9A79}">
      <dsp:nvSpPr>
        <dsp:cNvPr id="0" name=""/>
        <dsp:cNvSpPr/>
      </dsp:nvSpPr>
      <dsp:spPr>
        <a:xfrm>
          <a:off x="0" y="0"/>
          <a:ext cx="10452493" cy="20709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/>
            <a:t>1-TEŞVİK GRUPLARI</a:t>
          </a:r>
          <a:endParaRPr lang="tr-TR" sz="5400" b="1" kern="1200" dirty="0"/>
        </a:p>
      </dsp:txBody>
      <dsp:txXfrm>
        <a:off x="60656" y="60656"/>
        <a:ext cx="8217780" cy="1949634"/>
      </dsp:txXfrm>
    </dsp:sp>
    <dsp:sp modelId="{B1D5512E-BDD9-4BF5-8267-7C703E4E6E8F}">
      <dsp:nvSpPr>
        <dsp:cNvPr id="0" name=""/>
        <dsp:cNvSpPr/>
      </dsp:nvSpPr>
      <dsp:spPr>
        <a:xfrm>
          <a:off x="922278" y="2416104"/>
          <a:ext cx="10452493" cy="207094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/>
            <a:t>2-VERGİSEL DESTEKLER</a:t>
          </a:r>
          <a:endParaRPr lang="tr-TR" sz="5400" b="1" kern="1200" dirty="0"/>
        </a:p>
      </dsp:txBody>
      <dsp:txXfrm>
        <a:off x="982934" y="2476760"/>
        <a:ext cx="8062787" cy="1949634"/>
      </dsp:txXfrm>
    </dsp:sp>
    <dsp:sp modelId="{94890E4F-4278-48D6-A70B-4F49C59F7C14}">
      <dsp:nvSpPr>
        <dsp:cNvPr id="0" name=""/>
        <dsp:cNvSpPr/>
      </dsp:nvSpPr>
      <dsp:spPr>
        <a:xfrm>
          <a:off x="1844557" y="4832208"/>
          <a:ext cx="10452493" cy="2070946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b="1" kern="1200" dirty="0" smtClean="0"/>
            <a:t>3-DİĞER VERGİSEL   TEŞVİKLER</a:t>
          </a:r>
          <a:endParaRPr lang="tr-TR" sz="5400" b="1" kern="1200" dirty="0"/>
        </a:p>
      </dsp:txBody>
      <dsp:txXfrm>
        <a:off x="1905213" y="4892864"/>
        <a:ext cx="8062787" cy="1949634"/>
      </dsp:txXfrm>
    </dsp:sp>
    <dsp:sp modelId="{64214411-9969-4BE6-90AF-238479117F38}">
      <dsp:nvSpPr>
        <dsp:cNvPr id="0" name=""/>
        <dsp:cNvSpPr/>
      </dsp:nvSpPr>
      <dsp:spPr>
        <a:xfrm>
          <a:off x="9106378" y="1570467"/>
          <a:ext cx="1346115" cy="13461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9409254" y="1570467"/>
        <a:ext cx="740363" cy="1012952"/>
      </dsp:txXfrm>
    </dsp:sp>
    <dsp:sp modelId="{D741D2EF-7698-4422-9D91-5E3C88AE1B28}">
      <dsp:nvSpPr>
        <dsp:cNvPr id="0" name=""/>
        <dsp:cNvSpPr/>
      </dsp:nvSpPr>
      <dsp:spPr>
        <a:xfrm>
          <a:off x="10028656" y="3972765"/>
          <a:ext cx="1346115" cy="134611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10331532" y="3972765"/>
        <a:ext cx="740363" cy="1012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A722D-3A3E-444B-B091-9CA3C6EAA1F5}">
      <dsp:nvSpPr>
        <dsp:cNvPr id="0" name=""/>
        <dsp:cNvSpPr/>
      </dsp:nvSpPr>
      <dsp:spPr>
        <a:xfrm>
          <a:off x="6581657" y="240519"/>
          <a:ext cx="3146982" cy="16950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BÖLGESEL TEŞVİK</a:t>
          </a:r>
          <a:endParaRPr lang="tr-TR" sz="2600" b="1" kern="1200" dirty="0"/>
        </a:p>
      </dsp:txBody>
      <dsp:txXfrm>
        <a:off x="6664400" y="323262"/>
        <a:ext cx="2981496" cy="1529520"/>
      </dsp:txXfrm>
    </dsp:sp>
    <dsp:sp modelId="{252EF26A-1FA7-409B-8969-D26F8B2D81D5}">
      <dsp:nvSpPr>
        <dsp:cNvPr id="0" name=""/>
        <dsp:cNvSpPr/>
      </dsp:nvSpPr>
      <dsp:spPr>
        <a:xfrm>
          <a:off x="4389496" y="830428"/>
          <a:ext cx="6532096" cy="6532096"/>
        </a:xfrm>
        <a:custGeom>
          <a:avLst/>
          <a:gdLst/>
          <a:ahLst/>
          <a:cxnLst/>
          <a:rect l="0" t="0" r="0" b="0"/>
          <a:pathLst>
            <a:path>
              <a:moveTo>
                <a:pt x="5347604" y="749266"/>
              </a:moveTo>
              <a:arcTo wR="3266048" hR="3266048" stAng="18575589" swAng="113655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3A05-07B4-4E58-9AC9-A639DE1766C0}">
      <dsp:nvSpPr>
        <dsp:cNvPr id="0" name=""/>
        <dsp:cNvSpPr/>
      </dsp:nvSpPr>
      <dsp:spPr>
        <a:xfrm>
          <a:off x="9448824" y="2401072"/>
          <a:ext cx="2899485" cy="20373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ÖNCELİKLİ YATIRIM KONULARI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TEŞVİKİ</a:t>
          </a:r>
        </a:p>
      </dsp:txBody>
      <dsp:txXfrm>
        <a:off x="9548281" y="2500529"/>
        <a:ext cx="2700571" cy="1838463"/>
      </dsp:txXfrm>
    </dsp:sp>
    <dsp:sp modelId="{8E378FCE-6E29-47B0-9075-3075EAD3B958}">
      <dsp:nvSpPr>
        <dsp:cNvPr id="0" name=""/>
        <dsp:cNvSpPr/>
      </dsp:nvSpPr>
      <dsp:spPr>
        <a:xfrm>
          <a:off x="5281412" y="3393675"/>
          <a:ext cx="6532096" cy="6532096"/>
        </a:xfrm>
        <a:custGeom>
          <a:avLst/>
          <a:gdLst/>
          <a:ahLst/>
          <a:cxnLst/>
          <a:rect l="0" t="0" r="0" b="0"/>
          <a:pathLst>
            <a:path>
              <a:moveTo>
                <a:pt x="5667355" y="1052274"/>
              </a:moveTo>
              <a:arcTo wR="3266048" hR="3266048" stAng="19039616" swAng="10582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8D71D-CEE6-4D1F-81B6-AA0D1C700C9C}">
      <dsp:nvSpPr>
        <dsp:cNvPr id="0" name=""/>
        <dsp:cNvSpPr/>
      </dsp:nvSpPr>
      <dsp:spPr>
        <a:xfrm>
          <a:off x="9448809" y="5286822"/>
          <a:ext cx="2961082" cy="2065524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GENEL TEŞVİK</a:t>
          </a:r>
          <a:endParaRPr lang="tr-TR" sz="2600" b="1" kern="1200" dirty="0"/>
        </a:p>
      </dsp:txBody>
      <dsp:txXfrm>
        <a:off x="9549640" y="5387653"/>
        <a:ext cx="2759420" cy="1863862"/>
      </dsp:txXfrm>
    </dsp:sp>
    <dsp:sp modelId="{651FDC4D-5E44-439E-8B01-66DDC934799E}">
      <dsp:nvSpPr>
        <dsp:cNvPr id="0" name=""/>
        <dsp:cNvSpPr/>
      </dsp:nvSpPr>
      <dsp:spPr>
        <a:xfrm>
          <a:off x="4840077" y="1179507"/>
          <a:ext cx="6532096" cy="6532096"/>
        </a:xfrm>
        <a:custGeom>
          <a:avLst/>
          <a:gdLst/>
          <a:ahLst/>
          <a:cxnLst/>
          <a:rect l="0" t="0" r="0" b="0"/>
          <a:pathLst>
            <a:path>
              <a:moveTo>
                <a:pt x="4727796" y="6186726"/>
              </a:moveTo>
              <a:arcTo wR="3266048" hR="3266048" stAng="3804770" swAng="33037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55A97-1C90-491E-AE57-9B722D12D132}">
      <dsp:nvSpPr>
        <dsp:cNvPr id="0" name=""/>
        <dsp:cNvSpPr/>
      </dsp:nvSpPr>
      <dsp:spPr>
        <a:xfrm>
          <a:off x="3759009" y="5477703"/>
          <a:ext cx="3175189" cy="18240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STRATEJİK YATIRIMLARIN TEŞVİKİ</a:t>
          </a:r>
          <a:endParaRPr lang="tr-TR" sz="2600" b="1" kern="1200" dirty="0"/>
        </a:p>
      </dsp:txBody>
      <dsp:txXfrm>
        <a:off x="3848049" y="5566743"/>
        <a:ext cx="2997109" cy="1645922"/>
      </dsp:txXfrm>
    </dsp:sp>
    <dsp:sp modelId="{C003FD1B-E948-40CE-BC7D-5DA84C9928D6}">
      <dsp:nvSpPr>
        <dsp:cNvPr id="0" name=""/>
        <dsp:cNvSpPr/>
      </dsp:nvSpPr>
      <dsp:spPr>
        <a:xfrm>
          <a:off x="4719479" y="2843685"/>
          <a:ext cx="6532096" cy="6532096"/>
        </a:xfrm>
        <a:custGeom>
          <a:avLst/>
          <a:gdLst/>
          <a:ahLst/>
          <a:cxnLst/>
          <a:rect l="0" t="0" r="0" b="0"/>
          <a:pathLst>
            <a:path>
              <a:moveTo>
                <a:pt x="63736" y="2623965"/>
              </a:moveTo>
              <a:arcTo wR="3266048" hR="3266048" stAng="11480269" swAng="106171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E346D-98FB-430F-AE84-5C3DFCB736A2}">
      <dsp:nvSpPr>
        <dsp:cNvPr id="0" name=""/>
        <dsp:cNvSpPr/>
      </dsp:nvSpPr>
      <dsp:spPr>
        <a:xfrm>
          <a:off x="3656853" y="2358085"/>
          <a:ext cx="3008866" cy="2157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BÜYÜK ÖLÇEKLİ YATIRIM TEŞVİKİ</a:t>
          </a:r>
        </a:p>
      </dsp:txBody>
      <dsp:txXfrm>
        <a:off x="3762180" y="2463412"/>
        <a:ext cx="2798212" cy="1946985"/>
      </dsp:txXfrm>
    </dsp:sp>
    <dsp:sp modelId="{5636F10C-2B0C-4165-8B4B-7F33BB0A307F}">
      <dsp:nvSpPr>
        <dsp:cNvPr id="0" name=""/>
        <dsp:cNvSpPr/>
      </dsp:nvSpPr>
      <dsp:spPr>
        <a:xfrm>
          <a:off x="4951942" y="1069737"/>
          <a:ext cx="6532096" cy="6532096"/>
        </a:xfrm>
        <a:custGeom>
          <a:avLst/>
          <a:gdLst/>
          <a:ahLst/>
          <a:cxnLst/>
          <a:rect l="0" t="0" r="0" b="0"/>
          <a:pathLst>
            <a:path>
              <a:moveTo>
                <a:pt x="674653" y="1278148"/>
              </a:moveTo>
              <a:arcTo wR="3266048" hR="3266048" stAng="13049543" swAng="13329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/>
          <a:lstStyle>
            <a:lvl1pPr algn="l">
              <a:defRPr sz="7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0" y="0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/>
          <a:lstStyle>
            <a:lvl1pPr algn="r">
              <a:defRPr sz="700"/>
            </a:lvl1pPr>
          </a:lstStyle>
          <a:p>
            <a:fld id="{75B0346C-9CB8-4B4A-A5B0-A0A7EEFA9EB7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014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 anchor="b"/>
          <a:lstStyle>
            <a:lvl1pPr algn="l">
              <a:defRPr sz="7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0" y="9429014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 anchor="b"/>
          <a:lstStyle>
            <a:lvl1pPr algn="r">
              <a:defRPr sz="700"/>
            </a:lvl1pPr>
          </a:lstStyle>
          <a:p>
            <a:fld id="{0C24D33B-A61C-4BFE-BCD7-FE57666A23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043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/>
          <a:lstStyle>
            <a:lvl1pPr algn="l">
              <a:defRPr sz="7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0" y="0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/>
          <a:lstStyle>
            <a:lvl1pPr algn="r">
              <a:defRPr sz="700"/>
            </a:lvl1pPr>
          </a:lstStyle>
          <a:p>
            <a:fld id="{F11B6946-A98B-4242-80BB-2F894A9709C0}" type="datetimeFigureOut">
              <a:rPr lang="tr-TR" smtClean="0"/>
              <a:t>16.04.2019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6418" tIns="28209" rIns="56418" bIns="28209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893" y="4714508"/>
            <a:ext cx="5437891" cy="4467310"/>
          </a:xfrm>
          <a:prstGeom prst="rect">
            <a:avLst/>
          </a:prstGeom>
        </p:spPr>
        <p:txBody>
          <a:bodyPr vert="horz" lIns="56418" tIns="28209" rIns="56418" bIns="28209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9014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 anchor="b"/>
          <a:lstStyle>
            <a:lvl1pPr algn="l">
              <a:defRPr sz="7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0" y="9429014"/>
            <a:ext cx="2945369" cy="496010"/>
          </a:xfrm>
          <a:prstGeom prst="rect">
            <a:avLst/>
          </a:prstGeom>
        </p:spPr>
        <p:txBody>
          <a:bodyPr vert="horz" lIns="56418" tIns="28209" rIns="56418" bIns="28209" rtlCol="0" anchor="b"/>
          <a:lstStyle>
            <a:lvl1pPr algn="r">
              <a:defRPr sz="700"/>
            </a:lvl1pPr>
          </a:lstStyle>
          <a:p>
            <a:fld id="{43C6BDBE-677A-4161-868D-28F36182BC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14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721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4748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58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9610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821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81599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065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0048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365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1759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85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929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02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082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5566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799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5448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08845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2920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06705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519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174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9870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23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095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198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27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4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9459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4007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6BDBE-677A-4161-868D-28F36182BC7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38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01591" y="3023616"/>
            <a:ext cx="14751368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03182" y="5462016"/>
            <a:ext cx="12148185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9C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55565A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9C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84499" y="2114938"/>
            <a:ext cx="7758430" cy="611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rgbClr val="55565A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937593" y="2243328"/>
            <a:ext cx="7549229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2592" y="128016"/>
            <a:ext cx="713231" cy="111556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481327"/>
            <a:ext cx="17337024" cy="764438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09C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865932" y="7569414"/>
            <a:ext cx="2482850" cy="2183130"/>
          </a:xfrm>
          <a:custGeom>
            <a:avLst/>
            <a:gdLst/>
            <a:ahLst/>
            <a:cxnLst/>
            <a:rect l="l" t="t" r="r" b="b"/>
            <a:pathLst>
              <a:path w="2482850" h="2183129">
                <a:moveTo>
                  <a:pt x="2482522" y="443619"/>
                </a:moveTo>
                <a:lnTo>
                  <a:pt x="2096871" y="0"/>
                </a:lnTo>
                <a:lnTo>
                  <a:pt x="0" y="2182991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8640005"/>
            <a:ext cx="15660369" cy="1112520"/>
          </a:xfrm>
          <a:custGeom>
            <a:avLst/>
            <a:gdLst/>
            <a:ahLst/>
            <a:cxnLst/>
            <a:rect l="l" t="t" r="r" b="b"/>
            <a:pathLst>
              <a:path w="15660369" h="1112520">
                <a:moveTo>
                  <a:pt x="14522400" y="0"/>
                </a:moveTo>
                <a:lnTo>
                  <a:pt x="0" y="0"/>
                </a:lnTo>
                <a:lnTo>
                  <a:pt x="0" y="1112400"/>
                </a:lnTo>
                <a:lnTo>
                  <a:pt x="15660261" y="1112400"/>
                </a:lnTo>
                <a:lnTo>
                  <a:pt x="1452240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7150" y="273617"/>
            <a:ext cx="1736885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700" y="3584383"/>
            <a:ext cx="15871149" cy="410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55565A"/>
                </a:solidFill>
                <a:latin typeface="Myriad Pro"/>
                <a:cs typeface="Myriad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00547" y="9070848"/>
            <a:ext cx="555345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67727" y="9070848"/>
            <a:ext cx="399154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6672318" y="9031507"/>
            <a:ext cx="276859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iegokalp\Desktop\istanbul-manzara-izleme-yerleri-camlica-770x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8"/>
            <a:ext cx="17348200" cy="975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4294967295"/>
          </p:nvPr>
        </p:nvSpPr>
        <p:spPr>
          <a:xfrm>
            <a:off x="12432877" y="9040143"/>
            <a:ext cx="4047913" cy="519289"/>
          </a:xfrm>
          <a:prstGeom prst="rect">
            <a:avLst/>
          </a:prstGeom>
        </p:spPr>
        <p:txBody>
          <a:bodyPr lIns="154863" tIns="77431" rIns="154863" bIns="77431"/>
          <a:lstStyle/>
          <a:p>
            <a:fld id="{0F874E78-D0D1-47B9-87AB-3884C0DE16F0}" type="slidenum">
              <a:rPr lang="tr-TR" smtClean="0"/>
              <a:t>1</a:t>
            </a:fld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977900" y="838200"/>
            <a:ext cx="10554634" cy="4157470"/>
          </a:xfrm>
          <a:prstGeom prst="rect">
            <a:avLst/>
          </a:prstGeom>
          <a:noFill/>
        </p:spPr>
        <p:txBody>
          <a:bodyPr wrap="square" lIns="154863" tIns="77431" rIns="154863" bIns="77431">
            <a:spAutoFit/>
          </a:bodyPr>
          <a:lstStyle/>
          <a:p>
            <a:pPr algn="ctr"/>
            <a:r>
              <a:rPr lang="tr-TR" sz="65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TÜRKİYE’DE VERGİ </a:t>
            </a:r>
          </a:p>
          <a:p>
            <a:pPr algn="ctr"/>
            <a:r>
              <a:rPr lang="tr-TR" sz="65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TEŞVİKLERİNİN YAPISI</a:t>
            </a:r>
          </a:p>
          <a:p>
            <a:pPr algn="ctr"/>
            <a:r>
              <a:rPr lang="tr-TR" sz="65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İdris ŞENYURT</a:t>
            </a:r>
          </a:p>
          <a:p>
            <a:pPr algn="ctr"/>
            <a:r>
              <a:rPr lang="tr-TR" sz="65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 Nisan  2019</a:t>
            </a:r>
            <a:endParaRPr lang="tr-TR" sz="65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D:\Users\iegokalp\Desktop\2017-Yıllık-Gelir-vergisi-beyannamesinde-değişikl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100" y="3188058"/>
            <a:ext cx="2183392" cy="16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11801331" y="4605078"/>
            <a:ext cx="5372020" cy="802705"/>
          </a:xfrm>
          <a:prstGeom prst="rect">
            <a:avLst/>
          </a:prstGeom>
          <a:noFill/>
        </p:spPr>
        <p:txBody>
          <a:bodyPr wrap="none" lIns="154863" tIns="77431" rIns="154863" bIns="77431">
            <a:spAutoFit/>
          </a:bodyPr>
          <a:lstStyle/>
          <a:p>
            <a:pPr algn="ctr"/>
            <a:r>
              <a:rPr lang="tr-TR" sz="4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Gelir İdaresi Başkanlığı</a:t>
            </a:r>
          </a:p>
        </p:txBody>
      </p:sp>
    </p:spTree>
    <p:extLst>
      <p:ext uri="{BB962C8B-B14F-4D97-AF65-F5344CB8AC3E}">
        <p14:creationId xmlns:p14="http://schemas.microsoft.com/office/powerpoint/2010/main" val="35593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079500" y="273617"/>
            <a:ext cx="18441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5500" spc="-250" dirty="0" smtClean="0"/>
              <a:t>             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5. PROJE BAZLI TEŞVİK</a:t>
            </a:r>
            <a:endParaRPr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Metin kutusu 4"/>
          <p:cNvSpPr txBox="1">
            <a:spLocks noChangeArrowheads="1"/>
          </p:cNvSpPr>
          <p:nvPr/>
        </p:nvSpPr>
        <p:spPr bwMode="auto">
          <a:xfrm>
            <a:off x="1435588" y="1317784"/>
            <a:ext cx="15739639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lvl="0" algn="just" fontAlgn="base">
              <a:spcBef>
                <a:spcPts val="600"/>
              </a:spcBef>
              <a:spcAft>
                <a:spcPts val="600"/>
              </a:spcAft>
            </a:pPr>
            <a:r>
              <a:rPr lang="tr-TR" sz="48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Desteklenmesine Sanayi ve Teknoloji Bakanlığı tarafından karar verilecek projeler</a:t>
            </a:r>
          </a:p>
          <a:p>
            <a:pPr marL="979488" lvl="0" indent="-358775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Ülkemizin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günümüzde ve gelecekte ortaya çıkabilecek kritik ihtiyaçlarının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karşılaması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9488" lvl="0" indent="-358775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Arz güvenliğinin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sağlaması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9488" lvl="0" indent="-358775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Dışa bağımlılığın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azaltılması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9488" lvl="0" indent="-358775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Teknolojik dönüşümü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gerçekleştirmesi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979488" lvl="0" indent="-358775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Yenilikçi ve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AR-GE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yoğun yüksek katma değerleri yatırımların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desteklemesi </a:t>
            </a:r>
          </a:p>
          <a:p>
            <a:pPr marL="979488" lvl="0" indent="-358775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Asgari 100 milyon Dolar sabit yatırım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6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079500" y="273617"/>
            <a:ext cx="18441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5500" spc="-250" dirty="0" smtClean="0"/>
              <a:t>             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6. GENEL TEŞVİK SİSTEMİ</a:t>
            </a:r>
            <a:endParaRPr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901700" y="1904792"/>
            <a:ext cx="16723389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lvl="0" fontAlgn="base">
              <a:spcBef>
                <a:spcPts val="1200"/>
              </a:spcBef>
              <a:spcAft>
                <a:spcPts val="600"/>
              </a:spcAft>
            </a:pPr>
            <a:r>
              <a:rPr lang="tr-TR" sz="50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r-TR" sz="5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Bölge </a:t>
            </a:r>
            <a:r>
              <a:rPr lang="tr-TR" sz="5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ayrımı yapılmaksızın;</a:t>
            </a:r>
          </a:p>
          <a:p>
            <a:pPr marL="457200" lvl="0" indent="-457200" fontAlgn="base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5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Teşvik edilmeyecek yatırım konuları ve diğer teşvik uygulamaları kapsamında yer almayan,</a:t>
            </a:r>
          </a:p>
          <a:p>
            <a:pPr marL="457200" lvl="0" indent="-457200" fontAlgn="base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5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Asgari </a:t>
            </a:r>
            <a:r>
              <a:rPr lang="tr-TR" sz="5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sabit yatırım tutarı şartını sağlayan </a:t>
            </a:r>
            <a:r>
              <a:rPr lang="tr-TR" sz="5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yatırımlar</a:t>
            </a:r>
            <a:endParaRPr lang="tr-TR" sz="5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58875" lvl="0" indent="-439738" fontAlgn="base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44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Asgari sabit yatırım tutarı 1. ve 2. bölgelerde en az </a:t>
            </a:r>
            <a:r>
              <a:rPr lang="tr-TR" sz="44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1 milyon TL,</a:t>
            </a:r>
          </a:p>
          <a:p>
            <a:pPr marL="1158875" lvl="0" indent="-439738" fontAlgn="base"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tr-TR" sz="44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Diğer bölgelerde </a:t>
            </a:r>
            <a:r>
              <a:rPr lang="tr-TR" sz="44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en az </a:t>
            </a:r>
            <a:r>
              <a:rPr lang="tr-TR" sz="44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500 bin </a:t>
            </a:r>
            <a:r>
              <a:rPr lang="tr-TR" sz="44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TL’dir</a:t>
            </a:r>
          </a:p>
        </p:txBody>
      </p:sp>
    </p:spTree>
    <p:extLst>
      <p:ext uri="{BB962C8B-B14F-4D97-AF65-F5344CB8AC3E}">
        <p14:creationId xmlns:p14="http://schemas.microsoft.com/office/powerpoint/2010/main" val="26763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546367" y="2547636"/>
            <a:ext cx="184412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6000" spc="-250" dirty="0" smtClean="0"/>
              <a:t>       </a:t>
            </a:r>
            <a:r>
              <a:rPr lang="tr-TR" sz="7200" b="1" spc="-250" dirty="0" smtClean="0">
                <a:solidFill>
                  <a:schemeClr val="accent2">
                    <a:lumMod val="75000"/>
                  </a:schemeClr>
                </a:solidFill>
              </a:rPr>
              <a:t>SAĞLANAN VERGİSEL TEŞVİKLER</a:t>
            </a:r>
            <a:endParaRPr sz="72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099" name="Picture 3" descr="D:\Users\iegokalp\Desktop\it-drive-performance-sshd-ssd-hdd-30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4267200"/>
            <a:ext cx="98298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2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21290" y="188601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Metin kutusu 25"/>
          <p:cNvSpPr txBox="1"/>
          <p:nvPr/>
        </p:nvSpPr>
        <p:spPr>
          <a:xfrm>
            <a:off x="8140700" y="1188184"/>
            <a:ext cx="3733800" cy="163121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5000" b="1" dirty="0" smtClean="0">
                <a:solidFill>
                  <a:schemeClr val="bg1"/>
                </a:solidFill>
              </a:rPr>
              <a:t>DESTEK UNSURLARI</a:t>
            </a:r>
            <a:endParaRPr lang="tr-TR" sz="5000" b="1" dirty="0">
              <a:solidFill>
                <a:schemeClr val="bg1"/>
              </a:solidFill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4368800" y="2257961"/>
            <a:ext cx="2781300" cy="13234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VERGİSEL DESTEKLER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2788900" y="2209800"/>
            <a:ext cx="2743200" cy="1323439"/>
          </a:xfrm>
          <a:prstGeom prst="rect">
            <a:avLst/>
          </a:prstGeom>
          <a:solidFill>
            <a:srgbClr val="02825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DİĞER DESTEKLER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29" name="Başlık 17"/>
          <p:cNvSpPr>
            <a:spLocks noGrp="1"/>
          </p:cNvSpPr>
          <p:nvPr>
            <p:ph type="title"/>
          </p:nvPr>
        </p:nvSpPr>
        <p:spPr>
          <a:xfrm>
            <a:off x="2349500" y="76200"/>
            <a:ext cx="17368850" cy="769441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YATIRIM TEŞVİKLERİNDE DESTEK UNSURLARI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30" name="Metin kutusu 29"/>
          <p:cNvSpPr txBox="1"/>
          <p:nvPr/>
        </p:nvSpPr>
        <p:spPr>
          <a:xfrm>
            <a:off x="1968500" y="3861137"/>
            <a:ext cx="2362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VERGİ İNDİRİMİ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31" name="Metin kutusu 30"/>
          <p:cNvSpPr txBox="1"/>
          <p:nvPr/>
        </p:nvSpPr>
        <p:spPr>
          <a:xfrm>
            <a:off x="4415353" y="7558722"/>
            <a:ext cx="2362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HARÇ İSTİSNASI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32" name="Metin kutusu 31"/>
          <p:cNvSpPr txBox="1"/>
          <p:nvPr/>
        </p:nvSpPr>
        <p:spPr>
          <a:xfrm>
            <a:off x="7073900" y="3861137"/>
            <a:ext cx="2362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chemeClr val="bg1"/>
                </a:solidFill>
              </a:rPr>
              <a:t>KDV İADESİ VE İSTİSNASI</a:t>
            </a:r>
          </a:p>
        </p:txBody>
      </p:sp>
      <p:sp>
        <p:nvSpPr>
          <p:cNvPr id="33" name="Metin kutusu 32"/>
          <p:cNvSpPr txBox="1"/>
          <p:nvPr/>
        </p:nvSpPr>
        <p:spPr>
          <a:xfrm>
            <a:off x="998220" y="5156537"/>
            <a:ext cx="325628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GÜMRÜK VERGİSİ MUAFİYETİ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34" name="Metin kutusu 33"/>
          <p:cNvSpPr txBox="1"/>
          <p:nvPr/>
        </p:nvSpPr>
        <p:spPr>
          <a:xfrm>
            <a:off x="1663700" y="6375737"/>
            <a:ext cx="3124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EMLAK VERGİSİ MUAFİYETİ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35" name="Metin kutusu 34"/>
          <p:cNvSpPr txBox="1"/>
          <p:nvPr/>
        </p:nvSpPr>
        <p:spPr>
          <a:xfrm>
            <a:off x="6521450" y="5181600"/>
            <a:ext cx="321945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GELİR VERGİSİ STOPAJI DESTEĞİ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36" name="Metin kutusu 35"/>
          <p:cNvSpPr txBox="1"/>
          <p:nvPr/>
        </p:nvSpPr>
        <p:spPr>
          <a:xfrm>
            <a:off x="6540500" y="6400800"/>
            <a:ext cx="28956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>
                <a:solidFill>
                  <a:schemeClr val="bg1"/>
                </a:solidFill>
              </a:rPr>
              <a:t>DAMGA VERGİSİ İSTİSNASI</a:t>
            </a:r>
            <a:endParaRPr lang="tr-TR" sz="3000" b="1" dirty="0">
              <a:solidFill>
                <a:schemeClr val="bg1"/>
              </a:solidFill>
            </a:endParaRPr>
          </a:p>
        </p:txBody>
      </p:sp>
      <p:sp>
        <p:nvSpPr>
          <p:cNvPr id="37" name="Metin kutusu 36"/>
          <p:cNvSpPr txBox="1"/>
          <p:nvPr/>
        </p:nvSpPr>
        <p:spPr>
          <a:xfrm>
            <a:off x="11341100" y="4318337"/>
            <a:ext cx="2362200" cy="1015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/>
              <a:t>YATIRIM YERİ TAHSİSİ</a:t>
            </a:r>
            <a:endParaRPr lang="tr-TR" sz="3000" b="1" dirty="0"/>
          </a:p>
        </p:txBody>
      </p:sp>
      <p:sp>
        <p:nvSpPr>
          <p:cNvPr id="38" name="Metin kutusu 37"/>
          <p:cNvSpPr txBox="1"/>
          <p:nvPr/>
        </p:nvSpPr>
        <p:spPr>
          <a:xfrm>
            <a:off x="14144568" y="4322802"/>
            <a:ext cx="2362200" cy="55399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/>
              <a:t>FAİZ DESTEĞİ</a:t>
            </a:r>
            <a:endParaRPr lang="tr-TR" sz="3000" b="1" dirty="0"/>
          </a:p>
        </p:txBody>
      </p:sp>
      <p:sp>
        <p:nvSpPr>
          <p:cNvPr id="39" name="Metin kutusu 38"/>
          <p:cNvSpPr txBox="1"/>
          <p:nvPr/>
        </p:nvSpPr>
        <p:spPr>
          <a:xfrm>
            <a:off x="14144568" y="5371743"/>
            <a:ext cx="2362200" cy="240065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 smtClean="0"/>
              <a:t>SİGORTA PRİMİ İŞVEREN HİSSESİ DESTEĞİ</a:t>
            </a:r>
            <a:endParaRPr lang="tr-TR" sz="3000" b="1" dirty="0"/>
          </a:p>
        </p:txBody>
      </p:sp>
      <p:sp>
        <p:nvSpPr>
          <p:cNvPr id="40" name="Metin kutusu 39"/>
          <p:cNvSpPr txBox="1"/>
          <p:nvPr/>
        </p:nvSpPr>
        <p:spPr>
          <a:xfrm>
            <a:off x="11343640" y="5833408"/>
            <a:ext cx="2362200" cy="1938992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/>
              <a:t>SİGORTA PRİMİ </a:t>
            </a:r>
            <a:r>
              <a:rPr lang="tr-TR" sz="3000" b="1" dirty="0" smtClean="0"/>
              <a:t>İŞÇİ </a:t>
            </a:r>
            <a:r>
              <a:rPr lang="tr-TR" sz="3000" b="1" dirty="0"/>
              <a:t>HİSSESİ DESTEĞİ</a:t>
            </a:r>
          </a:p>
        </p:txBody>
      </p:sp>
      <p:cxnSp>
        <p:nvCxnSpPr>
          <p:cNvPr id="2048" name="Düz Bağlayıcı 2047"/>
          <p:cNvCxnSpPr>
            <a:endCxn id="26" idx="1"/>
          </p:cNvCxnSpPr>
          <p:nvPr/>
        </p:nvCxnSpPr>
        <p:spPr>
          <a:xfrm flipV="1">
            <a:off x="7150100" y="2003792"/>
            <a:ext cx="990600" cy="534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1" name="Düz Bağlayıcı 2050"/>
          <p:cNvCxnSpPr/>
          <p:nvPr/>
        </p:nvCxnSpPr>
        <p:spPr>
          <a:xfrm>
            <a:off x="11874500" y="2086985"/>
            <a:ext cx="914400" cy="6562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7150" y="152400"/>
            <a:ext cx="173688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5500" spc="-250" dirty="0" smtClean="0"/>
              <a:t>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. KURUMLAR VERGİSİ TEŞVİKLERİ</a:t>
            </a:r>
            <a:endParaRPr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Metin kutusu 4"/>
          <p:cNvSpPr txBox="1">
            <a:spLocks noChangeArrowheads="1"/>
          </p:cNvSpPr>
          <p:nvPr/>
        </p:nvSpPr>
        <p:spPr bwMode="auto">
          <a:xfrm>
            <a:off x="1950122" y="1325969"/>
            <a:ext cx="14193658" cy="6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r-TR" sz="2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Vergi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İndirimi; 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Kurumlar 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Vergisi Kanunu 32/A maddesi kapsamında 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kurumlar vergisi oranının indirimli olarak uygulanması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2700" b="1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2700" b="1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 fontAlgn="auto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tr-TR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YATIRIMA KATKI </a:t>
            </a:r>
            <a:r>
              <a:rPr lang="tr-TR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ORANI</a:t>
            </a:r>
            <a:endParaRPr lang="tr-TR" sz="44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tr-TR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HAK KAZANILAN YATIRIMA KATKI TUTARI 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tr-TR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TOPLAM YATIRIMA KATKI TUTARI </a:t>
            </a:r>
          </a:p>
          <a:p>
            <a:pPr marL="571500" indent="-5715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tr-TR" sz="4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VERGİ İNDİRİM </a:t>
            </a:r>
            <a:r>
              <a:rPr lang="tr-TR" sz="4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ORANI</a:t>
            </a:r>
            <a:endParaRPr lang="tr-TR" sz="4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49300" y="1524000"/>
            <a:ext cx="15871149" cy="1615827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(I) Bölgede imalat sektöründe faaliyette bulunan bir mükellef </a:t>
            </a:r>
            <a:r>
              <a:rPr lang="tr-TR" b="1" dirty="0" smtClean="0">
                <a:solidFill>
                  <a:srgbClr val="FF0000"/>
                </a:solidFill>
              </a:rPr>
              <a:t>2</a:t>
            </a:r>
            <a:r>
              <a:rPr lang="tr-TR" b="1" dirty="0" smtClean="0">
                <a:solidFill>
                  <a:srgbClr val="FF0000"/>
                </a:solidFill>
              </a:rPr>
              <a:t>0 milyon liralık sabit yatırım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yapmak üzere yatırım teşvik belgesini almış ve bu yatırımın</a:t>
            </a:r>
            <a:r>
              <a:rPr lang="tr-TR" b="1" dirty="0">
                <a:solidFill>
                  <a:srgbClr val="FF0000"/>
                </a:solidFill>
              </a:rPr>
              <a:t> 10 milyon liralık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kısmını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gerçekleştirmiştir.</a:t>
            </a:r>
          </a:p>
          <a:p>
            <a:pPr marL="457200" indent="-457200">
              <a:buFont typeface="Wingdings" pitchFamily="2" charset="2"/>
              <a:buChar char="§"/>
            </a:pPr>
            <a:endParaRPr lang="tr-T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2017 yılında yatırım dışında diğer faaliyetlerinden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5 milyon lira Kurumlar </a:t>
            </a:r>
            <a:r>
              <a:rPr lang="tr-TR" b="1" dirty="0">
                <a:solidFill>
                  <a:srgbClr val="FF0000"/>
                </a:solidFill>
              </a:rPr>
              <a:t>V</a:t>
            </a:r>
            <a:r>
              <a:rPr lang="tr-TR" b="1" dirty="0" smtClean="0">
                <a:solidFill>
                  <a:srgbClr val="FF0000"/>
                </a:solidFill>
              </a:rPr>
              <a:t>ergisine tabi kazanç</a:t>
            </a:r>
            <a:r>
              <a:rPr lang="tr-TR" b="1" dirty="0" smtClean="0"/>
              <a:t>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elde etmiştir</a:t>
            </a:r>
            <a:r>
              <a:rPr lang="tr-TR" b="1" dirty="0" smtClean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lang="tr-TR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10 milyon liralık yatırımın </a:t>
            </a:r>
            <a:r>
              <a:rPr lang="tr-TR" b="1" dirty="0" smtClean="0">
                <a:solidFill>
                  <a:srgbClr val="FF0000"/>
                </a:solidFill>
              </a:rPr>
              <a:t>% 30’u için yatırım desteği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verilecektir. </a:t>
            </a:r>
          </a:p>
          <a:p>
            <a:pPr marL="457200" indent="-457200">
              <a:buFont typeface="Wingdings" pitchFamily="2" charset="2"/>
              <a:buChar char="§"/>
            </a:pPr>
            <a:endParaRPr lang="tr-TR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Bu durumda </a:t>
            </a:r>
            <a:r>
              <a:rPr lang="tr-TR" b="1" dirty="0" smtClean="0">
                <a:solidFill>
                  <a:srgbClr val="FF0000"/>
                </a:solidFill>
              </a:rPr>
              <a:t>yararlanılabilecek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toplam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destek tutarı 3 milyon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liradır</a:t>
            </a:r>
            <a:r>
              <a:rPr lang="tr-TR" b="1" dirty="0" smtClean="0"/>
              <a:t>.</a:t>
            </a:r>
          </a:p>
          <a:p>
            <a:pPr marL="457200" indent="-457200">
              <a:buFont typeface="Wingdings" pitchFamily="2" charset="2"/>
              <a:buChar char="§"/>
            </a:pPr>
            <a:endParaRPr lang="tr-TR" b="1" dirty="0"/>
          </a:p>
          <a:p>
            <a:pPr marL="457200" indent="-457200">
              <a:buFont typeface="Wingdings" pitchFamily="2" charset="2"/>
              <a:buChar char="§"/>
            </a:pP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2018 </a:t>
            </a:r>
            <a:r>
              <a:rPr lang="tr-TR" b="1" dirty="0">
                <a:solidFill>
                  <a:schemeClr val="accent1">
                    <a:lumMod val="50000"/>
                  </a:schemeClr>
                </a:solidFill>
              </a:rPr>
              <a:t>yılı Kurumlar Vergisi Beyannamesinde beyan edilen 5 milyon lira kazanç üzerinden </a:t>
            </a:r>
            <a:r>
              <a:rPr lang="tr-TR" b="1" dirty="0" smtClean="0">
                <a:solidFill>
                  <a:srgbClr val="FF0000"/>
                </a:solidFill>
              </a:rPr>
              <a:t>1.1 milyon lira kurumlar vergisi ödemesi gerekirken</a:t>
            </a:r>
            <a:r>
              <a:rPr lang="tr-TR" b="1" dirty="0" smtClean="0"/>
              <a:t>, </a:t>
            </a:r>
            <a:r>
              <a:rPr lang="tr-TR" b="1" dirty="0" smtClean="0">
                <a:solidFill>
                  <a:schemeClr val="accent1">
                    <a:lumMod val="50000"/>
                  </a:schemeClr>
                </a:solidFill>
              </a:rPr>
              <a:t>3 milyon liraya kadar sağlanan teşvik sayesinde </a:t>
            </a:r>
            <a:r>
              <a:rPr lang="tr-TR" b="1" dirty="0" smtClean="0">
                <a:solidFill>
                  <a:srgbClr val="FF0000"/>
                </a:solidFill>
              </a:rPr>
              <a:t>kurumlar vergisi ödemeyecektir.</a:t>
            </a:r>
          </a:p>
          <a:p>
            <a:pPr marL="457200" indent="-457200">
              <a:buFont typeface="Wingdings" pitchFamily="2" charset="2"/>
              <a:buChar char="Ø"/>
            </a:pPr>
            <a:endParaRPr lang="tr-TR" dirty="0"/>
          </a:p>
          <a:p>
            <a:pPr marL="457200" indent="-457200">
              <a:buFont typeface="Wingdings" pitchFamily="2" charset="2"/>
              <a:buChar char="Ø"/>
            </a:pPr>
            <a:endParaRPr lang="tr-TR" dirty="0" smtClean="0"/>
          </a:p>
          <a:p>
            <a:pPr marL="457200" indent="-457200">
              <a:buFont typeface="Wingdings" pitchFamily="2" charset="2"/>
              <a:buChar char="Ø"/>
            </a:pPr>
            <a:endParaRPr lang="tr-TR" dirty="0"/>
          </a:p>
          <a:p>
            <a:pPr marL="457200" indent="-457200">
              <a:buFont typeface="Wingdings" pitchFamily="2" charset="2"/>
              <a:buChar char="Ø"/>
            </a:pP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object 17"/>
          <p:cNvSpPr/>
          <p:nvPr/>
        </p:nvSpPr>
        <p:spPr>
          <a:xfrm>
            <a:off x="-27940" y="23495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1"/>
          <p:cNvSpPr txBox="1">
            <a:spLocks/>
          </p:cNvSpPr>
          <p:nvPr/>
        </p:nvSpPr>
        <p:spPr>
          <a:xfrm>
            <a:off x="3873500" y="350554"/>
            <a:ext cx="173688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spc="-250" dirty="0" smtClean="0"/>
              <a:t>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ÖRNEK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bject 2"/>
          <p:cNvSpPr/>
          <p:nvPr/>
        </p:nvSpPr>
        <p:spPr>
          <a:xfrm>
            <a:off x="1042200" y="1143000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740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079500" y="273617"/>
            <a:ext cx="18441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5500" spc="-250" dirty="0" smtClean="0"/>
              <a:t>  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BÖLGESEL VE BÜYÜK ÖLÇEKLİ YATIRIM</a:t>
            </a:r>
            <a:endParaRPr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8462"/>
              </p:ext>
            </p:extLst>
          </p:nvPr>
        </p:nvGraphicFramePr>
        <p:xfrm>
          <a:off x="1663700" y="1498182"/>
          <a:ext cx="14401801" cy="6426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198"/>
                <a:gridCol w="1251988"/>
                <a:gridCol w="1388999"/>
                <a:gridCol w="1366950"/>
                <a:gridCol w="1445692"/>
                <a:gridCol w="1645696"/>
                <a:gridCol w="2218932"/>
                <a:gridCol w="1502385"/>
                <a:gridCol w="1503961"/>
              </a:tblGrid>
              <a:tr h="684111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Bölge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Yatırıma Katkı Oranı </a:t>
                      </a:r>
                      <a:r>
                        <a:rPr lang="tr-TR" sz="2500" kern="1200" dirty="0" smtClean="0">
                          <a:effectLst/>
                        </a:rPr>
                        <a:t>(%)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Yatırım Döneminde Uygulanacak Yatırım Katkı Oranları (%)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İndirimli KVK Oranı</a:t>
                      </a:r>
                      <a:endParaRPr lang="tr-TR" sz="2500" dirty="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(%)*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5373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solidFill>
                            <a:schemeClr val="bg1"/>
                          </a:solidFill>
                          <a:effectLst/>
                        </a:rPr>
                        <a:t>Bölgesel</a:t>
                      </a:r>
                      <a:endParaRPr lang="tr-TR" sz="2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solidFill>
                            <a:schemeClr val="bg1"/>
                          </a:solidFill>
                          <a:effectLst/>
                        </a:rPr>
                        <a:t>Büyük Ölçekli</a:t>
                      </a:r>
                      <a:endParaRPr lang="tr-TR" sz="2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84111">
                <a:tc>
                  <a:txBody>
                    <a:bodyPr/>
                    <a:lstStyle/>
                    <a:p>
                      <a:endParaRPr lang="tr-TR" sz="2500" dirty="0">
                        <a:effectLst/>
                        <a:latin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Diğer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İmalat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Diğer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İmalat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Diğer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İmalat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Diğer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İmalat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41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15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30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25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10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41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20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35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30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45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9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41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III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25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35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50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8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41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IV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30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45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55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6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41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V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40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55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50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65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4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4111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VI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50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65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60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75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2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8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24891"/>
              </p:ext>
            </p:extLst>
          </p:nvPr>
        </p:nvGraphicFramePr>
        <p:xfrm>
          <a:off x="1708590" y="1611085"/>
          <a:ext cx="14401801" cy="6457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7198"/>
                <a:gridCol w="1251988"/>
                <a:gridCol w="1388999"/>
                <a:gridCol w="1366950"/>
                <a:gridCol w="1445692"/>
                <a:gridCol w="1645696"/>
                <a:gridCol w="2218932"/>
                <a:gridCol w="1502385"/>
                <a:gridCol w="1503961"/>
              </a:tblGrid>
              <a:tr h="687412">
                <a:tc row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Bölge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Yatırıma Katkı Oranı </a:t>
                      </a:r>
                      <a:r>
                        <a:rPr lang="tr-TR" sz="2500" kern="1200" dirty="0" smtClean="0">
                          <a:effectLst/>
                        </a:rPr>
                        <a:t>(%)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Yatırım Döneminde Uygulanacak Yatırım Katkı Oranları (%)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İndirimli KVK Oranı</a:t>
                      </a:r>
                      <a:endParaRPr lang="tr-TR" sz="2500" dirty="0">
                        <a:effectLst/>
                      </a:endParaRPr>
                    </a:p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(%)*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95833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 smtClean="0">
                          <a:solidFill>
                            <a:schemeClr val="bg1"/>
                          </a:solidFill>
                          <a:effectLst/>
                        </a:rPr>
                        <a:t>Öncelikli</a:t>
                      </a:r>
                      <a:endParaRPr lang="tr-TR" sz="2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 smtClean="0">
                          <a:solidFill>
                            <a:schemeClr val="bg1"/>
                          </a:solidFill>
                          <a:effectLst/>
                        </a:rPr>
                        <a:t>Stratejik</a:t>
                      </a:r>
                      <a:endParaRPr lang="tr-TR" sz="25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87412">
                <a:tc>
                  <a:txBody>
                    <a:bodyPr/>
                    <a:lstStyle/>
                    <a:p>
                      <a:endParaRPr lang="tr-TR" sz="2500" dirty="0">
                        <a:effectLst/>
                        <a:latin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Diğer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İmalat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Diğer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İmalat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Diğer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İmalat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Diğer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İmalat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74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55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50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65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2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74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55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50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65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2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74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III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55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50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65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2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effectLst/>
                        </a:rPr>
                        <a:t>0</a:t>
                      </a:r>
                      <a:endParaRPr lang="tr-TR" sz="25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74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IV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55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50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65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2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74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V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55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50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65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smtClean="0">
                          <a:effectLst/>
                        </a:rPr>
                        <a:t>2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687412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kern="1200" dirty="0">
                          <a:effectLst/>
                        </a:rPr>
                        <a:t>VI</a:t>
                      </a:r>
                      <a:endParaRPr lang="tr-TR" sz="2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40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55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50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65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>
                          <a:solidFill>
                            <a:srgbClr val="0070C0"/>
                          </a:solidFill>
                          <a:effectLst/>
                        </a:rPr>
                        <a:t>80</a:t>
                      </a:r>
                      <a:endParaRPr lang="tr-TR" sz="2500" b="1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solidFill>
                            <a:srgbClr val="0070C0"/>
                          </a:solidFill>
                          <a:effectLst/>
                        </a:rPr>
                        <a:t>100</a:t>
                      </a:r>
                      <a:endParaRPr lang="tr-TR" sz="2500" b="1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 smtClean="0">
                          <a:effectLst/>
                        </a:rPr>
                        <a:t>2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tr-TR" sz="2500" b="1" kern="1200" dirty="0">
                          <a:effectLst/>
                        </a:rPr>
                        <a:t>0</a:t>
                      </a:r>
                      <a:endParaRPr lang="tr-TR" sz="25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23" name="object 11"/>
          <p:cNvSpPr txBox="1">
            <a:spLocks/>
          </p:cNvSpPr>
          <p:nvPr/>
        </p:nvSpPr>
        <p:spPr>
          <a:xfrm>
            <a:off x="-622300" y="163447"/>
            <a:ext cx="18441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spc="-250" dirty="0" smtClean="0"/>
              <a:t>  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ÖNCELİKLİ VE STRATEJİK YATIRIM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7150" y="152400"/>
            <a:ext cx="173688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5500" spc="-250" dirty="0" smtClean="0"/>
              <a:t>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PROJE BAZLI YATIRIM TEŞVİKİ</a:t>
            </a:r>
            <a:endParaRPr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Metin kutusu 4"/>
          <p:cNvSpPr txBox="1">
            <a:spLocks noChangeArrowheads="1"/>
          </p:cNvSpPr>
          <p:nvPr/>
        </p:nvSpPr>
        <p:spPr bwMode="auto">
          <a:xfrm>
            <a:off x="1219430" y="1611083"/>
            <a:ext cx="1601202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>
              <a:defRPr/>
            </a:pPr>
            <a:endParaRPr lang="tr-TR" sz="2000" b="1" dirty="0">
              <a:solidFill>
                <a:schemeClr val="tx1"/>
              </a:solidFill>
            </a:endParaRPr>
          </a:p>
          <a:p>
            <a:pPr marL="571500" indent="-571500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%200 oranında Yatırıma Katkı, Sıfır Kurumlar Vergisi</a:t>
            </a:r>
          </a:p>
          <a:p>
            <a:pPr marL="571500" indent="-571500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yıl Kurumlar Vergisi </a:t>
            </a:r>
          </a:p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İstisnası</a:t>
            </a:r>
            <a:endParaRPr lang="tr-TR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iegokalp\Desktop\gif\meeting-larg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08" y="3579448"/>
            <a:ext cx="9282345" cy="49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8900" y="949823"/>
            <a:ext cx="14982911" cy="4572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7603" y="5052675"/>
            <a:ext cx="6021705" cy="3309620"/>
          </a:xfrm>
          <a:custGeom>
            <a:avLst/>
            <a:gdLst/>
            <a:ahLst/>
            <a:cxnLst/>
            <a:rect l="l" t="t" r="r" b="b"/>
            <a:pathLst>
              <a:path w="6021705" h="3309620">
                <a:moveTo>
                  <a:pt x="0" y="0"/>
                </a:moveTo>
                <a:lnTo>
                  <a:pt x="2876854" y="3309289"/>
                </a:lnTo>
                <a:lnTo>
                  <a:pt x="6021222" y="3578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216259" y="14915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87913" y="713949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1358900" y="149157"/>
            <a:ext cx="1390628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2. KDV İSTİSNASI ve KDV İADESİ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Metin kutusu 4"/>
          <p:cNvSpPr txBox="1">
            <a:spLocks noChangeArrowheads="1"/>
          </p:cNvSpPr>
          <p:nvPr/>
        </p:nvSpPr>
        <p:spPr bwMode="auto">
          <a:xfrm>
            <a:off x="139700" y="1213783"/>
            <a:ext cx="124206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marL="457200" indent="-45720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 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Teşvik Belgesi 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/ Yurt içi veya ithal makine, teçhizat, yazılım, ve gayri maddi hak KDV Ödenmez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(KDV Kanunu 13/d </a:t>
            </a:r>
            <a:r>
              <a:rPr lang="tr-TR" sz="3200" b="1" dirty="0" err="1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md.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457200" indent="-45720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İmalat </a:t>
            </a:r>
            <a:r>
              <a:rPr lang="tr-T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Sanayinde Kullanılan Makine Teçhizat teslimi ile Teknoloji Geliştirme, İhtisas Teknoloji Geliştirme, AR-GE Tasarım Merkezlerinde ve Araştırma Laboratuvarlarında, bu faaliyetlerde kullanılmak üzere yapılan Makine ve Teçhizat </a:t>
            </a:r>
            <a:r>
              <a:rPr lang="tr-T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Teslimleri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KDV Kanunu Geçici 39. </a:t>
            </a:r>
            <a:r>
              <a:rPr lang="tr-TR" sz="32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md.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just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Bina 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nşaat 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Harcamalarında KDV iadesi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İmalat 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Sanayi / Sabit yatırım tutarı 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en az 50 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milyon 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TL </a:t>
            </a:r>
          </a:p>
          <a:p>
            <a:pPr algn="just" fontAlgn="base">
              <a:spcBef>
                <a:spcPts val="600"/>
              </a:spcBef>
              <a:spcAft>
                <a:spcPts val="600"/>
              </a:spcAft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(KDV Kanunu Geçici 30 ve 37. </a:t>
            </a:r>
            <a:r>
              <a:rPr lang="tr-TR" sz="3200" b="1" dirty="0" err="1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md.</a:t>
            </a: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32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Users\iegokalp\Desktop\hoàn-thuế-giá-trị-gia-tă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100" y="1371600"/>
            <a:ext cx="311874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iegokalp\Desktop\giphy (4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3300" y="4953000"/>
            <a:ext cx="3118749" cy="194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17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57145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4921" y="1168367"/>
            <a:ext cx="4294505" cy="2277110"/>
          </a:xfrm>
          <a:custGeom>
            <a:avLst/>
            <a:gdLst/>
            <a:ahLst/>
            <a:cxnLst/>
            <a:rect l="l" t="t" r="r" b="b"/>
            <a:pathLst>
              <a:path w="4294505" h="2277110">
                <a:moveTo>
                  <a:pt x="0" y="0"/>
                </a:moveTo>
                <a:lnTo>
                  <a:pt x="2051596" y="2276602"/>
                </a:lnTo>
                <a:lnTo>
                  <a:pt x="4293958" y="246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43449" y="784251"/>
            <a:ext cx="756920" cy="730250"/>
          </a:xfrm>
          <a:custGeom>
            <a:avLst/>
            <a:gdLst/>
            <a:ahLst/>
            <a:cxnLst/>
            <a:rect l="l" t="t" r="r" b="b"/>
            <a:pathLst>
              <a:path w="756919" h="730250">
                <a:moveTo>
                  <a:pt x="0" y="0"/>
                </a:moveTo>
                <a:lnTo>
                  <a:pt x="0" y="729767"/>
                </a:lnTo>
                <a:lnTo>
                  <a:pt x="756500" y="729767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69296" y="139338"/>
            <a:ext cx="1072515" cy="1034415"/>
          </a:xfrm>
          <a:custGeom>
            <a:avLst/>
            <a:gdLst/>
            <a:ahLst/>
            <a:cxnLst/>
            <a:rect l="l" t="t" r="r" b="b"/>
            <a:pathLst>
              <a:path w="1072515" h="1034414">
                <a:moveTo>
                  <a:pt x="1072248" y="0"/>
                </a:moveTo>
                <a:lnTo>
                  <a:pt x="0" y="1034376"/>
                </a:lnTo>
                <a:lnTo>
                  <a:pt x="1072248" y="1034376"/>
                </a:lnTo>
                <a:lnTo>
                  <a:pt x="1072248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4597899" y="163350"/>
            <a:ext cx="9367050" cy="1000274"/>
          </a:xfrm>
        </p:spPr>
        <p:txBody>
          <a:bodyPr/>
          <a:lstStyle/>
          <a:p>
            <a:r>
              <a:rPr lang="tr-TR" sz="6500" b="1" dirty="0" smtClean="0">
                <a:solidFill>
                  <a:srgbClr val="C00000"/>
                </a:solidFill>
              </a:rPr>
              <a:t>SUNUM PLANI</a:t>
            </a:r>
            <a:endParaRPr lang="tr-TR" sz="6500" b="1" dirty="0">
              <a:solidFill>
                <a:srgbClr val="C00000"/>
              </a:solidFill>
            </a:endParaRPr>
          </a:p>
        </p:txBody>
      </p:sp>
      <p:sp>
        <p:nvSpPr>
          <p:cNvPr id="22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val="3865262526"/>
              </p:ext>
            </p:extLst>
          </p:nvPr>
        </p:nvGraphicFramePr>
        <p:xfrm>
          <a:off x="415649" y="1447800"/>
          <a:ext cx="12297051" cy="690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 descr="D:\Users\iegokalp\Desktop\12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5575" y="2362200"/>
            <a:ext cx="42005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32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7603" y="5052675"/>
            <a:ext cx="6021705" cy="3309620"/>
          </a:xfrm>
          <a:custGeom>
            <a:avLst/>
            <a:gdLst/>
            <a:ahLst/>
            <a:cxnLst/>
            <a:rect l="l" t="t" r="r" b="b"/>
            <a:pathLst>
              <a:path w="6021705" h="3309620">
                <a:moveTo>
                  <a:pt x="0" y="0"/>
                </a:moveTo>
                <a:lnTo>
                  <a:pt x="2876854" y="3309289"/>
                </a:lnTo>
                <a:lnTo>
                  <a:pt x="6021222" y="3578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687913" y="713949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1358900" y="149157"/>
            <a:ext cx="1390628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. GELİR VERGİSİ STOPAJI İSTİSNASI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Metin kutusu 4"/>
          <p:cNvSpPr txBox="1">
            <a:spLocks noChangeArrowheads="1"/>
          </p:cNvSpPr>
          <p:nvPr/>
        </p:nvSpPr>
        <p:spPr bwMode="auto">
          <a:xfrm>
            <a:off x="215900" y="914400"/>
            <a:ext cx="14782800" cy="6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marL="571500" indent="-5715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tr-TR" sz="4000" b="1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b="1" dirty="0" err="1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işi</a:t>
            </a:r>
            <a:r>
              <a:rPr lang="en-US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başına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düşen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milli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gelir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veya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sosyo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ekonomik</a:t>
            </a:r>
            <a:r>
              <a:rPr lang="en-US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gelişmişlik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düzeyleri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dikkate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alınmak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suretiyle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belirlenen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illerde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tr-TR" sz="1800" b="1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Teşvik Belgesi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kapsamında,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tr-TR" sz="18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31/12/2023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tarihine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kadar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gerçekleşen yatırımlarda istihdam edilen kişilerin gelir vergisi</a:t>
            </a:r>
          </a:p>
          <a:p>
            <a:pPr marL="571500" indent="-5715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tr-TR" sz="18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fontAlgn="base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yıl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süreyle</a:t>
            </a:r>
            <a:r>
              <a:rPr lang="en-US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gelir vergisi stopaj </a:t>
            </a:r>
            <a:r>
              <a:rPr lang="tr-TR" sz="4000" b="1" dirty="0" err="1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teşviği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Users\iegokalp\Desktop\gif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8818" y="1600200"/>
            <a:ext cx="3051872" cy="30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0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7603" y="5052675"/>
            <a:ext cx="6021705" cy="3309620"/>
          </a:xfrm>
          <a:custGeom>
            <a:avLst/>
            <a:gdLst/>
            <a:ahLst/>
            <a:cxnLst/>
            <a:rect l="l" t="t" r="r" b="b"/>
            <a:pathLst>
              <a:path w="6021705" h="3309620">
                <a:moveTo>
                  <a:pt x="0" y="0"/>
                </a:moveTo>
                <a:lnTo>
                  <a:pt x="2876854" y="3309289"/>
                </a:lnTo>
                <a:lnTo>
                  <a:pt x="6021222" y="3578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70757" y="4980098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2966364" y="0"/>
                </a:moveTo>
                <a:lnTo>
                  <a:pt x="0" y="0"/>
                </a:lnTo>
                <a:lnTo>
                  <a:pt x="0" y="2966364"/>
                </a:lnTo>
                <a:lnTo>
                  <a:pt x="296636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1215943" y="203064"/>
            <a:ext cx="17592757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- DAMGA VERGİSİ İSTİSNASI</a:t>
            </a:r>
          </a:p>
        </p:txBody>
      </p:sp>
      <p:sp>
        <p:nvSpPr>
          <p:cNvPr id="21" name="Metin kutusu 4"/>
          <p:cNvSpPr txBox="1">
            <a:spLocks noChangeArrowheads="1"/>
          </p:cNvSpPr>
          <p:nvPr/>
        </p:nvSpPr>
        <p:spPr bwMode="auto">
          <a:xfrm>
            <a:off x="544250" y="1295400"/>
            <a:ext cx="13692450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Yatırım Teşvik Belgesi Kapsamında: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3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tr-TR" sz="3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tırım mallarına ilişkin olarak yatırımcı ile üretici </a:t>
            </a:r>
            <a:r>
              <a:rPr lang="tr-TR" sz="3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3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tedarikçi arasında düzenlenen kağıtlar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tr-TR" sz="3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Yatırım</a:t>
            </a:r>
            <a:r>
              <a:rPr lang="tr-TR" sz="3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tr-TR" sz="3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yönelik gayri maddi hakların kiralanması ve satın alınmasına ilişkin düzenlenen </a:t>
            </a:r>
            <a:r>
              <a:rPr lang="tr-TR" sz="3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kağıtlar (yatırım döneminde)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tr-TR" sz="3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Sabit </a:t>
            </a:r>
            <a:r>
              <a:rPr lang="tr-TR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kıymet </a:t>
            </a:r>
            <a:r>
              <a:rPr lang="tr-TR" sz="3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yatırımlarının imal ve inşasına yönelik düzenlenen sözleşmeler, taahhütnameler, teminatlar ve bu mahiyetteki </a:t>
            </a:r>
            <a:r>
              <a:rPr lang="tr-TR" sz="3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kağıtlar,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tr-TR" sz="3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tr-TR" sz="3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tırımlara </a:t>
            </a:r>
            <a:r>
              <a:rPr lang="tr-TR" sz="3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yönelik danışmanlık ve teknik müşavirlik hizmetlerine ilişkin düzenlenen </a:t>
            </a:r>
            <a:r>
              <a:rPr lang="tr-TR" sz="3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kağıtlar</a:t>
            </a:r>
            <a:endParaRPr lang="tr-TR" sz="3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Users\iegokalp\Desktop\First-Time-Buyer-Relief-from-Stamp-Duty-Land-Tax17-1123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0" y="1752601"/>
            <a:ext cx="3581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97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7603" y="5052675"/>
            <a:ext cx="6021705" cy="3309620"/>
          </a:xfrm>
          <a:custGeom>
            <a:avLst/>
            <a:gdLst/>
            <a:ahLst/>
            <a:cxnLst/>
            <a:rect l="l" t="t" r="r" b="b"/>
            <a:pathLst>
              <a:path w="6021705" h="3309620">
                <a:moveTo>
                  <a:pt x="0" y="0"/>
                </a:moveTo>
                <a:lnTo>
                  <a:pt x="2876854" y="3309289"/>
                </a:lnTo>
                <a:lnTo>
                  <a:pt x="6021222" y="3578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70757" y="4980098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2966364" y="0"/>
                </a:moveTo>
                <a:lnTo>
                  <a:pt x="0" y="0"/>
                </a:lnTo>
                <a:lnTo>
                  <a:pt x="0" y="2966364"/>
                </a:lnTo>
                <a:lnTo>
                  <a:pt x="296636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3213395" y="149157"/>
            <a:ext cx="14757105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- HARÇ İSTİSNASI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Metin kutusu 4"/>
          <p:cNvSpPr txBox="1">
            <a:spLocks noChangeArrowheads="1"/>
          </p:cNvSpPr>
          <p:nvPr/>
        </p:nvSpPr>
        <p:spPr bwMode="auto">
          <a:xfrm>
            <a:off x="832250" y="1454289"/>
            <a:ext cx="1271865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 Teşvik Belgesi kapsamında inşa edilen binalara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bina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inşaat harcı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istisnası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İnşa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veya tadilat ruhsatının Yatırım Teşvik Belgesinin tamamlama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vizesinin yapılacağı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tarihten önce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alınmalı</a:t>
            </a:r>
          </a:p>
          <a:p>
            <a:pPr marL="742950" indent="-7429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İnşaa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veya tadilat ruhsatı alınmasında Yatırım Teşvik Belgesinin bir örneğinin ilgili belediyeye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verilmeli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Users\iegokalp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2400" y="1752600"/>
            <a:ext cx="3211746" cy="30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6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1202628" y="149157"/>
            <a:ext cx="1844427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- EMLAK VERGİSİ MUAFİYETİ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Metin kutusu 4"/>
          <p:cNvSpPr txBox="1">
            <a:spLocks noChangeArrowheads="1"/>
          </p:cNvSpPr>
          <p:nvPr/>
        </p:nvSpPr>
        <p:spPr bwMode="auto">
          <a:xfrm>
            <a:off x="544250" y="2133600"/>
            <a:ext cx="123970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Bina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: Yatırım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Teşvik Belgesi kapsamında inşa edilen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binalar beş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yıl süre ile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emlak vergisinden muaftır.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tr-TR" sz="4000" b="1" i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Arazi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: Yatırım Teşvik Belgesi kapsamında yapılan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yatırımlar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için iktisap olunan veya tahsis edilen araziler, Yatırım Teşvik Belgesinin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tamamlama vizesi </a:t>
            </a:r>
            <a:r>
              <a:rPr lang="tr-TR" sz="40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yapılıncaya kadar </a:t>
            </a:r>
            <a:r>
              <a:rPr lang="tr-TR" sz="40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emlak vergisinden muaftır.</a:t>
            </a:r>
            <a:endParaRPr lang="tr-TR" sz="40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s\iegokalp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014" y="1447800"/>
            <a:ext cx="3013015" cy="276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8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6920"/>
              </p:ext>
            </p:extLst>
          </p:nvPr>
        </p:nvGraphicFramePr>
        <p:xfrm>
          <a:off x="215900" y="1897748"/>
          <a:ext cx="16687800" cy="622038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172200"/>
                <a:gridCol w="2133249"/>
                <a:gridCol w="2691581"/>
                <a:gridCol w="1999460"/>
                <a:gridCol w="1845655"/>
                <a:gridCol w="1845655"/>
              </a:tblGrid>
              <a:tr h="1578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</a:rPr>
                        <a:t>Destek Unsurları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</a:rPr>
                        <a:t>Genel Teşvik Uygulamaları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</a:rPr>
                        <a:t>Bölgesel Teşvik   / Öncelikli Yatırımlar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</a:rPr>
                        <a:t>Büyük Ölçekli Yatırımlar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</a:rPr>
                        <a:t>Stratejik Yatırımlar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 smtClean="0">
                          <a:effectLst/>
                        </a:rPr>
                        <a:t>Proje Bazlı Yatırımlar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0" marB="0" anchor="ctr"/>
                </a:tc>
              </a:tr>
              <a:tr h="535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</a:rPr>
                        <a:t>Vergi İndirimi 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tr-TR" sz="2700" b="1" dirty="0">
                        <a:effectLst/>
                        <a:latin typeface="+mj-lt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</a:tr>
              <a:tr h="6066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Kurumlar Vergisi İstisnası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</a:tr>
              <a:tr h="555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Gelir Vergisi </a:t>
                      </a:r>
                      <a:r>
                        <a:rPr lang="tr-TR" sz="2700" b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Stopajı Desteği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</a:tr>
              <a:tr h="5550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</a:rPr>
                        <a:t>KDV </a:t>
                      </a:r>
                      <a:r>
                        <a:rPr lang="tr-TR" sz="2700" dirty="0" smtClean="0">
                          <a:effectLst/>
                        </a:rPr>
                        <a:t>İstisnası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</a:tr>
              <a:tr h="748453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700" dirty="0" smtClean="0">
                          <a:effectLst/>
                        </a:rPr>
                        <a:t>KDV İadesi </a:t>
                      </a:r>
                      <a:endParaRPr lang="tr-TR" sz="27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tr-TR" sz="2700" b="1" dirty="0">
                        <a:effectLst/>
                        <a:latin typeface="+mj-lt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7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700" b="1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baseline="0" dirty="0" smtClean="0">
                          <a:effectLst/>
                        </a:rPr>
                        <a:t>Damga Vergisi ve  Harç İstinası ile </a:t>
                      </a:r>
                      <a:r>
                        <a:rPr lang="tr-TR" sz="2700" dirty="0" smtClean="0">
                          <a:effectLst/>
                        </a:rPr>
                        <a:t>Emlak</a:t>
                      </a:r>
                      <a:r>
                        <a:rPr lang="tr-TR" sz="2700" baseline="0" dirty="0" smtClean="0">
                          <a:effectLst/>
                        </a:rPr>
                        <a:t> Vergisi Muafiyeti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</a:tr>
              <a:tr h="685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Gümrük Vergisi Muafiyeti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700" dirty="0" smtClean="0">
                          <a:effectLst/>
                          <a:sym typeface="Wingdings" panose="05000000000000000000" pitchFamily="2" charset="2"/>
                        </a:rPr>
                        <a:t></a:t>
                      </a:r>
                      <a:endParaRPr lang="tr-TR" sz="27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53" marR="56753" marT="8933" marB="0" anchor="ctr"/>
                </a:tc>
              </a:tr>
            </a:tbl>
          </a:graphicData>
        </a:graphic>
      </p:graphicFrame>
      <p:sp>
        <p:nvSpPr>
          <p:cNvPr id="5" name="Başlık 17"/>
          <p:cNvSpPr>
            <a:spLocks noGrp="1"/>
          </p:cNvSpPr>
          <p:nvPr>
            <p:ph type="title"/>
          </p:nvPr>
        </p:nvSpPr>
        <p:spPr>
          <a:xfrm>
            <a:off x="-241300" y="152400"/>
            <a:ext cx="18043117" cy="153888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YATIRIM TEŞVİKLERİNDE </a:t>
            </a:r>
            <a:b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</a:rPr>
              <a:t>VERGİSEL DESTEK UNSURLARI</a:t>
            </a:r>
            <a:endParaRPr lang="tr-T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/>
          <p:nvPr/>
        </p:nvSpPr>
        <p:spPr>
          <a:xfrm>
            <a:off x="1042200" y="1600200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44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079500" y="273617"/>
            <a:ext cx="184412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6000" spc="-250" dirty="0" smtClean="0"/>
              <a:t>                       </a:t>
            </a:r>
            <a:r>
              <a:rPr lang="tr-TR" sz="6000" b="1" spc="-250" dirty="0" smtClean="0">
                <a:solidFill>
                  <a:schemeClr val="accent2">
                    <a:lumMod val="75000"/>
                  </a:schemeClr>
                </a:solidFill>
              </a:rPr>
              <a:t>DİĞER TEŞVİKLER</a:t>
            </a:r>
            <a:endParaRPr sz="60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Metin kutusu 4"/>
          <p:cNvSpPr txBox="1">
            <a:spLocks noChangeArrowheads="1"/>
          </p:cNvSpPr>
          <p:nvPr/>
        </p:nvSpPr>
        <p:spPr bwMode="auto">
          <a:xfrm>
            <a:off x="1534344" y="1989177"/>
            <a:ext cx="13311956" cy="617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TEKNOLOJİ GELİŞTİRME BÖLGESİ KANUNU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45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SERBEST BÖLGE 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KANUNU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45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ARGE 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TEŞVİKİ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4500" b="1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tr-TR" sz="45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MÜLKİYET HAKLARI İSTİSNASI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4500" b="1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35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Users\iegokalp\Desktop\Help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0" y="3657600"/>
            <a:ext cx="585550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6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1" name="object 11"/>
          <p:cNvSpPr txBox="1">
            <a:spLocks/>
          </p:cNvSpPr>
          <p:nvPr/>
        </p:nvSpPr>
        <p:spPr>
          <a:xfrm>
            <a:off x="-1003300" y="188976"/>
            <a:ext cx="1737359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1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-TEKNOLOJİ GELİŞTİRME BÖLGELER KANUNU 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D:\Users\iegokalp\Desktop\small-business-tool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0" y="1676400"/>
            <a:ext cx="4783257" cy="346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611714" y="1295400"/>
            <a:ext cx="8243026" cy="10618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Gelir ve Kurumlar Vergisi İstisnası</a:t>
            </a:r>
          </a:p>
          <a:p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699012" y="2535511"/>
            <a:ext cx="7394332" cy="1067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Gelir Vergisi Stopajı İstisnası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821445" y="6365482"/>
            <a:ext cx="3620671" cy="10618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KDV İstisnası</a:t>
            </a:r>
            <a:endParaRPr lang="tr-TR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790283" y="3810000"/>
            <a:ext cx="6338338" cy="1067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Damga </a:t>
            </a: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Vergisi </a:t>
            </a:r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İstisnası</a:t>
            </a:r>
            <a:endParaRPr lang="tr-TR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832250" y="5138233"/>
            <a:ext cx="3599062" cy="10618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Harç İstisnası</a:t>
            </a:r>
            <a:endParaRPr lang="tr-TR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833926" y="7696628"/>
            <a:ext cx="6340903" cy="7848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Gümrük Vergisi İstisnası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7603" y="5052675"/>
            <a:ext cx="6021705" cy="3309620"/>
          </a:xfrm>
          <a:custGeom>
            <a:avLst/>
            <a:gdLst/>
            <a:ahLst/>
            <a:cxnLst/>
            <a:rect l="l" t="t" r="r" b="b"/>
            <a:pathLst>
              <a:path w="6021705" h="3309620">
                <a:moveTo>
                  <a:pt x="0" y="0"/>
                </a:moveTo>
                <a:lnTo>
                  <a:pt x="2876854" y="3309289"/>
                </a:lnTo>
                <a:lnTo>
                  <a:pt x="6021222" y="3578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92733" y="5589272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2966364" y="0"/>
                </a:moveTo>
                <a:lnTo>
                  <a:pt x="0" y="0"/>
                </a:lnTo>
                <a:lnTo>
                  <a:pt x="0" y="2966364"/>
                </a:lnTo>
                <a:lnTo>
                  <a:pt x="296636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1892300" y="149157"/>
            <a:ext cx="1219199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2- SERBEST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BÖLGE KANUNU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100" y="1363295"/>
            <a:ext cx="5940951" cy="3882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832250" y="1395427"/>
            <a:ext cx="6223242" cy="10618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Kurumlar </a:t>
            </a:r>
            <a:r>
              <a:rPr lang="tr-TR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Vergisi İstisnası</a:t>
            </a:r>
          </a:p>
          <a:p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832250" y="2881122"/>
            <a:ext cx="7394332" cy="1067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Gelir Vergisi Stopajı İstisnası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832250" y="7300465"/>
            <a:ext cx="3620671" cy="10618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KDV İstisnası</a:t>
            </a:r>
            <a:endParaRPr lang="tr-TR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832250" y="4398950"/>
            <a:ext cx="6338338" cy="1067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Damga </a:t>
            </a: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Vergisi </a:t>
            </a:r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İstisnası</a:t>
            </a:r>
            <a:endParaRPr lang="tr-TR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832250" y="5834568"/>
            <a:ext cx="3599062" cy="10618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Harç İstisnası</a:t>
            </a:r>
            <a:endParaRPr lang="tr-TR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7603" y="5052675"/>
            <a:ext cx="6021705" cy="3309620"/>
          </a:xfrm>
          <a:custGeom>
            <a:avLst/>
            <a:gdLst/>
            <a:ahLst/>
            <a:cxnLst/>
            <a:rect l="l" t="t" r="r" b="b"/>
            <a:pathLst>
              <a:path w="6021705" h="3309620">
                <a:moveTo>
                  <a:pt x="0" y="0"/>
                </a:moveTo>
                <a:lnTo>
                  <a:pt x="2876854" y="3309289"/>
                </a:lnTo>
                <a:lnTo>
                  <a:pt x="6021222" y="3578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70757" y="4980098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2966364" y="0"/>
                </a:moveTo>
                <a:lnTo>
                  <a:pt x="0" y="0"/>
                </a:lnTo>
                <a:lnTo>
                  <a:pt x="0" y="2966364"/>
                </a:lnTo>
                <a:lnTo>
                  <a:pt x="296636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4178300" y="147048"/>
            <a:ext cx="1016290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ARGE TEŞVİKİ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Users\iegokalp\Desktop\Liquid-Fu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0" y="1447800"/>
            <a:ext cx="5951561" cy="345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38503" y="1194119"/>
            <a:ext cx="3683701" cy="106182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Ar-Ge İndirimi</a:t>
            </a:r>
            <a:endParaRPr lang="tr-TR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011462" y="2434129"/>
            <a:ext cx="7394332" cy="10676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Gelir Vergisi Stopajı İstisnası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989853" y="6176569"/>
            <a:ext cx="3620671" cy="106182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KDV İstisnası</a:t>
            </a:r>
            <a:endParaRPr lang="tr-TR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011462" y="3733800"/>
            <a:ext cx="6338338" cy="1067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Damga </a:t>
            </a: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Vergisi </a:t>
            </a:r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İstisnası</a:t>
            </a:r>
            <a:endParaRPr lang="tr-TR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1011462" y="4980098"/>
            <a:ext cx="3599062" cy="106182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Harç İstisnası</a:t>
            </a:r>
            <a:endParaRPr lang="tr-TR" sz="4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989853" y="7362327"/>
            <a:ext cx="6340903" cy="7848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Gümrük Vergisi İstisnası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70757" y="4980098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2966364" y="0"/>
                </a:moveTo>
                <a:lnTo>
                  <a:pt x="0" y="0"/>
                </a:lnTo>
                <a:lnTo>
                  <a:pt x="0" y="2966364"/>
                </a:lnTo>
                <a:lnTo>
                  <a:pt x="296636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sp>
        <p:nvSpPr>
          <p:cNvPr id="24" name="Metin kutusu 4"/>
          <p:cNvSpPr txBox="1">
            <a:spLocks noChangeArrowheads="1"/>
          </p:cNvSpPr>
          <p:nvPr/>
        </p:nvSpPr>
        <p:spPr bwMode="auto">
          <a:xfrm>
            <a:off x="544250" y="5933079"/>
            <a:ext cx="82060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KDV İstisnası</a:t>
            </a:r>
            <a:endParaRPr lang="tr-TR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11"/>
          <p:cNvSpPr txBox="1">
            <a:spLocks/>
          </p:cNvSpPr>
          <p:nvPr/>
        </p:nvSpPr>
        <p:spPr>
          <a:xfrm>
            <a:off x="-134591" y="152400"/>
            <a:ext cx="17334146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MÜLKİYET HAKLARI İSTİSNASI– KVK 5/B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1" name="Picture 3" descr="D:\Users\iegokalp\Desktop\yazilim-egiti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029" y="1447800"/>
            <a:ext cx="5049838" cy="35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544250" y="1219200"/>
            <a:ext cx="1133025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AR-GE ve yazılım faaliyetleri sonucu ortaya çıkan buluşların;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sz="32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Kiralanması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Devir ve satışı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Seri üretim ile satılması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Üretimde kullanılması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sonucu </a:t>
            </a:r>
            <a:r>
              <a:rPr lang="tr-TR" sz="32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elde edilen gelirlerin ilgili kısmının %50’si kurumlar vergisinden istisnadır. (%100’e kadar artırılabilir)</a:t>
            </a:r>
          </a:p>
        </p:txBody>
      </p:sp>
    </p:spTree>
    <p:extLst>
      <p:ext uri="{BB962C8B-B14F-4D97-AF65-F5344CB8AC3E}">
        <p14:creationId xmlns:p14="http://schemas.microsoft.com/office/powerpoint/2010/main" val="164754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57145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974921" y="1168367"/>
            <a:ext cx="4294505" cy="2277110"/>
          </a:xfrm>
          <a:custGeom>
            <a:avLst/>
            <a:gdLst/>
            <a:ahLst/>
            <a:cxnLst/>
            <a:rect l="l" t="t" r="r" b="b"/>
            <a:pathLst>
              <a:path w="4294505" h="2277110">
                <a:moveTo>
                  <a:pt x="0" y="0"/>
                </a:moveTo>
                <a:lnTo>
                  <a:pt x="2051596" y="2276602"/>
                </a:lnTo>
                <a:lnTo>
                  <a:pt x="4293958" y="246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543449" y="784251"/>
            <a:ext cx="756920" cy="730250"/>
          </a:xfrm>
          <a:custGeom>
            <a:avLst/>
            <a:gdLst/>
            <a:ahLst/>
            <a:cxnLst/>
            <a:rect l="l" t="t" r="r" b="b"/>
            <a:pathLst>
              <a:path w="756919" h="730250">
                <a:moveTo>
                  <a:pt x="0" y="0"/>
                </a:moveTo>
                <a:lnTo>
                  <a:pt x="0" y="729767"/>
                </a:lnTo>
                <a:lnTo>
                  <a:pt x="756500" y="729767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269296" y="139338"/>
            <a:ext cx="1072515" cy="1034415"/>
          </a:xfrm>
          <a:custGeom>
            <a:avLst/>
            <a:gdLst/>
            <a:ahLst/>
            <a:cxnLst/>
            <a:rect l="l" t="t" r="r" b="b"/>
            <a:pathLst>
              <a:path w="1072515" h="1034414">
                <a:moveTo>
                  <a:pt x="1072248" y="0"/>
                </a:moveTo>
                <a:lnTo>
                  <a:pt x="0" y="1034376"/>
                </a:lnTo>
                <a:lnTo>
                  <a:pt x="1072248" y="1034376"/>
                </a:lnTo>
                <a:lnTo>
                  <a:pt x="1072248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11" name="Başlık 10"/>
          <p:cNvSpPr>
            <a:spLocks noGrp="1"/>
          </p:cNvSpPr>
          <p:nvPr>
            <p:ph type="title"/>
          </p:nvPr>
        </p:nvSpPr>
        <p:spPr>
          <a:xfrm>
            <a:off x="4597899" y="163350"/>
            <a:ext cx="9367050" cy="769441"/>
          </a:xfrm>
        </p:spPr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</a:rPr>
              <a:t>YATIRIM TEŞVİK SİSTEMİ</a:t>
            </a:r>
            <a:endParaRPr lang="tr-TR" b="1" dirty="0">
              <a:solidFill>
                <a:srgbClr val="C00000"/>
              </a:solidFill>
            </a:endParaRPr>
          </a:p>
        </p:txBody>
      </p:sp>
      <p:sp>
        <p:nvSpPr>
          <p:cNvPr id="22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Picture 3" descr="D:\Users\iegokalp\Desktop\indi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69648" y="3757350"/>
            <a:ext cx="528690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076639734"/>
              </p:ext>
            </p:extLst>
          </p:nvPr>
        </p:nvGraphicFramePr>
        <p:xfrm>
          <a:off x="-2832100" y="875525"/>
          <a:ext cx="16154400" cy="765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25" name="Grup 24"/>
          <p:cNvGrpSpPr/>
          <p:nvPr/>
        </p:nvGrpSpPr>
        <p:grpSpPr>
          <a:xfrm>
            <a:off x="11326676" y="5391247"/>
            <a:ext cx="2910024" cy="2697796"/>
            <a:chOff x="8407647" y="4339477"/>
            <a:chExt cx="1923954" cy="1923954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8407647" y="4339477"/>
              <a:ext cx="1923954" cy="1923954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8689404" y="4621234"/>
              <a:ext cx="1360440" cy="13604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500" b="1" kern="1200" dirty="0" smtClean="0"/>
                <a:t>DİĞER TEŞVİKLER</a:t>
              </a:r>
              <a:endParaRPr lang="tr-TR" sz="2500" b="1" kern="1200" dirty="0"/>
            </a:p>
          </p:txBody>
        </p:sp>
      </p:grpSp>
      <p:grpSp>
        <p:nvGrpSpPr>
          <p:cNvPr id="28" name="Grup 27"/>
          <p:cNvGrpSpPr/>
          <p:nvPr/>
        </p:nvGrpSpPr>
        <p:grpSpPr>
          <a:xfrm>
            <a:off x="11264900" y="2483500"/>
            <a:ext cx="2971800" cy="2545700"/>
            <a:chOff x="8407647" y="4339477"/>
            <a:chExt cx="1923954" cy="1923954"/>
          </a:xfr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8407647" y="4339477"/>
              <a:ext cx="1923954" cy="1923954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8689404" y="4621234"/>
              <a:ext cx="1360440" cy="136044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500" b="1" kern="1200" dirty="0" smtClean="0"/>
                <a:t>PROJE BAZLI YATIRIM TEŞVİKİ</a:t>
              </a:r>
              <a:endParaRPr lang="tr-TR" sz="2500" b="1" kern="1200" dirty="0"/>
            </a:p>
          </p:txBody>
        </p:sp>
      </p:grpSp>
      <p:sp>
        <p:nvSpPr>
          <p:cNvPr id="31" name="object 2"/>
          <p:cNvSpPr/>
          <p:nvPr/>
        </p:nvSpPr>
        <p:spPr>
          <a:xfrm>
            <a:off x="292100" y="1066800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0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497603" y="5052675"/>
            <a:ext cx="6021705" cy="3309620"/>
          </a:xfrm>
          <a:custGeom>
            <a:avLst/>
            <a:gdLst/>
            <a:ahLst/>
            <a:cxnLst/>
            <a:rect l="l" t="t" r="r" b="b"/>
            <a:pathLst>
              <a:path w="6021705" h="3309620">
                <a:moveTo>
                  <a:pt x="0" y="0"/>
                </a:moveTo>
                <a:lnTo>
                  <a:pt x="2876854" y="3309289"/>
                </a:lnTo>
                <a:lnTo>
                  <a:pt x="6021222" y="3578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454182" y="5695877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79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970757" y="4980098"/>
            <a:ext cx="2966720" cy="2966720"/>
          </a:xfrm>
          <a:custGeom>
            <a:avLst/>
            <a:gdLst/>
            <a:ahLst/>
            <a:cxnLst/>
            <a:rect l="l" t="t" r="r" b="b"/>
            <a:pathLst>
              <a:path w="2966720" h="2966720">
                <a:moveTo>
                  <a:pt x="2966364" y="0"/>
                </a:moveTo>
                <a:lnTo>
                  <a:pt x="0" y="0"/>
                </a:lnTo>
                <a:lnTo>
                  <a:pt x="0" y="2966364"/>
                </a:lnTo>
                <a:lnTo>
                  <a:pt x="296636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758948" y="5849129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4" h="1500504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92788" y="6518572"/>
            <a:ext cx="363220" cy="377825"/>
          </a:xfrm>
          <a:custGeom>
            <a:avLst/>
            <a:gdLst/>
            <a:ahLst/>
            <a:cxnLst/>
            <a:rect l="l" t="t" r="r" b="b"/>
            <a:pathLst>
              <a:path w="363220" h="377825">
                <a:moveTo>
                  <a:pt x="351561" y="377405"/>
                </a:moveTo>
                <a:lnTo>
                  <a:pt x="362902" y="0"/>
                </a:lnTo>
                <a:lnTo>
                  <a:pt x="0" y="21640"/>
                </a:lnTo>
                <a:lnTo>
                  <a:pt x="351561" y="377405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22" name="object 11"/>
          <p:cNvSpPr txBox="1">
            <a:spLocks/>
          </p:cNvSpPr>
          <p:nvPr/>
        </p:nvSpPr>
        <p:spPr>
          <a:xfrm>
            <a:off x="3435222" y="237744"/>
            <a:ext cx="1011567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5000" b="0" i="0">
                <a:solidFill>
                  <a:srgbClr val="009CB0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57400"/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BEPS EYLEM 5</a:t>
            </a:r>
            <a:endParaRPr lang="tr-TR"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Users\iegokalp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624" y="303099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iegokalp\Desktop\OECD-social-share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0" y="1301749"/>
            <a:ext cx="2882900" cy="172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etin kutusu 20"/>
          <p:cNvSpPr txBox="1"/>
          <p:nvPr/>
        </p:nvSpPr>
        <p:spPr>
          <a:xfrm>
            <a:off x="1137809" y="1905000"/>
            <a:ext cx="10284290" cy="78483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OECD Zararlı Vergi Rejimleri Çalışması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1137809" y="3487037"/>
            <a:ext cx="995016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Code</a:t>
            </a: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Conduct</a:t>
            </a: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Grup</a:t>
            </a:r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Çalışması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111273" y="4980098"/>
            <a:ext cx="8454174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Türkiye’de Uygulanan Vergi </a:t>
            </a:r>
            <a:endParaRPr lang="tr-TR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Teşviklerinin </a:t>
            </a:r>
            <a:r>
              <a:rPr lang="tr-TR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32994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2900" y="6553200"/>
            <a:ext cx="89154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b="1" spc="-355" dirty="0">
                <a:solidFill>
                  <a:srgbClr val="C00000"/>
                </a:solidFill>
                <a:latin typeface="Arial"/>
                <a:cs typeface="Arial"/>
              </a:rPr>
              <a:t>TEŞEKKÜRLER</a:t>
            </a:r>
            <a:endParaRPr sz="8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111240" cy="7604759"/>
          </a:xfrm>
          <a:custGeom>
            <a:avLst/>
            <a:gdLst/>
            <a:ahLst/>
            <a:cxnLst/>
            <a:rect l="l" t="t" r="r" b="b"/>
            <a:pathLst>
              <a:path w="6111240" h="7604759">
                <a:moveTo>
                  <a:pt x="4519671" y="0"/>
                </a:moveTo>
                <a:lnTo>
                  <a:pt x="6110823" y="1450241"/>
                </a:lnTo>
                <a:lnTo>
                  <a:pt x="0" y="7604352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1877" y="5052371"/>
            <a:ext cx="2091055" cy="2192655"/>
          </a:xfrm>
          <a:custGeom>
            <a:avLst/>
            <a:gdLst/>
            <a:ahLst/>
            <a:cxnLst/>
            <a:rect l="l" t="t" r="r" b="b"/>
            <a:pathLst>
              <a:path w="2091054" h="2192654">
                <a:moveTo>
                  <a:pt x="2090889" y="0"/>
                </a:moveTo>
                <a:lnTo>
                  <a:pt x="0" y="0"/>
                </a:lnTo>
                <a:lnTo>
                  <a:pt x="2090889" y="2192172"/>
                </a:lnTo>
                <a:lnTo>
                  <a:pt x="2090889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245735" cy="5499735"/>
          </a:xfrm>
          <a:custGeom>
            <a:avLst/>
            <a:gdLst/>
            <a:ahLst/>
            <a:cxnLst/>
            <a:rect l="l" t="t" r="r" b="b"/>
            <a:pathLst>
              <a:path w="5245735" h="5499735">
                <a:moveTo>
                  <a:pt x="5245164" y="0"/>
                </a:moveTo>
                <a:lnTo>
                  <a:pt x="0" y="0"/>
                </a:lnTo>
                <a:lnTo>
                  <a:pt x="0" y="5499248"/>
                </a:lnTo>
                <a:lnTo>
                  <a:pt x="524516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9152" y="1541823"/>
            <a:ext cx="2964180" cy="3107690"/>
          </a:xfrm>
          <a:custGeom>
            <a:avLst/>
            <a:gdLst/>
            <a:ahLst/>
            <a:cxnLst/>
            <a:rect l="l" t="t" r="r" b="b"/>
            <a:pathLst>
              <a:path w="2964179" h="3107690">
                <a:moveTo>
                  <a:pt x="2963595" y="0"/>
                </a:moveTo>
                <a:lnTo>
                  <a:pt x="0" y="3107169"/>
                </a:lnTo>
                <a:lnTo>
                  <a:pt x="2963595" y="3107169"/>
                </a:lnTo>
                <a:lnTo>
                  <a:pt x="2963595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9994" y="4952997"/>
            <a:ext cx="558800" cy="1066165"/>
          </a:xfrm>
          <a:custGeom>
            <a:avLst/>
            <a:gdLst/>
            <a:ahLst/>
            <a:cxnLst/>
            <a:rect l="l" t="t" r="r" b="b"/>
            <a:pathLst>
              <a:path w="558800" h="1066164">
                <a:moveTo>
                  <a:pt x="0" y="0"/>
                </a:moveTo>
                <a:lnTo>
                  <a:pt x="558622" y="551522"/>
                </a:lnTo>
                <a:lnTo>
                  <a:pt x="6045" y="106565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4699" y="444606"/>
            <a:ext cx="767715" cy="773430"/>
          </a:xfrm>
          <a:custGeom>
            <a:avLst/>
            <a:gdLst/>
            <a:ahLst/>
            <a:cxnLst/>
            <a:rect l="l" t="t" r="r" b="b"/>
            <a:pathLst>
              <a:path w="767714" h="773430">
                <a:moveTo>
                  <a:pt x="767156" y="749236"/>
                </a:moveTo>
                <a:lnTo>
                  <a:pt x="0" y="773404"/>
                </a:lnTo>
                <a:lnTo>
                  <a:pt x="43992" y="0"/>
                </a:lnTo>
                <a:lnTo>
                  <a:pt x="767156" y="74923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D:\Users\iegokalp\Desktop\banner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00" y="939092"/>
            <a:ext cx="7622904" cy="215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iegokalp\Desktop\mu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6100" y="3425766"/>
            <a:ext cx="6698907" cy="210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Users\iegokalp\Desktop\2017-Yıllık-Gelir-vergisi-beyannamesinde-değişikl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874669"/>
            <a:ext cx="1431793" cy="110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-88900" y="1817384"/>
            <a:ext cx="3129709" cy="925816"/>
          </a:xfrm>
          <a:prstGeom prst="rect">
            <a:avLst/>
          </a:prstGeom>
          <a:noFill/>
        </p:spPr>
        <p:txBody>
          <a:bodyPr wrap="square" lIns="154863" tIns="77431" rIns="154863" bIns="77431">
            <a:spAutoFit/>
          </a:bodyPr>
          <a:lstStyle/>
          <a:p>
            <a:pPr algn="ctr"/>
            <a:r>
              <a:rPr lang="tr-TR" sz="2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Gelir İdaresi Başkanlığı</a:t>
            </a:r>
          </a:p>
        </p:txBody>
      </p:sp>
      <p:sp>
        <p:nvSpPr>
          <p:cNvPr id="14" name="object 3"/>
          <p:cNvSpPr/>
          <p:nvPr/>
        </p:nvSpPr>
        <p:spPr>
          <a:xfrm>
            <a:off x="340200" y="8787965"/>
            <a:ext cx="1989000" cy="71604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2" descr="D:\Users\iegokalp\Desktop\untitled-2_3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809625"/>
            <a:ext cx="18573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107054" y="2365324"/>
            <a:ext cx="184412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6000" spc="-250" dirty="0" smtClean="0"/>
              <a:t>              </a:t>
            </a:r>
            <a:r>
              <a:rPr lang="tr-TR" sz="10000" b="1" spc="-250" dirty="0" smtClean="0">
                <a:solidFill>
                  <a:schemeClr val="accent2">
                    <a:lumMod val="75000"/>
                  </a:schemeClr>
                </a:solidFill>
              </a:rPr>
              <a:t>TEŞVİK GRUPLARI</a:t>
            </a:r>
            <a:endParaRPr sz="100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5" name="Picture 3" descr="D:\Users\iegokalp\Desktop\fold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4272172"/>
            <a:ext cx="9448800" cy="43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9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0995" y="228600"/>
            <a:ext cx="173688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lang="tr-TR" sz="5500" b="1" u="sng" spc="-254" dirty="0" smtClean="0">
                <a:solidFill>
                  <a:schemeClr val="accent2">
                    <a:lumMod val="75000"/>
                  </a:schemeClr>
                </a:solidFill>
              </a:rPr>
              <a:t>1-BÖLGESEL YATIRIM TEŞVİKLERİ</a:t>
            </a:r>
            <a:endParaRPr lang="tr-TR" sz="5500" b="1" u="sng" spc="-25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379470" cy="3031490"/>
          </a:xfrm>
          <a:custGeom>
            <a:avLst/>
            <a:gdLst/>
            <a:ahLst/>
            <a:cxnLst/>
            <a:rect l="l" t="t" r="r" b="b"/>
            <a:pathLst>
              <a:path w="3379470" h="3031490">
                <a:moveTo>
                  <a:pt x="0" y="2493284"/>
                </a:moveTo>
                <a:lnTo>
                  <a:pt x="467695" y="3031281"/>
                </a:lnTo>
                <a:lnTo>
                  <a:pt x="3379398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7035" y="601315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365375" cy="2365375"/>
          </a:xfrm>
          <a:custGeom>
            <a:avLst/>
            <a:gdLst/>
            <a:ahLst/>
            <a:cxnLst/>
            <a:rect l="l" t="t" r="r" b="b"/>
            <a:pathLst>
              <a:path w="2365375" h="2365375">
                <a:moveTo>
                  <a:pt x="2365018" y="0"/>
                </a:moveTo>
                <a:lnTo>
                  <a:pt x="0" y="0"/>
                </a:lnTo>
                <a:lnTo>
                  <a:pt x="0" y="2365018"/>
                </a:lnTo>
                <a:lnTo>
                  <a:pt x="236501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1798" y="691068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5" h="1500505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6453" y="1742694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362912"/>
            <a:ext cx="352425" cy="377825"/>
          </a:xfrm>
          <a:custGeom>
            <a:avLst/>
            <a:gdLst/>
            <a:ahLst/>
            <a:cxnLst/>
            <a:rect l="l" t="t" r="r" b="b"/>
            <a:pathLst>
              <a:path w="352425" h="377825">
                <a:moveTo>
                  <a:pt x="340704" y="377405"/>
                </a:moveTo>
                <a:lnTo>
                  <a:pt x="352045" y="0"/>
                </a:lnTo>
                <a:lnTo>
                  <a:pt x="0" y="20993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395540"/>
            <a:ext cx="340995" cy="344805"/>
          </a:xfrm>
          <a:custGeom>
            <a:avLst/>
            <a:gdLst/>
            <a:ahLst/>
            <a:cxnLst/>
            <a:rect l="l" t="t" r="r" b="b"/>
            <a:pathLst>
              <a:path w="340995" h="344805">
                <a:moveTo>
                  <a:pt x="0" y="0"/>
                </a:moveTo>
                <a:lnTo>
                  <a:pt x="340704" y="344778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5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93507" y="1998101"/>
            <a:ext cx="13995793" cy="5926699"/>
          </a:xfrm>
        </p:spPr>
        <p:txBody>
          <a:bodyPr rtlCol="0">
            <a:normAutofit/>
          </a:bodyPr>
          <a:lstStyle/>
          <a:p>
            <a:pPr marL="0" lvl="1" indent="-685800" algn="l" rtl="0" fontAlgn="base"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45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tr-TR" altLang="tr-TR" sz="45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bölge</a:t>
            </a:r>
          </a:p>
          <a:p>
            <a:pPr marL="0" lvl="1" indent="-685800" algn="l" rtl="0" fontAlgn="base"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45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İllerin potansiyel ve ölçek büyüklükleri</a:t>
            </a:r>
          </a:p>
          <a:p>
            <a:pPr marL="0" lvl="1" indent="-685800" algn="l" rtl="0" fontAlgn="base"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45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Sektörler </a:t>
            </a:r>
            <a:r>
              <a:rPr lang="tr-TR" altLang="tr-TR" sz="45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 bölgeler  itibariyle asgari yatırım </a:t>
            </a:r>
            <a:r>
              <a:rPr lang="tr-TR" altLang="tr-TR" sz="45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tutarı, büyüklüğü </a:t>
            </a:r>
            <a:r>
              <a:rPr lang="tr-TR" altLang="tr-TR" sz="45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 da asgari </a:t>
            </a:r>
            <a:r>
              <a:rPr lang="tr-TR" altLang="tr-TR" sz="45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kapasiteler</a:t>
            </a:r>
            <a:endParaRPr lang="tr-TR" altLang="tr-TR" sz="4500" b="1" kern="1200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685800" algn="l" rtl="0" fontAlgn="base"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45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Gelişmişlik farkını azaltmak</a:t>
            </a:r>
          </a:p>
          <a:p>
            <a:pPr marL="0" lvl="1" indent="-685800" algn="l" rtl="0" fontAlgn="base"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45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Üretim ve ihracat potansiyelini artırmak</a:t>
            </a:r>
          </a:p>
          <a:p>
            <a:pPr marL="0" lvl="1" indent="-685800" algn="l" rtl="0" fontAlgn="base">
              <a:lnSpc>
                <a:spcPts val="4500"/>
              </a:lnSpc>
              <a:spcBef>
                <a:spcPts val="120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45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Gelişmişlik </a:t>
            </a:r>
            <a:r>
              <a:rPr lang="tr-TR" altLang="tr-TR" sz="45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seviyesine göre </a:t>
            </a:r>
            <a:r>
              <a:rPr lang="tr-TR" altLang="tr-TR" sz="45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değişen yardım tutarları</a:t>
            </a:r>
            <a:endParaRPr lang="tr-TR" altLang="tr-TR" sz="4500" b="1" kern="1200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fontAlgn="auto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defRPr/>
            </a:pPr>
            <a:endParaRPr lang="tr-TR" altLang="tr-TR" sz="45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0" lvl="1" eaLnBrk="1" fontAlgn="auto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>
                <a:srgbClr val="006600"/>
              </a:buClr>
              <a:defRPr/>
            </a:pPr>
            <a:endParaRPr lang="tr-TR" altLang="tr-TR" sz="45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0995" y="283324"/>
            <a:ext cx="1736885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lang="tr-TR" b="1" u="sng" spc="-254" dirty="0" smtClean="0">
                <a:solidFill>
                  <a:srgbClr val="C00000"/>
                </a:solidFill>
              </a:rPr>
              <a:t>YATIRIM TEŞVİK BÖLGELERİ VE İLLER</a:t>
            </a:r>
            <a:endParaRPr b="1" u="sng" spc="-254" dirty="0">
              <a:solidFill>
                <a:srgbClr val="C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3379470" cy="3031490"/>
          </a:xfrm>
          <a:custGeom>
            <a:avLst/>
            <a:gdLst/>
            <a:ahLst/>
            <a:cxnLst/>
            <a:rect l="l" t="t" r="r" b="b"/>
            <a:pathLst>
              <a:path w="3379470" h="3031490">
                <a:moveTo>
                  <a:pt x="0" y="2493284"/>
                </a:moveTo>
                <a:lnTo>
                  <a:pt x="467695" y="3031281"/>
                </a:lnTo>
                <a:lnTo>
                  <a:pt x="3379398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7035" y="601315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79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365375" cy="2365375"/>
          </a:xfrm>
          <a:custGeom>
            <a:avLst/>
            <a:gdLst/>
            <a:ahLst/>
            <a:cxnLst/>
            <a:rect l="l" t="t" r="r" b="b"/>
            <a:pathLst>
              <a:path w="2365375" h="2365375">
                <a:moveTo>
                  <a:pt x="2365018" y="0"/>
                </a:moveTo>
                <a:lnTo>
                  <a:pt x="0" y="0"/>
                </a:lnTo>
                <a:lnTo>
                  <a:pt x="0" y="2365018"/>
                </a:lnTo>
                <a:lnTo>
                  <a:pt x="236501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1798" y="691068"/>
            <a:ext cx="1500505" cy="1500505"/>
          </a:xfrm>
          <a:custGeom>
            <a:avLst/>
            <a:gdLst/>
            <a:ahLst/>
            <a:cxnLst/>
            <a:rect l="l" t="t" r="r" b="b"/>
            <a:pathLst>
              <a:path w="1500505" h="1500505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6453" y="1742694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362912"/>
            <a:ext cx="352425" cy="377825"/>
          </a:xfrm>
          <a:custGeom>
            <a:avLst/>
            <a:gdLst/>
            <a:ahLst/>
            <a:cxnLst/>
            <a:rect l="l" t="t" r="r" b="b"/>
            <a:pathLst>
              <a:path w="352425" h="377825">
                <a:moveTo>
                  <a:pt x="340704" y="377405"/>
                </a:moveTo>
                <a:lnTo>
                  <a:pt x="352045" y="0"/>
                </a:lnTo>
                <a:lnTo>
                  <a:pt x="0" y="20993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395540"/>
            <a:ext cx="340995" cy="344805"/>
          </a:xfrm>
          <a:custGeom>
            <a:avLst/>
            <a:gdLst/>
            <a:ahLst/>
            <a:cxnLst/>
            <a:rect l="l" t="t" r="r" b="b"/>
            <a:pathLst>
              <a:path w="340995" h="344805">
                <a:moveTo>
                  <a:pt x="0" y="0"/>
                </a:moveTo>
                <a:lnTo>
                  <a:pt x="340704" y="344778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pic>
        <p:nvPicPr>
          <p:cNvPr id="24" name="Picture 4" descr="D:\Users\iegokalp\Desktop\turkish-incentives-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89129"/>
            <a:ext cx="16327010" cy="71508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5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933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927100" y="273617"/>
            <a:ext cx="18441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5500" spc="-250" dirty="0" smtClean="0"/>
              <a:t>     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2. BÜYÜK ÖLÇEKLİ YATIRIMLARIN TEŞVİKİ	</a:t>
            </a:r>
            <a:endParaRPr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773518" y="1685215"/>
            <a:ext cx="16011077" cy="71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marL="571500" indent="-57150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48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Sektörler </a:t>
            </a:r>
            <a:r>
              <a:rPr lang="tr-TR" sz="48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itibariyle </a:t>
            </a:r>
            <a:r>
              <a:rPr lang="tr-TR" sz="48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değişen asgari </a:t>
            </a:r>
            <a:r>
              <a:rPr lang="tr-TR" sz="48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50 milyon </a:t>
            </a:r>
            <a:r>
              <a:rPr lang="tr-TR" sz="48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TL sabit yatırım </a:t>
            </a:r>
          </a:p>
          <a:p>
            <a:pPr marL="571500" indent="-571500" fontAlgn="base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tr-TR" sz="48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Belirlenen </a:t>
            </a:r>
            <a:r>
              <a:rPr lang="tr-TR" sz="48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sektörlerde yatırım </a:t>
            </a:r>
            <a:endParaRPr lang="tr-TR" sz="4800" b="1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tr-TR" sz="50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- Petrol </a:t>
            </a:r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ürünleri imalatı, </a:t>
            </a:r>
          </a:p>
          <a:p>
            <a:pPr fontAlgn="base"/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- Kimyasal madde üretimi, </a:t>
            </a:r>
          </a:p>
          <a:p>
            <a:pPr fontAlgn="base"/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- Liman ve kara </a:t>
            </a:r>
            <a:r>
              <a:rPr lang="tr-TR" sz="32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taşıtları imalatı, </a:t>
            </a:r>
          </a:p>
          <a:p>
            <a:pPr fontAlgn="base"/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- Elektronik sanayi, </a:t>
            </a:r>
          </a:p>
          <a:p>
            <a:pPr fontAlgn="base"/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- İlaç üretimi, </a:t>
            </a:r>
          </a:p>
          <a:p>
            <a:pPr fontAlgn="base"/>
            <a:r>
              <a:rPr lang="tr-TR" sz="32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- Hava uzay,</a:t>
            </a:r>
          </a:p>
          <a:p>
            <a:pPr fontAlgn="base"/>
            <a:r>
              <a:rPr lang="tr-TR" sz="32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 	- Taşıtları </a:t>
            </a:r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parça </a:t>
            </a:r>
            <a:r>
              <a:rPr lang="tr-TR" sz="32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imalatı, motorlu kara taşıtları ana ve yan sanayi yatırımları, </a:t>
            </a:r>
          </a:p>
          <a:p>
            <a:pPr fontAlgn="base"/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32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- Tıbbi </a:t>
            </a:r>
            <a:r>
              <a:rPr lang="tr-TR" sz="3200" b="1" i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3200" b="1" i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let yatırımları vb.</a:t>
            </a:r>
            <a:endParaRPr lang="tr-TR" sz="3200" b="1" i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4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2"/>
            <a:ext cx="16306800" cy="5169897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775500" y="273617"/>
            <a:ext cx="1844120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57400">
              <a:lnSpc>
                <a:spcPct val="100000"/>
              </a:lnSpc>
            </a:pPr>
            <a:r>
              <a:rPr lang="tr-TR" sz="5500" spc="-250" dirty="0" smtClean="0"/>
              <a:t>              </a:t>
            </a:r>
            <a:r>
              <a:rPr lang="tr-TR" sz="5500" b="1" spc="-250" dirty="0" smtClean="0">
                <a:solidFill>
                  <a:schemeClr val="accent2">
                    <a:lumMod val="75000"/>
                  </a:schemeClr>
                </a:solidFill>
              </a:rPr>
              <a:t>3. ÖNCELİKLİ YATIRIM KONULARI TEŞVİKİ </a:t>
            </a:r>
            <a:endParaRPr sz="5500" b="1" spc="-25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87401"/>
            <a:ext cx="2910840" cy="3047365"/>
          </a:xfrm>
          <a:custGeom>
            <a:avLst/>
            <a:gdLst/>
            <a:ahLst/>
            <a:cxnLst/>
            <a:rect l="l" t="t" r="r" b="b"/>
            <a:pathLst>
              <a:path w="2910840" h="3047365">
                <a:moveTo>
                  <a:pt x="0" y="3047254"/>
                </a:moveTo>
                <a:lnTo>
                  <a:pt x="2910429" y="17298"/>
                </a:lnTo>
                <a:lnTo>
                  <a:pt x="0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50122" y="95522"/>
            <a:ext cx="1059180" cy="1059180"/>
          </a:xfrm>
          <a:custGeom>
            <a:avLst/>
            <a:gdLst/>
            <a:ahLst/>
            <a:cxnLst/>
            <a:rect l="l" t="t" r="r" b="b"/>
            <a:pathLst>
              <a:path w="1059180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21965"/>
            <a:ext cx="1988820" cy="1988820"/>
          </a:xfrm>
          <a:custGeom>
            <a:avLst/>
            <a:gdLst/>
            <a:ahLst/>
            <a:cxnLst/>
            <a:rect l="l" t="t" r="r" b="b"/>
            <a:pathLst>
              <a:path w="1988820" h="1988820">
                <a:moveTo>
                  <a:pt x="1988338" y="0"/>
                </a:moveTo>
                <a:lnTo>
                  <a:pt x="0" y="0"/>
                </a:lnTo>
                <a:lnTo>
                  <a:pt x="0" y="1988338"/>
                </a:lnTo>
                <a:lnTo>
                  <a:pt x="198833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1037987"/>
            <a:ext cx="1310640" cy="1500505"/>
          </a:xfrm>
          <a:custGeom>
            <a:avLst/>
            <a:gdLst/>
            <a:ahLst/>
            <a:cxnLst/>
            <a:rect l="l" t="t" r="r" b="b"/>
            <a:pathLst>
              <a:path w="1310640" h="1500505">
                <a:moveTo>
                  <a:pt x="1310606" y="0"/>
                </a:moveTo>
                <a:lnTo>
                  <a:pt x="0" y="1310606"/>
                </a:lnTo>
                <a:lnTo>
                  <a:pt x="0" y="1500441"/>
                </a:lnTo>
                <a:lnTo>
                  <a:pt x="1310606" y="1500441"/>
                </a:lnTo>
                <a:lnTo>
                  <a:pt x="1310606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0910" y="666725"/>
            <a:ext cx="500380" cy="274955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1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Metin kutusu 4"/>
          <p:cNvSpPr txBox="1">
            <a:spLocks noChangeArrowheads="1"/>
          </p:cNvSpPr>
          <p:nvPr/>
        </p:nvSpPr>
        <p:spPr bwMode="auto">
          <a:xfrm>
            <a:off x="1287251" y="2320543"/>
            <a:ext cx="15464049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100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folHlink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folHlink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1100">
                <a:solidFill>
                  <a:schemeClr val="folHlink"/>
                </a:solidFill>
                <a:latin typeface="Verdana" pitchFamily="34" charset="0"/>
              </a:defRPr>
            </a:lvl9pPr>
          </a:lstStyle>
          <a:p>
            <a:pPr marL="0" lvl="1" indent="-685800" fontAlgn="base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sz="45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BKK ile belirlenen konularda yatırım 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yapılmalıdır</a:t>
            </a:r>
            <a:endParaRPr lang="tr-TR" sz="45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709613" lvl="1" indent="-685800" fontAlgn="base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sz="4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İlk, orta, lise eğitim yatırımları, savunma, havacılık ve uzay yatırımları, biyoteknolojik ilaç ve kan </a:t>
            </a:r>
            <a:r>
              <a:rPr lang="tr-TR" sz="45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ürünleri, denizyolu, demiryolu ve havayolu taşımacılığı, nükleer enerji santrali yatırımları, enerji verimliliğine yönelik yatırımlar vb</a:t>
            </a:r>
            <a:r>
              <a:rPr lang="tr-TR" sz="4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-685800" fontAlgn="base">
              <a:lnSpc>
                <a:spcPts val="4500"/>
              </a:lnSpc>
              <a:spcBef>
                <a:spcPts val="12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sz="45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yatırımlara 5</a:t>
            </a:r>
            <a:r>
              <a:rPr lang="tr-TR" sz="4500" b="1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. bölgedeki teşvikler </a:t>
            </a:r>
            <a:r>
              <a:rPr lang="tr-TR" sz="4500" b="1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uygulanır</a:t>
            </a:r>
            <a:endParaRPr lang="tr-TR" sz="4500" b="1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ts val="600"/>
              </a:spcBef>
              <a:spcAft>
                <a:spcPts val="600"/>
              </a:spcAft>
            </a:pP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tr-TR" sz="4000" dirty="0">
              <a:solidFill>
                <a:schemeClr val="accent5">
                  <a:lumMod val="50000"/>
                </a:schemeClr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tr-TR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200" y="1048505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2200" y="1154703"/>
            <a:ext cx="16306800" cy="0"/>
          </a:xfrm>
          <a:custGeom>
            <a:avLst/>
            <a:gdLst/>
            <a:ahLst/>
            <a:cxnLst/>
            <a:rect l="l" t="t" r="r" b="b"/>
            <a:pathLst>
              <a:path w="16306800">
                <a:moveTo>
                  <a:pt x="0" y="0"/>
                </a:moveTo>
                <a:lnTo>
                  <a:pt x="16306254" y="0"/>
                </a:lnTo>
              </a:path>
            </a:pathLst>
          </a:custGeom>
          <a:ln w="9004">
            <a:solidFill>
              <a:srgbClr val="B0BF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0200" y="666725"/>
            <a:ext cx="343318" cy="467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74398" y="8640004"/>
            <a:ext cx="828040" cy="828040"/>
          </a:xfrm>
          <a:custGeom>
            <a:avLst/>
            <a:gdLst/>
            <a:ahLst/>
            <a:cxnLst/>
            <a:rect l="l" t="t" r="r" b="b"/>
            <a:pathLst>
              <a:path w="828040" h="828040">
                <a:moveTo>
                  <a:pt x="828001" y="0"/>
                </a:moveTo>
                <a:lnTo>
                  <a:pt x="0" y="0"/>
                </a:lnTo>
                <a:lnTo>
                  <a:pt x="828001" y="828001"/>
                </a:lnTo>
                <a:lnTo>
                  <a:pt x="828001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64758" y="8068711"/>
            <a:ext cx="1684020" cy="1684020"/>
          </a:xfrm>
          <a:custGeom>
            <a:avLst/>
            <a:gdLst/>
            <a:ahLst/>
            <a:cxnLst/>
            <a:rect l="l" t="t" r="r" b="b"/>
            <a:pathLst>
              <a:path w="1684019" h="1684020">
                <a:moveTo>
                  <a:pt x="1683694" y="0"/>
                </a:moveTo>
                <a:lnTo>
                  <a:pt x="0" y="1683694"/>
                </a:lnTo>
                <a:lnTo>
                  <a:pt x="1683694" y="1683694"/>
                </a:lnTo>
                <a:lnTo>
                  <a:pt x="1683694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754754" y="8224206"/>
            <a:ext cx="1174115" cy="1174115"/>
          </a:xfrm>
          <a:custGeom>
            <a:avLst/>
            <a:gdLst/>
            <a:ahLst/>
            <a:cxnLst/>
            <a:rect l="l" t="t" r="r" b="b"/>
            <a:pathLst>
              <a:path w="1174115" h="1174115">
                <a:moveTo>
                  <a:pt x="1173607" y="0"/>
                </a:moveTo>
                <a:lnTo>
                  <a:pt x="0" y="0"/>
                </a:lnTo>
                <a:lnTo>
                  <a:pt x="0" y="1173594"/>
                </a:lnTo>
                <a:lnTo>
                  <a:pt x="1173607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5994" y="8362295"/>
            <a:ext cx="385445" cy="212090"/>
          </a:xfrm>
          <a:custGeom>
            <a:avLst/>
            <a:gdLst/>
            <a:ahLst/>
            <a:cxnLst/>
            <a:rect l="l" t="t" r="r" b="b"/>
            <a:pathLst>
              <a:path w="385444" h="212090">
                <a:moveTo>
                  <a:pt x="384924" y="211556"/>
                </a:moveTo>
                <a:lnTo>
                  <a:pt x="185712" y="0"/>
                </a:lnTo>
                <a:lnTo>
                  <a:pt x="0" y="209270"/>
                </a:lnTo>
                <a:lnTo>
                  <a:pt x="384924" y="211556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54746" y="7798213"/>
            <a:ext cx="279400" cy="290830"/>
          </a:xfrm>
          <a:custGeom>
            <a:avLst/>
            <a:gdLst/>
            <a:ahLst/>
            <a:cxnLst/>
            <a:rect l="l" t="t" r="r" b="b"/>
            <a:pathLst>
              <a:path w="279400" h="290829">
                <a:moveTo>
                  <a:pt x="8724" y="0"/>
                </a:moveTo>
                <a:lnTo>
                  <a:pt x="0" y="290449"/>
                </a:lnTo>
                <a:lnTo>
                  <a:pt x="279285" y="273799"/>
                </a:lnTo>
                <a:lnTo>
                  <a:pt x="8724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0995" y="228600"/>
            <a:ext cx="173688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4225">
              <a:lnSpc>
                <a:spcPct val="100000"/>
              </a:lnSpc>
            </a:pPr>
            <a:r>
              <a:rPr lang="tr-TR" sz="5500" b="1" spc="-254" dirty="0" smtClean="0">
                <a:solidFill>
                  <a:schemeClr val="accent2">
                    <a:lumMod val="75000"/>
                  </a:schemeClr>
                </a:solidFill>
              </a:rPr>
              <a:t>4. STRATEJİK YATIRIMLAR TEŞVİKİ</a:t>
            </a:r>
            <a:endParaRPr lang="tr-TR" sz="5500" b="1" spc="-254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942" y="-247784"/>
            <a:ext cx="3379470" cy="3031490"/>
          </a:xfrm>
          <a:custGeom>
            <a:avLst/>
            <a:gdLst/>
            <a:ahLst/>
            <a:cxnLst/>
            <a:rect l="l" t="t" r="r" b="b"/>
            <a:pathLst>
              <a:path w="3379470" h="3031490">
                <a:moveTo>
                  <a:pt x="0" y="2493284"/>
                </a:moveTo>
                <a:lnTo>
                  <a:pt x="467695" y="3031281"/>
                </a:lnTo>
                <a:lnTo>
                  <a:pt x="3379398" y="0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7035" y="601315"/>
            <a:ext cx="828265" cy="914430"/>
          </a:xfrm>
          <a:custGeom>
            <a:avLst/>
            <a:gdLst/>
            <a:ahLst/>
            <a:cxnLst/>
            <a:rect l="l" t="t" r="r" b="b"/>
            <a:pathLst>
              <a:path w="1059179" h="1059180">
                <a:moveTo>
                  <a:pt x="0" y="0"/>
                </a:moveTo>
                <a:lnTo>
                  <a:pt x="0" y="1058595"/>
                </a:lnTo>
                <a:lnTo>
                  <a:pt x="1058595" y="1058595"/>
                </a:lnTo>
                <a:lnTo>
                  <a:pt x="0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2365375" cy="2365375"/>
          </a:xfrm>
          <a:custGeom>
            <a:avLst/>
            <a:gdLst/>
            <a:ahLst/>
            <a:cxnLst/>
            <a:rect l="l" t="t" r="r" b="b"/>
            <a:pathLst>
              <a:path w="2365375" h="2365375">
                <a:moveTo>
                  <a:pt x="2365018" y="0"/>
                </a:moveTo>
                <a:lnTo>
                  <a:pt x="0" y="0"/>
                </a:lnTo>
                <a:lnTo>
                  <a:pt x="0" y="2365018"/>
                </a:lnTo>
                <a:lnTo>
                  <a:pt x="2365018" y="0"/>
                </a:lnTo>
                <a:close/>
              </a:path>
            </a:pathLst>
          </a:custGeom>
          <a:solidFill>
            <a:srgbClr val="009C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1799" y="691068"/>
            <a:ext cx="1380502" cy="1326581"/>
          </a:xfrm>
          <a:custGeom>
            <a:avLst/>
            <a:gdLst/>
            <a:ahLst/>
            <a:cxnLst/>
            <a:rect l="l" t="t" r="r" b="b"/>
            <a:pathLst>
              <a:path w="1500505" h="1500505">
                <a:moveTo>
                  <a:pt x="1500441" y="0"/>
                </a:moveTo>
                <a:lnTo>
                  <a:pt x="0" y="1500441"/>
                </a:lnTo>
                <a:lnTo>
                  <a:pt x="1500441" y="1500441"/>
                </a:lnTo>
                <a:lnTo>
                  <a:pt x="1500441" y="0"/>
                </a:lnTo>
                <a:close/>
              </a:path>
            </a:pathLst>
          </a:custGeom>
          <a:solidFill>
            <a:srgbClr val="54BD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66453" y="1742694"/>
            <a:ext cx="454714" cy="137477"/>
          </a:xfrm>
          <a:custGeom>
            <a:avLst/>
            <a:gdLst/>
            <a:ahLst/>
            <a:cxnLst/>
            <a:rect l="l" t="t" r="r" b="b"/>
            <a:pathLst>
              <a:path w="500380" h="274955">
                <a:moveTo>
                  <a:pt x="0" y="0"/>
                </a:moveTo>
                <a:lnTo>
                  <a:pt x="258851" y="274878"/>
                </a:lnTo>
                <a:lnTo>
                  <a:pt x="500151" y="297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362912"/>
            <a:ext cx="352425" cy="377825"/>
          </a:xfrm>
          <a:custGeom>
            <a:avLst/>
            <a:gdLst/>
            <a:ahLst/>
            <a:cxnLst/>
            <a:rect l="l" t="t" r="r" b="b"/>
            <a:pathLst>
              <a:path w="352425" h="377825">
                <a:moveTo>
                  <a:pt x="340704" y="377405"/>
                </a:moveTo>
                <a:lnTo>
                  <a:pt x="352045" y="0"/>
                </a:lnTo>
                <a:lnTo>
                  <a:pt x="0" y="20993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395540"/>
            <a:ext cx="340995" cy="344805"/>
          </a:xfrm>
          <a:custGeom>
            <a:avLst/>
            <a:gdLst/>
            <a:ahLst/>
            <a:cxnLst/>
            <a:rect l="l" t="t" r="r" b="b"/>
            <a:pathLst>
              <a:path w="340995" h="344805">
                <a:moveTo>
                  <a:pt x="0" y="0"/>
                </a:moveTo>
                <a:lnTo>
                  <a:pt x="340704" y="344778"/>
                </a:lnTo>
              </a:path>
            </a:pathLst>
          </a:custGeom>
          <a:ln w="12700">
            <a:solidFill>
              <a:srgbClr val="54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69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25" name="object 4"/>
          <p:cNvSpPr/>
          <p:nvPr/>
        </p:nvSpPr>
        <p:spPr>
          <a:xfrm>
            <a:off x="256250" y="8786150"/>
            <a:ext cx="576000" cy="68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7516" y="2150501"/>
            <a:ext cx="16076568" cy="5926699"/>
          </a:xfrm>
        </p:spPr>
        <p:txBody>
          <a:bodyPr rtlCol="0">
            <a:normAutofit fontScale="70000" lnSpcReduction="20000"/>
          </a:bodyPr>
          <a:lstStyle/>
          <a:p>
            <a:pPr marL="685800" lvl="1" indent="-685800"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58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Cari açığın azaltılmasını sağlayacak, ithalat bağımlılığı yüksek ürünlerin </a:t>
            </a:r>
            <a:r>
              <a:rPr lang="tr-TR" altLang="tr-TR" sz="58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üretimine yönelik olmalı</a:t>
            </a:r>
            <a:endParaRPr lang="tr-TR" altLang="tr-TR" sz="5800" b="1" kern="1200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685800"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58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Asgari yatırım tutarı 50 Milyon TL </a:t>
            </a:r>
            <a:endParaRPr lang="tr-TR" altLang="tr-TR" sz="5800" b="1" kern="1200" dirty="0" smtClean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685800"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58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Yatırım </a:t>
            </a:r>
            <a:r>
              <a:rPr lang="tr-TR" altLang="tr-TR" sz="58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konusu ürünle ilgili yurtiçi üretim kapasitesi ithalattan az </a:t>
            </a:r>
            <a:r>
              <a:rPr lang="tr-TR" altLang="tr-TR" sz="58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altLang="tr-TR" sz="58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son yıl ithalat tutarı 50 Milyon Doların üstünde </a:t>
            </a:r>
            <a:r>
              <a:rPr lang="tr-TR" altLang="tr-TR" sz="58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olmalı</a:t>
            </a:r>
            <a:endParaRPr lang="tr-TR" altLang="tr-TR" sz="5800" b="1" kern="1200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685800"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58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Asgari %40 katma değer </a:t>
            </a:r>
            <a:r>
              <a:rPr lang="tr-TR" altLang="tr-TR" sz="5800" b="1" kern="1200" dirty="0" smtClean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üretmeli</a:t>
            </a:r>
            <a:endParaRPr lang="tr-TR" altLang="tr-TR" sz="5800" b="1" kern="1200" dirty="0">
              <a:solidFill>
                <a:srgbClr val="12273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lvl="1" indent="-685800"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tr-TR" altLang="tr-TR" sz="5900" b="1" kern="1200" dirty="0">
                <a:solidFill>
                  <a:srgbClr val="12273E"/>
                </a:solidFill>
                <a:latin typeface="Times New Roman" pitchFamily="18" charset="0"/>
                <a:cs typeface="Times New Roman" pitchFamily="18" charset="0"/>
              </a:rPr>
              <a:t>Kamu kurum ve kuruluşları tarafından geliştirilecek yatırımlar destek dışı</a:t>
            </a:r>
          </a:p>
          <a:p>
            <a:pPr marL="0" lvl="1" eaLnBrk="1" fontAlgn="auto" hangingPunct="1">
              <a:lnSpc>
                <a:spcPts val="4500"/>
              </a:lnSpc>
              <a:spcBef>
                <a:spcPts val="600"/>
              </a:spcBef>
              <a:spcAft>
                <a:spcPts val="1200"/>
              </a:spcAft>
              <a:buClr>
                <a:srgbClr val="006600"/>
              </a:buClr>
              <a:defRPr/>
            </a:pPr>
            <a:endParaRPr lang="tr-TR" altLang="tr-TR" sz="4500" dirty="0" smtClean="0">
              <a:solidFill>
                <a:schemeClr val="accent5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3300</TotalTime>
  <Words>1209</Words>
  <Application>Microsoft Office PowerPoint</Application>
  <PresentationFormat>Özel</PresentationFormat>
  <Paragraphs>446</Paragraphs>
  <Slides>31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Office Theme</vt:lpstr>
      <vt:lpstr>PowerPoint Sunusu</vt:lpstr>
      <vt:lpstr>SUNUM PLANI</vt:lpstr>
      <vt:lpstr>YATIRIM TEŞVİK SİSTEMİ</vt:lpstr>
      <vt:lpstr>              TEŞVİK GRUPLARI</vt:lpstr>
      <vt:lpstr>1-BÖLGESEL YATIRIM TEŞVİKLERİ</vt:lpstr>
      <vt:lpstr>YATIRIM TEŞVİK BÖLGELERİ VE İLLER</vt:lpstr>
      <vt:lpstr>              2. BÜYÜK ÖLÇEKLİ YATIRIMLARIN TEŞVİKİ </vt:lpstr>
      <vt:lpstr>              3. ÖNCELİKLİ YATIRIM KONULARI TEŞVİKİ </vt:lpstr>
      <vt:lpstr>4. STRATEJİK YATIRIMLAR TEŞVİKİ</vt:lpstr>
      <vt:lpstr>                      5. PROJE BAZLI TEŞVİK</vt:lpstr>
      <vt:lpstr>                      6. GENEL TEŞVİK SİSTEMİ</vt:lpstr>
      <vt:lpstr>       SAĞLANAN VERGİSEL TEŞVİKLER</vt:lpstr>
      <vt:lpstr>YATIRIM TEŞVİKLERİNDE DESTEK UNSURLARI</vt:lpstr>
      <vt:lpstr>         1. KURUMLAR VERGİSİ TEŞVİKLERİ</vt:lpstr>
      <vt:lpstr>PowerPoint Sunusu</vt:lpstr>
      <vt:lpstr>           BÖLGESEL VE BÜYÜK ÖLÇEKLİ YATIRIM</vt:lpstr>
      <vt:lpstr>PowerPoint Sunusu</vt:lpstr>
      <vt:lpstr>         PROJE BAZLI YATIRIM TEŞVİKİ</vt:lpstr>
      <vt:lpstr>PowerPoint Sunusu</vt:lpstr>
      <vt:lpstr>PowerPoint Sunusu</vt:lpstr>
      <vt:lpstr>PowerPoint Sunusu</vt:lpstr>
      <vt:lpstr>PowerPoint Sunusu</vt:lpstr>
      <vt:lpstr>PowerPoint Sunusu</vt:lpstr>
      <vt:lpstr>YATIRIM TEŞVİKLERİNDE  VERGİSEL DESTEK UNSURLARI</vt:lpstr>
      <vt:lpstr>                       DİĞER TEŞVİKLER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 T.C. MLiY</dc:title>
  <dc:creator>Administrator</dc:creator>
  <cp:lastModifiedBy>GGM</cp:lastModifiedBy>
  <cp:revision>314</cp:revision>
  <cp:lastPrinted>2019-04-16T12:12:04Z</cp:lastPrinted>
  <dcterms:created xsi:type="dcterms:W3CDTF">2016-08-11T13:36:41Z</dcterms:created>
  <dcterms:modified xsi:type="dcterms:W3CDTF">2019-04-16T15:06:04Z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2016-08-11T00:00:00Z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2016-08-11T00:00:00Z</vt:filetime>
  </property>
</Properties>
</file>