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837" r:id="rId2"/>
    <p:sldMasterId id="2147483848" r:id="rId3"/>
  </p:sldMasterIdLst>
  <p:notesMasterIdLst>
    <p:notesMasterId r:id="rId25"/>
  </p:notesMasterIdLst>
  <p:sldIdLst>
    <p:sldId id="484" r:id="rId4"/>
    <p:sldId id="1202" r:id="rId5"/>
    <p:sldId id="461" r:id="rId6"/>
    <p:sldId id="1207" r:id="rId7"/>
    <p:sldId id="769" r:id="rId8"/>
    <p:sldId id="1217" r:id="rId9"/>
    <p:sldId id="1220" r:id="rId10"/>
    <p:sldId id="1222" r:id="rId11"/>
    <p:sldId id="1221" r:id="rId12"/>
    <p:sldId id="776" r:id="rId13"/>
    <p:sldId id="1214" r:id="rId14"/>
    <p:sldId id="770" r:id="rId15"/>
    <p:sldId id="778" r:id="rId16"/>
    <p:sldId id="771" r:id="rId17"/>
    <p:sldId id="766" r:id="rId18"/>
    <p:sldId id="767" r:id="rId19"/>
    <p:sldId id="1209" r:id="rId20"/>
    <p:sldId id="1210" r:id="rId21"/>
    <p:sldId id="1211" r:id="rId22"/>
    <p:sldId id="1213" r:id="rId23"/>
    <p:sldId id="12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512" userDrawn="1">
          <p15:clr>
            <a:srgbClr val="A4A3A4"/>
          </p15:clr>
        </p15:guide>
        <p15:guide id="3" orient="horz" pos="2079">
          <p15:clr>
            <a:srgbClr val="A4A3A4"/>
          </p15:clr>
        </p15:guide>
        <p15:guide id="4" pos="17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ers, Jessica" initials="AJ" lastIdx="33" clrIdx="0">
    <p:extLst/>
  </p:cmAuthor>
  <p:cmAuthor id="2" name="Mian Wang" initials="MW" lastIdx="10" clrIdx="1">
    <p:extLst/>
  </p:cmAuthor>
  <p:cmAuthor id="3" name="Kevin McGrath" initials="KM" lastIdx="13" clrIdx="2">
    <p:extLst/>
  </p:cmAuthor>
  <p:cmAuthor id="4" name="Olivia (Xunzi) Liu" initials="OL" lastIdx="1" clrIdx="3">
    <p:extLst/>
  </p:cmAuthor>
  <p:cmAuthor id="5" name="Beth Share" initials="BS" lastIdx="25"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319"/>
    <a:srgbClr val="94151A"/>
    <a:srgbClr val="FFC100"/>
    <a:srgbClr val="4F86A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849" autoAdjust="0"/>
  </p:normalViewPr>
  <p:slideViewPr>
    <p:cSldViewPr snapToGrid="0">
      <p:cViewPr varScale="1">
        <p:scale>
          <a:sx n="86" d="100"/>
          <a:sy n="86" d="100"/>
        </p:scale>
        <p:origin x="132" y="90"/>
      </p:cViewPr>
      <p:guideLst>
        <p:guide orient="horz" pos="816"/>
        <p:guide pos="512"/>
        <p:guide orient="horz" pos="2079"/>
        <p:guide pos="172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14"/>
    </p:cViewPr>
  </p:sorter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Susilo" userId="628832175_tp_dropbox" providerId="OAuth2" clId="{F6A6681E-9727-374F-AB6F-EEB50D3517C5}"/>
    <pc:docChg chg="modSld">
      <pc:chgData name="Markus Susilo" userId="628832175_tp_dropbox" providerId="OAuth2" clId="{F6A6681E-9727-374F-AB6F-EEB50D3517C5}" dt="2019-04-11T08:11:39.895" v="398" actId="14100"/>
      <pc:docMkLst>
        <pc:docMk/>
      </pc:docMkLst>
      <pc:sldChg chg="modSp">
        <pc:chgData name="Markus Susilo" userId="628832175_tp_dropbox" providerId="OAuth2" clId="{F6A6681E-9727-374F-AB6F-EEB50D3517C5}" dt="2019-04-11T08:11:39.895" v="398" actId="14100"/>
        <pc:sldMkLst>
          <pc:docMk/>
          <pc:sldMk cId="2287295050" sldId="777"/>
        </pc:sldMkLst>
        <pc:spChg chg="mod">
          <ac:chgData name="Markus Susilo" userId="628832175_tp_dropbox" providerId="OAuth2" clId="{F6A6681E-9727-374F-AB6F-EEB50D3517C5}" dt="2019-04-11T08:11:39.895" v="398" actId="14100"/>
          <ac:spMkLst>
            <pc:docMk/>
            <pc:sldMk cId="2287295050" sldId="777"/>
            <ac:spMk id="4" creationId="{FCAE510C-CECE-4EC4-A6E7-9EAF8C46A4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0664FC-4014-42BB-98E1-75403AEF9E7D}" type="datetimeFigureOut">
              <a:rPr lang="en-US" smtClean="0"/>
              <a:t>6/14/2019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731FE9-F90D-409B-BFAC-39D681C90CF9}" type="slidenum">
              <a:rPr lang="en-US" smtClean="0"/>
              <a:t>‹#›</a:t>
            </a:fld>
            <a:endParaRPr lang="en-US" dirty="0"/>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312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731FE9-F90D-409B-BFAC-39D681C90CF9}" type="slidenum">
              <a:rPr lang="en-US" smtClean="0"/>
              <a:t>4</a:t>
            </a:fld>
            <a:endParaRPr lang="en-US" dirty="0"/>
          </a:p>
        </p:txBody>
      </p:sp>
    </p:spTree>
    <p:extLst>
      <p:ext uri="{BB962C8B-B14F-4D97-AF65-F5344CB8AC3E}">
        <p14:creationId xmlns:p14="http://schemas.microsoft.com/office/powerpoint/2010/main" val="1017172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731FE9-F90D-409B-BFAC-39D681C90CF9}" type="slidenum">
              <a:rPr lang="en-US" smtClean="0"/>
              <a:t>6</a:t>
            </a:fld>
            <a:endParaRPr lang="en-US" dirty="0"/>
          </a:p>
        </p:txBody>
      </p:sp>
    </p:spTree>
    <p:extLst>
      <p:ext uri="{BB962C8B-B14F-4D97-AF65-F5344CB8AC3E}">
        <p14:creationId xmlns:p14="http://schemas.microsoft.com/office/powerpoint/2010/main" val="67855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2731FE9-F90D-409B-BFAC-39D681C90CF9}" type="slidenum">
              <a:rPr lang="en-US" smtClean="0"/>
              <a:t>8</a:t>
            </a:fld>
            <a:endParaRPr lang="en-US" dirty="0"/>
          </a:p>
        </p:txBody>
      </p:sp>
    </p:spTree>
    <p:extLst>
      <p:ext uri="{BB962C8B-B14F-4D97-AF65-F5344CB8AC3E}">
        <p14:creationId xmlns:p14="http://schemas.microsoft.com/office/powerpoint/2010/main" val="67855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“Goods” are all types of tangible property, whether movable or immovable, Water and all forms of energy </a:t>
            </a:r>
          </a:p>
        </p:txBody>
      </p:sp>
      <p:sp>
        <p:nvSpPr>
          <p:cNvPr id="4" name="Slide Number Placeholder 3"/>
          <p:cNvSpPr>
            <a:spLocks noGrp="1"/>
          </p:cNvSpPr>
          <p:nvPr>
            <p:ph type="sldNum" sz="quarter" idx="5"/>
          </p:nvPr>
        </p:nvSpPr>
        <p:spPr/>
        <p:txBody>
          <a:bodyPr/>
          <a:lstStyle/>
          <a:p>
            <a:fld id="{E2731FE9-F90D-409B-BFAC-39D681C90CF9}" type="slidenum">
              <a:rPr lang="en-US" smtClean="0"/>
              <a:t>15</a:t>
            </a:fld>
            <a:endParaRPr lang="en-US" dirty="0"/>
          </a:p>
        </p:txBody>
      </p:sp>
    </p:spTree>
    <p:extLst>
      <p:ext uri="{BB962C8B-B14F-4D97-AF65-F5344CB8AC3E}">
        <p14:creationId xmlns:p14="http://schemas.microsoft.com/office/powerpoint/2010/main" val="180652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“Goods” are all types of tangible property, whether movable or immovable, Water and all forms of energy </a:t>
            </a:r>
          </a:p>
        </p:txBody>
      </p:sp>
      <p:sp>
        <p:nvSpPr>
          <p:cNvPr id="4" name="Slide Number Placeholder 3"/>
          <p:cNvSpPr>
            <a:spLocks noGrp="1"/>
          </p:cNvSpPr>
          <p:nvPr>
            <p:ph type="sldNum" sz="quarter" idx="5"/>
          </p:nvPr>
        </p:nvSpPr>
        <p:spPr/>
        <p:txBody>
          <a:bodyPr/>
          <a:lstStyle/>
          <a:p>
            <a:fld id="{E2731FE9-F90D-409B-BFAC-39D681C90CF9}" type="slidenum">
              <a:rPr lang="en-US" smtClean="0"/>
              <a:t>16</a:t>
            </a:fld>
            <a:endParaRPr lang="en-US" dirty="0"/>
          </a:p>
        </p:txBody>
      </p:sp>
    </p:spTree>
    <p:extLst>
      <p:ext uri="{BB962C8B-B14F-4D97-AF65-F5344CB8AC3E}">
        <p14:creationId xmlns:p14="http://schemas.microsoft.com/office/powerpoint/2010/main" val="3727455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64FB9-02F8-4514-97CB-78BF2495D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05"/>
            <a:ext cx="12602817" cy="6855981"/>
          </a:xfrm>
          <a:prstGeom prst="rect">
            <a:avLst/>
          </a:prstGeom>
        </p:spPr>
      </p:pic>
      <p:pic>
        <p:nvPicPr>
          <p:cNvPr id="2" name="Picture 1"/>
          <p:cNvPicPr>
            <a:picLocks noChangeAspect="1"/>
          </p:cNvPicPr>
          <p:nvPr/>
        </p:nvPicPr>
        <p:blipFill>
          <a:blip r:embed="rId3"/>
          <a:stretch>
            <a:fillRect/>
          </a:stretch>
        </p:blipFill>
        <p:spPr>
          <a:xfrm>
            <a:off x="938784" y="557181"/>
            <a:ext cx="10314432" cy="5743645"/>
          </a:xfrm>
          <a:prstGeom prst="rect">
            <a:avLst/>
          </a:prstGeom>
        </p:spPr>
      </p:pic>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0" y="1980000"/>
            <a:ext cx="5715000" cy="1538883"/>
          </a:xfrm>
        </p:spPr>
        <p:txBody>
          <a:bodyPr>
            <a:spAutoFit/>
          </a:bodyPr>
          <a:lstStyle>
            <a:lvl1pPr>
              <a:lnSpc>
                <a:spcPts val="6000"/>
              </a:lnSpc>
              <a:defRPr sz="6000">
                <a:solidFill>
                  <a:schemeClr val="bg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0" y="3420000"/>
            <a:ext cx="5714999" cy="369332"/>
          </a:xfrm>
        </p:spPr>
        <p:txBody>
          <a:bodyPr>
            <a:spAutoFit/>
          </a:bodyPr>
          <a:lstStyle>
            <a:lvl1pPr marL="0" indent="0">
              <a:buNone/>
              <a:defRPr sz="2400">
                <a:solidFill>
                  <a:schemeClr val="bg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0" y="4680000"/>
            <a:ext cx="5714999" cy="369332"/>
          </a:xfrm>
        </p:spPr>
        <p:txBody>
          <a:bodyPr>
            <a:spAutoFit/>
          </a:bodyPr>
          <a:lstStyle>
            <a:lvl1pPr marL="0" indent="0">
              <a:buNone/>
              <a:defRPr sz="2400">
                <a:solidFill>
                  <a:schemeClr val="bg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714999" cy="369332"/>
          </a:xfrm>
        </p:spPr>
        <p:txBody>
          <a:bodyPr>
            <a:spAutoFit/>
          </a:bodyPr>
          <a:lstStyle>
            <a:lvl1pPr marL="0" indent="0">
              <a:buNone/>
              <a:defRPr sz="2400">
                <a:solidFill>
                  <a:schemeClr val="bg1"/>
                </a:solidFill>
              </a:defRPr>
            </a:lvl1pPr>
          </a:lstStyle>
          <a:p>
            <a:pPr lvl="0"/>
            <a:r>
              <a:rPr lang="en-US" dirty="0"/>
              <a:t>Month/Day/Year</a:t>
            </a:r>
          </a:p>
        </p:txBody>
      </p:sp>
    </p:spTree>
    <p:extLst>
      <p:ext uri="{BB962C8B-B14F-4D97-AF65-F5344CB8AC3E}">
        <p14:creationId xmlns:p14="http://schemas.microsoft.com/office/powerpoint/2010/main" val="33208772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6F074-7F5E-4657-9B4B-D806B60AEF14}"/>
              </a:ext>
            </a:extLst>
          </p:cNvPr>
          <p:cNvSpPr txBox="1"/>
          <p:nvPr userDrawn="1"/>
        </p:nvSpPr>
        <p:spPr>
          <a:xfrm>
            <a:off x="540000" y="6523912"/>
            <a:ext cx="820738"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Mak</a:t>
            </a:r>
          </a:p>
        </p:txBody>
      </p:sp>
      <p:sp>
        <p:nvSpPr>
          <p:cNvPr id="7" name="TextBox 6">
            <a:extLst>
              <a:ext uri="{FF2B5EF4-FFF2-40B4-BE49-F238E27FC236}">
                <a16:creationId xmlns:a16="http://schemas.microsoft.com/office/drawing/2014/main" id="{83683CB2-E51F-42B5-B557-7A5A10960F2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28636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Contact/disclaimer">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720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4296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0" name="Text Placeholder 5">
            <a:extLst>
              <a:ext uri="{FF2B5EF4-FFF2-40B4-BE49-F238E27FC236}">
                <a16:creationId xmlns:a16="http://schemas.microsoft.com/office/drawing/2014/main" id="{B92DF3C8-828A-4A70-846A-E1136B8C4D7F}"/>
              </a:ext>
            </a:extLst>
          </p:cNvPr>
          <p:cNvSpPr>
            <a:spLocks noGrp="1"/>
          </p:cNvSpPr>
          <p:nvPr>
            <p:ph type="body" sz="quarter" idx="12" hasCustomPrompt="1"/>
          </p:nvPr>
        </p:nvSpPr>
        <p:spPr>
          <a:xfrm>
            <a:off x="7872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3" name="Title 1">
            <a:extLst>
              <a:ext uri="{FF2B5EF4-FFF2-40B4-BE49-F238E27FC236}">
                <a16:creationId xmlns:a16="http://schemas.microsoft.com/office/drawing/2014/main" id="{5C8A2F2B-59C5-46FA-BFA1-7BEF5CC6DB18}"/>
              </a:ext>
            </a:extLst>
          </p:cNvPr>
          <p:cNvSpPr txBox="1">
            <a:spLocks/>
          </p:cNvSpPr>
          <p:nvPr userDrawn="1"/>
        </p:nvSpPr>
        <p:spPr>
          <a:xfrm>
            <a:off x="72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dirty="0">
                <a:solidFill>
                  <a:srgbClr val="000000"/>
                </a:solidFill>
              </a:rPr>
              <a:t>T</a:t>
            </a:r>
            <a:r>
              <a:rPr lang="en-US" sz="6000" spc="-300" dirty="0">
                <a:solidFill>
                  <a:srgbClr val="000000"/>
                </a:solidFill>
              </a:rPr>
              <a:t>hank You</a:t>
            </a:r>
          </a:p>
        </p:txBody>
      </p:sp>
    </p:spTree>
    <p:extLst>
      <p:ext uri="{BB962C8B-B14F-4D97-AF65-F5344CB8AC3E}">
        <p14:creationId xmlns:p14="http://schemas.microsoft.com/office/powerpoint/2010/main" val="4269089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a:lstStyle/>
          <a:p>
            <a:endParaRPr lang="en-US" dirty="0"/>
          </a:p>
        </p:txBody>
      </p:sp>
      <p:sp>
        <p:nvSpPr>
          <p:cNvPr id="2" name="Title 1"/>
          <p:cNvSpPr>
            <a:spLocks noGrp="1"/>
          </p:cNvSpPr>
          <p:nvPr>
            <p:ph type="ctrTitle"/>
          </p:nvPr>
        </p:nvSpPr>
        <p:spPr>
          <a:xfrm>
            <a:off x="736600" y="2300407"/>
            <a:ext cx="11150600" cy="369332"/>
          </a:xfrm>
        </p:spPr>
        <p:txBody>
          <a:bodyPr wrap="square">
            <a:spAutoFit/>
          </a:bodyPr>
          <a:lstStyle>
            <a:lvl1pPr>
              <a:lnSpc>
                <a:spcPct val="100000"/>
              </a:lnSpc>
              <a:defRPr sz="2400"/>
            </a:lvl1pPr>
          </a:lstStyle>
          <a:p>
            <a:r>
              <a:rPr lang="en-US" dirty="0"/>
              <a:t>Click to edit Master title style</a:t>
            </a:r>
          </a:p>
        </p:txBody>
      </p:sp>
      <p:sp>
        <p:nvSpPr>
          <p:cNvPr id="3" name="Subtitle 2"/>
          <p:cNvSpPr>
            <a:spLocks noGrp="1"/>
          </p:cNvSpPr>
          <p:nvPr>
            <p:ph type="subTitle" idx="1" hasCustomPrompt="1"/>
          </p:nvPr>
        </p:nvSpPr>
        <p:spPr>
          <a:xfrm>
            <a:off x="812800" y="4023362"/>
            <a:ext cx="11193272" cy="276999"/>
          </a:xfrm>
        </p:spPr>
        <p:txBody>
          <a:bodyPr/>
          <a:lstStyle>
            <a:lvl1pPr marL="0" indent="0" algn="l">
              <a:buNone/>
              <a:defRPr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style</a:t>
            </a:r>
          </a:p>
        </p:txBody>
      </p:sp>
      <p:sp>
        <p:nvSpPr>
          <p:cNvPr id="15" name="Text Placeholder 14"/>
          <p:cNvSpPr>
            <a:spLocks noGrp="1"/>
          </p:cNvSpPr>
          <p:nvPr>
            <p:ph type="body" sz="quarter" idx="10"/>
          </p:nvPr>
        </p:nvSpPr>
        <p:spPr>
          <a:xfrm>
            <a:off x="812800" y="4480560"/>
            <a:ext cx="11193272" cy="274320"/>
          </a:xfrm>
        </p:spPr>
        <p:txBody>
          <a:bodyPr/>
          <a:lstStyle>
            <a:lvl1pPr marL="0" indent="0">
              <a:buNone/>
              <a:defRPr/>
            </a:lvl1pPr>
          </a:lstStyle>
          <a:p>
            <a:pPr lvl="0"/>
            <a:r>
              <a:rPr lang="en-US" dirty="0"/>
              <a:t>Click to edit Master text styles</a:t>
            </a:r>
          </a:p>
        </p:txBody>
      </p:sp>
      <p:sp>
        <p:nvSpPr>
          <p:cNvPr id="17" name="Text Placeholder 16"/>
          <p:cNvSpPr>
            <a:spLocks noGrp="1"/>
          </p:cNvSpPr>
          <p:nvPr>
            <p:ph type="body" sz="quarter" idx="11"/>
          </p:nvPr>
        </p:nvSpPr>
        <p:spPr>
          <a:xfrm>
            <a:off x="812801" y="5394960"/>
            <a:ext cx="11193145" cy="274320"/>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84920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52600"/>
            <a:ext cx="7312152" cy="4556760"/>
          </a:xfrm>
        </p:spPr>
        <p:txBody>
          <a:bodyPr/>
          <a:lstStyle>
            <a:lvl1pPr marL="102870" indent="-102870">
              <a:buClr>
                <a:schemeClr val="tx1"/>
              </a:buClr>
              <a:buFont typeface="Arial" panose="020B0604020202020204" pitchFamily="34" charset="0"/>
              <a:buChar char="•"/>
              <a:defRPr/>
            </a:lvl1pPr>
            <a:lvl2pPr marL="219456" indent="-102870">
              <a:buClr>
                <a:schemeClr val="tx1"/>
              </a:buClr>
              <a:buFont typeface="Arial" panose="020B0604020202020204" pitchFamily="34" charset="0"/>
              <a:buChar char="•"/>
              <a:defRPr/>
            </a:lvl2pPr>
            <a:lvl3pPr marL="329184" indent="-102870">
              <a:spcBef>
                <a:spcPts val="225"/>
              </a:spcBef>
              <a:buClr>
                <a:schemeClr val="tx1"/>
              </a:buClr>
              <a:buFont typeface="Arial" panose="020B0604020202020204" pitchFamily="34" charset="0"/>
              <a:buChar char="•"/>
              <a:defRPr/>
            </a:lvl3pPr>
            <a:lvl4pPr marL="425196" indent="-102870">
              <a:buClr>
                <a:schemeClr val="tx1"/>
              </a:buClr>
              <a:buFont typeface="Arial" panose="020B0604020202020204" pitchFamily="34" charset="0"/>
              <a:buChar char="•"/>
              <a:defRPr/>
            </a:lvl4pPr>
            <a:lvl5pPr marL="521208" indent="-102870">
              <a:buClr>
                <a:schemeClr val="tx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p:nvSpPr>
        <p:spPr>
          <a:xfrm>
            <a:off x="11168077"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000000"/>
                </a:solidFill>
                <a:cs typeface="Arial" pitchFamily="34" charset="0"/>
              </a:rPr>
              <a:pPr algn="r"/>
              <a:t>‹#›</a:t>
            </a:fld>
            <a:endParaRPr lang="en-US" sz="750" dirty="0">
              <a:solidFill>
                <a:srgbClr val="000000"/>
              </a:solidFill>
              <a:cs typeface="Arial" pitchFamily="34" charset="0"/>
            </a:endParaRPr>
          </a:p>
        </p:txBody>
      </p:sp>
      <p:sp>
        <p:nvSpPr>
          <p:cNvPr id="5" name="TextBox 4"/>
          <p:cNvSpPr txBox="1"/>
          <p:nvPr userDrawn="1"/>
        </p:nvSpPr>
        <p:spPr>
          <a:xfrm>
            <a:off x="11168077"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000000"/>
                </a:solidFill>
                <a:cs typeface="Arial" pitchFamily="34" charset="0"/>
              </a:rPr>
              <a:pPr algn="r"/>
              <a:t>‹#›</a:t>
            </a:fld>
            <a:endParaRPr lang="en-US" sz="750" dirty="0">
              <a:solidFill>
                <a:srgbClr val="000000"/>
              </a:solidFill>
              <a:cs typeface="Arial" pitchFamily="34" charset="0"/>
            </a:endParaRPr>
          </a:p>
        </p:txBody>
      </p:sp>
    </p:spTree>
    <p:extLst>
      <p:ext uri="{BB962C8B-B14F-4D97-AF65-F5344CB8AC3E}">
        <p14:creationId xmlns:p14="http://schemas.microsoft.com/office/powerpoint/2010/main" val="3029268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ird Part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752600"/>
            <a:ext cx="7312152" cy="1295400"/>
          </a:xfrm>
        </p:spPr>
        <p:txBody>
          <a:bodyPr/>
          <a:lstStyle>
            <a:lvl1pPr marL="102870" indent="-102870">
              <a:buClr>
                <a:schemeClr val="tx1"/>
              </a:buClr>
              <a:buFont typeface="Arial" panose="020B0604020202020204" pitchFamily="34" charset="0"/>
              <a:buChar char="•"/>
              <a:defRPr/>
            </a:lvl1pPr>
            <a:lvl2pPr marL="219456" indent="-102870">
              <a:buClr>
                <a:schemeClr val="tx1"/>
              </a:buClr>
              <a:buFont typeface="Arial" panose="020B0604020202020204" pitchFamily="34" charset="0"/>
              <a:buChar char="•"/>
              <a:defRPr/>
            </a:lvl2pPr>
            <a:lvl3pPr marL="329184" indent="-102870">
              <a:spcBef>
                <a:spcPts val="225"/>
              </a:spcBef>
              <a:buClr>
                <a:schemeClr val="tx1"/>
              </a:buClr>
              <a:buFont typeface="Arial" panose="020B0604020202020204" pitchFamily="34" charset="0"/>
              <a:buChar char="•"/>
              <a:defRPr/>
            </a:lvl3pPr>
            <a:lvl4pPr marL="425196" indent="-102870">
              <a:buClr>
                <a:schemeClr val="tx1"/>
              </a:buClr>
              <a:buFont typeface="Arial" panose="020B0604020202020204" pitchFamily="34" charset="0"/>
              <a:buChar char="•"/>
              <a:defRPr/>
            </a:lvl4pPr>
            <a:lvl5pPr marL="521208" indent="-102870">
              <a:buClr>
                <a:schemeClr val="tx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p:nvSpPr>
        <p:spPr>
          <a:xfrm>
            <a:off x="11168077"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000000"/>
                </a:solidFill>
                <a:cs typeface="Arial" pitchFamily="34" charset="0"/>
              </a:rPr>
              <a:pPr algn="r"/>
              <a:t>‹#›</a:t>
            </a:fld>
            <a:endParaRPr lang="en-US" sz="750" dirty="0">
              <a:solidFill>
                <a:srgbClr val="000000"/>
              </a:solidFill>
              <a:cs typeface="Arial" pitchFamily="34" charset="0"/>
            </a:endParaRPr>
          </a:p>
        </p:txBody>
      </p:sp>
      <p:sp>
        <p:nvSpPr>
          <p:cNvPr id="5" name="TextBox 4"/>
          <p:cNvSpPr txBox="1"/>
          <p:nvPr userDrawn="1"/>
        </p:nvSpPr>
        <p:spPr>
          <a:xfrm>
            <a:off x="11168077"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000000"/>
                </a:solidFill>
                <a:cs typeface="Arial" pitchFamily="34" charset="0"/>
              </a:rPr>
              <a:pPr algn="r"/>
              <a:t>‹#›</a:t>
            </a:fld>
            <a:endParaRPr lang="en-US" sz="750" dirty="0">
              <a:solidFill>
                <a:srgbClr val="000000"/>
              </a:solidFill>
              <a:cs typeface="Arial" pitchFamily="34" charset="0"/>
            </a:endParaRPr>
          </a:p>
        </p:txBody>
      </p:sp>
      <p:sp>
        <p:nvSpPr>
          <p:cNvPr id="8" name="Picture Placeholder 7"/>
          <p:cNvSpPr>
            <a:spLocks noGrp="1"/>
          </p:cNvSpPr>
          <p:nvPr>
            <p:ph type="pic" sz="quarter" idx="10"/>
          </p:nvPr>
        </p:nvSpPr>
        <p:spPr>
          <a:xfrm>
            <a:off x="6172200" y="3059667"/>
            <a:ext cx="5257800" cy="1828800"/>
          </a:xfrm>
          <a:solidFill>
            <a:schemeClr val="bg1">
              <a:lumMod val="95000"/>
            </a:schemeClr>
          </a:solidFill>
        </p:spPr>
        <p:txBody>
          <a:bodyPr anchor="ctr" anchorCtr="0"/>
          <a:lstStyle>
            <a:lvl1pPr algn="ctr">
              <a:defRPr/>
            </a:lvl1pPr>
          </a:lstStyle>
          <a:p>
            <a:endParaRPr lang="en-US" dirty="0"/>
          </a:p>
        </p:txBody>
      </p:sp>
      <p:pic>
        <p:nvPicPr>
          <p:cNvPr id="9" name="Picture 8"/>
          <p:cNvPicPr>
            <a:picLocks noChangeAspect="1"/>
          </p:cNvPicPr>
          <p:nvPr userDrawn="1"/>
        </p:nvPicPr>
        <p:blipFill>
          <a:blip r:embed="rId2"/>
          <a:stretch>
            <a:fillRect/>
          </a:stretch>
        </p:blipFill>
        <p:spPr>
          <a:xfrm>
            <a:off x="1066800" y="3839771"/>
            <a:ext cx="3810000" cy="453259"/>
          </a:xfrm>
          <a:prstGeom prst="rect">
            <a:avLst/>
          </a:prstGeom>
        </p:spPr>
      </p:pic>
    </p:spTree>
    <p:extLst>
      <p:ext uri="{BB962C8B-B14F-4D97-AF65-F5344CB8AC3E}">
        <p14:creationId xmlns:p14="http://schemas.microsoft.com/office/powerpoint/2010/main" val="264550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Image">
    <p:spTree>
      <p:nvGrpSpPr>
        <p:cNvPr id="1" name=""/>
        <p:cNvGrpSpPr/>
        <p:nvPr/>
      </p:nvGrpSpPr>
      <p:grpSpPr>
        <a:xfrm>
          <a:off x="0" y="0"/>
          <a:ext cx="0" cy="0"/>
          <a:chOff x="0" y="0"/>
          <a:chExt cx="0" cy="0"/>
        </a:xfrm>
      </p:grpSpPr>
      <p:sp>
        <p:nvSpPr>
          <p:cNvPr id="4" name="TextBox 3"/>
          <p:cNvSpPr txBox="1"/>
          <p:nvPr/>
        </p:nvSpPr>
        <p:spPr>
          <a:xfrm>
            <a:off x="11074399"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FFFFFF">
                    <a:lumMod val="50000"/>
                  </a:srgbClr>
                </a:solidFill>
                <a:cs typeface="Arial" pitchFamily="34" charset="0"/>
              </a:rPr>
              <a:pPr algn="r"/>
              <a:t>‹#›</a:t>
            </a:fld>
            <a:endParaRPr lang="en-US" sz="750" dirty="0">
              <a:solidFill>
                <a:srgbClr val="FFFFFF">
                  <a:lumMod val="50000"/>
                </a:srgbClr>
              </a:solidFill>
              <a:cs typeface="Arial" pitchFamily="34" charset="0"/>
            </a:endParaRPr>
          </a:p>
        </p:txBody>
      </p:sp>
      <p:sp>
        <p:nvSpPr>
          <p:cNvPr id="3" name="TextBox 2"/>
          <p:cNvSpPr txBox="1"/>
          <p:nvPr userDrawn="1"/>
        </p:nvSpPr>
        <p:spPr>
          <a:xfrm>
            <a:off x="11074399"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FFFFFF">
                    <a:lumMod val="50000"/>
                  </a:srgbClr>
                </a:solidFill>
                <a:cs typeface="Arial" pitchFamily="34" charset="0"/>
              </a:rPr>
              <a:pPr algn="r"/>
              <a:t>‹#›</a:t>
            </a:fld>
            <a:endParaRPr lang="en-US" sz="750" dirty="0">
              <a:solidFill>
                <a:srgbClr val="FFFFFF">
                  <a:lumMod val="50000"/>
                </a:srgbClr>
              </a:solidFill>
              <a:cs typeface="Arial" pitchFamily="34" charset="0"/>
            </a:endParaRPr>
          </a:p>
        </p:txBody>
      </p:sp>
      <p:sp>
        <p:nvSpPr>
          <p:cNvPr id="11" name="Text Placeholder 10"/>
          <p:cNvSpPr>
            <a:spLocks noGrp="1"/>
          </p:cNvSpPr>
          <p:nvPr>
            <p:ph type="body" sz="quarter" idx="11"/>
          </p:nvPr>
        </p:nvSpPr>
        <p:spPr>
          <a:xfrm>
            <a:off x="457200" y="2514600"/>
            <a:ext cx="11277600" cy="1600200"/>
          </a:xfrm>
        </p:spPr>
        <p:txBody>
          <a:bodyPr/>
          <a:lstStyle>
            <a:lvl1pPr marL="0" indent="0">
              <a:buFontTx/>
              <a:buNone/>
              <a:defRPr sz="600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dirty="0"/>
              <a:t>Click to edit Master text style</a:t>
            </a:r>
          </a:p>
        </p:txBody>
      </p:sp>
      <p:sp>
        <p:nvSpPr>
          <p:cNvPr id="7" name="Picture Placeholder 6"/>
          <p:cNvSpPr>
            <a:spLocks noGrp="1"/>
          </p:cNvSpPr>
          <p:nvPr>
            <p:ph type="pic" sz="quarter" idx="12"/>
          </p:nvPr>
        </p:nvSpPr>
        <p:spPr>
          <a:xfrm>
            <a:off x="0" y="0"/>
            <a:ext cx="12192000" cy="2514600"/>
          </a:xfrm>
        </p:spPr>
        <p:txBody>
          <a:bodyPr/>
          <a:lstStyle/>
          <a:p>
            <a:endParaRPr lang="en-US" dirty="0"/>
          </a:p>
        </p:txBody>
      </p:sp>
    </p:spTree>
    <p:extLst>
      <p:ext uri="{BB962C8B-B14F-4D97-AF65-F5344CB8AC3E}">
        <p14:creationId xmlns:p14="http://schemas.microsoft.com/office/powerpoint/2010/main" val="378123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tandard">
    <p:spTree>
      <p:nvGrpSpPr>
        <p:cNvPr id="1" name=""/>
        <p:cNvGrpSpPr/>
        <p:nvPr/>
      </p:nvGrpSpPr>
      <p:grpSpPr>
        <a:xfrm>
          <a:off x="0" y="0"/>
          <a:ext cx="0" cy="0"/>
          <a:chOff x="0" y="0"/>
          <a:chExt cx="0" cy="0"/>
        </a:xfrm>
      </p:grpSpPr>
      <p:sp>
        <p:nvSpPr>
          <p:cNvPr id="4" name="TextBox 3"/>
          <p:cNvSpPr txBox="1"/>
          <p:nvPr/>
        </p:nvSpPr>
        <p:spPr>
          <a:xfrm>
            <a:off x="11074399"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FFFFFF">
                    <a:lumMod val="50000"/>
                  </a:srgbClr>
                </a:solidFill>
                <a:cs typeface="Arial" pitchFamily="34" charset="0"/>
              </a:rPr>
              <a:pPr algn="r"/>
              <a:t>‹#›</a:t>
            </a:fld>
            <a:endParaRPr lang="en-US" sz="750" dirty="0">
              <a:solidFill>
                <a:srgbClr val="FFFFFF">
                  <a:lumMod val="50000"/>
                </a:srgbClr>
              </a:solidFill>
              <a:cs typeface="Arial" pitchFamily="34" charset="0"/>
            </a:endParaRPr>
          </a:p>
        </p:txBody>
      </p:sp>
      <p:sp>
        <p:nvSpPr>
          <p:cNvPr id="3" name="TextBox 2"/>
          <p:cNvSpPr txBox="1"/>
          <p:nvPr userDrawn="1"/>
        </p:nvSpPr>
        <p:spPr>
          <a:xfrm>
            <a:off x="11074399"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FFFFFF">
                    <a:lumMod val="50000"/>
                  </a:srgbClr>
                </a:solidFill>
                <a:cs typeface="Arial" pitchFamily="34" charset="0"/>
              </a:rPr>
              <a:pPr algn="r"/>
              <a:t>‹#›</a:t>
            </a:fld>
            <a:endParaRPr lang="en-US" sz="750" dirty="0">
              <a:solidFill>
                <a:srgbClr val="FFFFFF">
                  <a:lumMod val="50000"/>
                </a:srgbClr>
              </a:solidFill>
              <a:cs typeface="Arial" pitchFamily="34" charset="0"/>
            </a:endParaRPr>
          </a:p>
        </p:txBody>
      </p:sp>
      <p:sp>
        <p:nvSpPr>
          <p:cNvPr id="11" name="Text Placeholder 10"/>
          <p:cNvSpPr>
            <a:spLocks noGrp="1"/>
          </p:cNvSpPr>
          <p:nvPr>
            <p:ph type="body" sz="quarter" idx="11"/>
          </p:nvPr>
        </p:nvSpPr>
        <p:spPr>
          <a:xfrm>
            <a:off x="457200" y="2514600"/>
            <a:ext cx="11277600" cy="1600200"/>
          </a:xfrm>
        </p:spPr>
        <p:txBody>
          <a:bodyPr/>
          <a:lstStyle>
            <a:lvl1pPr marL="0" indent="0">
              <a:buFontTx/>
              <a:buNone/>
              <a:defRPr sz="600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dirty="0"/>
              <a:t>Click to edit Master text style</a:t>
            </a:r>
          </a:p>
        </p:txBody>
      </p:sp>
      <p:pic>
        <p:nvPicPr>
          <p:cNvPr id="6"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2514600"/>
          </a:xfrm>
          <a:prstGeom prst="rect">
            <a:avLst/>
          </a:prstGeom>
        </p:spPr>
      </p:pic>
    </p:spTree>
    <p:extLst>
      <p:ext uri="{BB962C8B-B14F-4D97-AF65-F5344CB8AC3E}">
        <p14:creationId xmlns:p14="http://schemas.microsoft.com/office/powerpoint/2010/main" val="2275278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disclaimer">
    <p:spTree>
      <p:nvGrpSpPr>
        <p:cNvPr id="1" name=""/>
        <p:cNvGrpSpPr/>
        <p:nvPr/>
      </p:nvGrpSpPr>
      <p:grpSpPr>
        <a:xfrm>
          <a:off x="0" y="0"/>
          <a:ext cx="0" cy="0"/>
          <a:chOff x="0" y="0"/>
          <a:chExt cx="0" cy="0"/>
        </a:xfrm>
      </p:grpSpPr>
      <p:sp>
        <p:nvSpPr>
          <p:cNvPr id="4" name="TextBox 3"/>
          <p:cNvSpPr txBox="1"/>
          <p:nvPr/>
        </p:nvSpPr>
        <p:spPr>
          <a:xfrm>
            <a:off x="11074399"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FFFFFF">
                    <a:lumMod val="50000"/>
                  </a:srgbClr>
                </a:solidFill>
                <a:cs typeface="Arial" pitchFamily="34" charset="0"/>
              </a:rPr>
              <a:pPr algn="r"/>
              <a:t>‹#›</a:t>
            </a:fld>
            <a:endParaRPr lang="en-US" sz="750" dirty="0">
              <a:solidFill>
                <a:srgbClr val="FFFFFF">
                  <a:lumMod val="50000"/>
                </a:srgbClr>
              </a:solidFill>
              <a:cs typeface="Arial" pitchFamily="34" charset="0"/>
            </a:endParaRPr>
          </a:p>
        </p:txBody>
      </p:sp>
      <p:sp>
        <p:nvSpPr>
          <p:cNvPr id="3" name="TextBox 2"/>
          <p:cNvSpPr txBox="1"/>
          <p:nvPr userDrawn="1"/>
        </p:nvSpPr>
        <p:spPr>
          <a:xfrm>
            <a:off x="11074399" y="6492240"/>
            <a:ext cx="563676" cy="115416"/>
          </a:xfrm>
          <a:prstGeom prst="rect">
            <a:avLst/>
          </a:prstGeom>
          <a:noFill/>
        </p:spPr>
        <p:txBody>
          <a:bodyPr wrap="square" lIns="0" tIns="0" rIns="0" bIns="0" rtlCol="0">
            <a:spAutoFit/>
          </a:bodyPr>
          <a:lstStyle/>
          <a:p>
            <a:pPr algn="r"/>
            <a:fld id="{043534F5-8106-454C-A466-0C6DA036C846}" type="slidenum">
              <a:rPr lang="en-US" sz="750" smtClean="0">
                <a:solidFill>
                  <a:srgbClr val="FFFFFF">
                    <a:lumMod val="50000"/>
                  </a:srgbClr>
                </a:solidFill>
                <a:cs typeface="Arial" pitchFamily="34" charset="0"/>
              </a:rPr>
              <a:pPr algn="r"/>
              <a:t>‹#›</a:t>
            </a:fld>
            <a:endParaRPr lang="en-US" sz="750" dirty="0">
              <a:solidFill>
                <a:srgbClr val="FFFFFF">
                  <a:lumMod val="50000"/>
                </a:srgbClr>
              </a:solidFill>
              <a:cs typeface="Arial" pitchFamily="34" charset="0"/>
            </a:endParaRPr>
          </a:p>
        </p:txBody>
      </p:sp>
      <p:sp>
        <p:nvSpPr>
          <p:cNvPr id="6" name="Text Placeholder 5"/>
          <p:cNvSpPr>
            <a:spLocks noGrp="1"/>
          </p:cNvSpPr>
          <p:nvPr>
            <p:ph type="body" sz="quarter" idx="10"/>
          </p:nvPr>
        </p:nvSpPr>
        <p:spPr>
          <a:xfrm>
            <a:off x="457200" y="2514600"/>
            <a:ext cx="11180875" cy="2286000"/>
          </a:xfrm>
        </p:spPr>
        <p:txBody>
          <a:bodyPr/>
          <a:lstStyle>
            <a:lvl1pPr marL="0" indent="0">
              <a:buFontTx/>
              <a:buNone/>
              <a:defRPr sz="6000"/>
            </a:lvl1pPr>
          </a:lstStyle>
          <a:p>
            <a:pPr lvl="0"/>
            <a:r>
              <a:rPr lang="en-US" dirty="0"/>
              <a:t>Click to edit Master text styles</a:t>
            </a:r>
          </a:p>
        </p:txBody>
      </p:sp>
      <p:sp>
        <p:nvSpPr>
          <p:cNvPr id="8" name="Text Placeholder 7"/>
          <p:cNvSpPr>
            <a:spLocks noGrp="1"/>
          </p:cNvSpPr>
          <p:nvPr>
            <p:ph type="body" sz="quarter" idx="11"/>
          </p:nvPr>
        </p:nvSpPr>
        <p:spPr>
          <a:xfrm>
            <a:off x="457201" y="4206240"/>
            <a:ext cx="11180763" cy="1219200"/>
          </a:xfrm>
        </p:spPr>
        <p:txBody>
          <a:bodyPr/>
          <a:lstStyle>
            <a:lvl1pPr marL="0" indent="0">
              <a:buFontTx/>
              <a:buNone/>
              <a:defRPr sz="1200"/>
            </a:lvl1pPr>
            <a:lvl2pPr marL="0" indent="0">
              <a:buFontTx/>
              <a:buNone/>
              <a:defRPr sz="1200"/>
            </a:lvl2pPr>
            <a:lvl3pPr marL="0" indent="0">
              <a:buFontTx/>
              <a:buNone/>
              <a:defRPr sz="1200"/>
            </a:lvl3pPr>
            <a:lvl4pPr marL="0" indent="0">
              <a:buFontTx/>
              <a:buNone/>
              <a:defRPr sz="1200"/>
            </a:lvl4pPr>
            <a:lvl5pPr marL="0" indent="0">
              <a:buFontTx/>
              <a:buNone/>
              <a:defRPr sz="1200"/>
            </a:lvl5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457200" y="6060657"/>
            <a:ext cx="10972800" cy="30777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00" dirty="0">
                <a:solidFill>
                  <a:srgbClr val="000000"/>
                </a:solidFill>
              </a:rPr>
              <a:t>Crowe Horwath International is a leading international network of separate and independent accounting and consulting firms that may be licensed to use "Crowe," "Crowe Horwath" or "Horwath" in connection with the provision of accounting, auditing, tax, consulting or other professional services to their clients. Crowe Horwath International itself is a nonpracticing entity and does not provide professional services in its own right. Neither Crowe Horwath International nor any member is liable or responsible for the professional services performed by any other member.</a:t>
            </a:r>
          </a:p>
          <a:p>
            <a:endParaRPr lang="en-US" sz="500" dirty="0">
              <a:solidFill>
                <a:srgbClr val="000000"/>
              </a:solidFill>
            </a:endParaRPr>
          </a:p>
          <a:p>
            <a:r>
              <a:rPr lang="en-US" sz="500" dirty="0">
                <a:solidFill>
                  <a:srgbClr val="000000"/>
                </a:solidFill>
              </a:rPr>
              <a:t>© 2016 Crowe Horwath International.</a:t>
            </a:r>
          </a:p>
        </p:txBody>
      </p:sp>
      <p:pic>
        <p:nvPicPr>
          <p:cNvPr id="9" name="Picture 8"/>
          <p:cNvPicPr>
            <a:picLocks noChangeAspect="1"/>
          </p:cNvPicPr>
          <p:nvPr userDrawn="1"/>
        </p:nvPicPr>
        <p:blipFill>
          <a:blip r:embed="rId2"/>
          <a:stretch>
            <a:fillRect/>
          </a:stretch>
        </p:blipFill>
        <p:spPr>
          <a:xfrm>
            <a:off x="457201" y="457201"/>
            <a:ext cx="2844799" cy="338433"/>
          </a:xfrm>
          <a:prstGeom prst="rect">
            <a:avLst/>
          </a:prstGeom>
        </p:spPr>
      </p:pic>
    </p:spTree>
    <p:extLst>
      <p:ext uri="{BB962C8B-B14F-4D97-AF65-F5344CB8AC3E}">
        <p14:creationId xmlns:p14="http://schemas.microsoft.com/office/powerpoint/2010/main" val="3067899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2" y="1980001"/>
            <a:ext cx="5088015" cy="1333698"/>
          </a:xfrm>
        </p:spPr>
        <p:txBody>
          <a:bodyPr wrap="square">
            <a:spAutoFit/>
          </a:bodyPr>
          <a:lstStyle>
            <a:lvl1pPr>
              <a:lnSpc>
                <a:spcPts val="5200"/>
              </a:lnSpc>
              <a:defRPr sz="52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2" y="3420000"/>
            <a:ext cx="5088015" cy="300082"/>
          </a:xfrm>
        </p:spPr>
        <p:txBody>
          <a:bodyPr wrap="square">
            <a:spAutoFit/>
          </a:bodyPr>
          <a:lstStyle>
            <a:lvl1pPr marL="0" indent="0">
              <a:buNone/>
              <a:defRPr sz="195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2" y="4680001"/>
            <a:ext cx="5088015" cy="300082"/>
          </a:xfrm>
        </p:spPr>
        <p:txBody>
          <a:bodyPr wrap="square">
            <a:spAutoFit/>
          </a:bodyPr>
          <a:lstStyle>
            <a:lvl1pPr marL="0" indent="0">
              <a:buNone/>
              <a:defRPr sz="195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2" y="5220001"/>
            <a:ext cx="5088015" cy="300082"/>
          </a:xfrm>
        </p:spPr>
        <p:txBody>
          <a:bodyPr wrap="square">
            <a:spAutoFit/>
          </a:bodyPr>
          <a:lstStyle>
            <a:lvl1pPr marL="0" indent="0">
              <a:buNone/>
              <a:defRPr sz="1950">
                <a:solidFill>
                  <a:schemeClr val="tx1"/>
                </a:solidFill>
              </a:defRPr>
            </a:lvl1pPr>
          </a:lstStyle>
          <a:p>
            <a:pPr lvl="0"/>
            <a:r>
              <a:rPr lang="en-US" dirty="0"/>
              <a:t>Month/Day/Year</a:t>
            </a:r>
          </a:p>
        </p:txBody>
      </p:sp>
    </p:spTree>
    <p:extLst>
      <p:ext uri="{BB962C8B-B14F-4D97-AF65-F5344CB8AC3E}">
        <p14:creationId xmlns:p14="http://schemas.microsoft.com/office/powerpoint/2010/main" val="30600762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50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endParaRPr lang="en-US" dirty="0"/>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dirty="0"/>
              <a:t>Month/Day/Year</a:t>
            </a:r>
          </a:p>
        </p:txBody>
      </p:sp>
    </p:spTree>
    <p:extLst>
      <p:ext uri="{BB962C8B-B14F-4D97-AF65-F5344CB8AC3E}">
        <p14:creationId xmlns:p14="http://schemas.microsoft.com/office/powerpoint/2010/main" val="189021628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36173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6A50EE-7773-4123-85E2-8369D5C93595}"/>
              </a:ext>
            </a:extLst>
          </p:cNvPr>
          <p:cNvPicPr>
            <a:picLocks noChangeAspect="1"/>
          </p:cNvPicPr>
          <p:nvPr userDrawn="1"/>
        </p:nvPicPr>
        <p:blipFill rotWithShape="1">
          <a:blip r:embed="rId2"/>
          <a:srcRect r="11005"/>
          <a:stretch/>
        </p:blipFill>
        <p:spPr>
          <a:xfrm>
            <a:off x="447204" y="557179"/>
            <a:ext cx="11297594" cy="5743645"/>
          </a:xfrm>
          <a:prstGeom prst="rect">
            <a:avLst/>
          </a:prstGeom>
        </p:spPr>
      </p:pic>
      <p:sp>
        <p:nvSpPr>
          <p:cNvPr id="11" name="Text Placeholder 10"/>
          <p:cNvSpPr>
            <a:spLocks noGrp="1"/>
          </p:cNvSpPr>
          <p:nvPr>
            <p:ph type="body" sz="quarter" idx="11"/>
          </p:nvPr>
        </p:nvSpPr>
        <p:spPr>
          <a:xfrm>
            <a:off x="938848" y="814756"/>
            <a:ext cx="6596561" cy="570945"/>
          </a:xfrm>
        </p:spPr>
        <p:txBody>
          <a:bodyPr/>
          <a:lstStyle>
            <a:lvl1pPr marL="0" indent="0">
              <a:lnSpc>
                <a:spcPct val="100000"/>
              </a:lnSpc>
              <a:spcBef>
                <a:spcPts val="0"/>
              </a:spcBef>
              <a:buFontTx/>
              <a:buNone/>
              <a:defRPr sz="39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dirty="0"/>
              <a:t>Edit Master text styles</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6" y="6492241"/>
            <a:ext cx="563676" cy="93872"/>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mj-lt"/>
                <a:ea typeface="+mn-ea"/>
                <a:cs typeface="Arial" pitchFamily="34" charset="0"/>
              </a:rPr>
              <a:pPr algn="r"/>
              <a:t>‹#›</a:t>
            </a:fld>
            <a:endParaRPr kumimoji="0" lang="en-US" sz="600" b="0" i="0" u="none" strike="noStrike" kern="1200" cap="none" normalizeH="0" baseline="0" dirty="0">
              <a:ln>
                <a:noFill/>
              </a:ln>
              <a:solidFill>
                <a:schemeClr val="tx1"/>
              </a:solidFill>
              <a:effectLst/>
              <a:latin typeface="+mj-lt"/>
              <a:ea typeface="+mn-ea"/>
              <a:cs typeface="Arial" pitchFamily="34" charset="0"/>
            </a:endParaRPr>
          </a:p>
        </p:txBody>
      </p:sp>
      <p:sp>
        <p:nvSpPr>
          <p:cNvPr id="7" name="TextBox 6">
            <a:extLst>
              <a:ext uri="{FF2B5EF4-FFF2-40B4-BE49-F238E27FC236}">
                <a16:creationId xmlns:a16="http://schemas.microsoft.com/office/drawing/2014/main" id="{970BE423-A2C1-4A58-AC8C-94A5CE93A538}"/>
              </a:ext>
            </a:extLst>
          </p:cNvPr>
          <p:cNvSpPr txBox="1"/>
          <p:nvPr userDrawn="1"/>
        </p:nvSpPr>
        <p:spPr>
          <a:xfrm>
            <a:off x="540002" y="6523913"/>
            <a:ext cx="1617430"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j-lt"/>
                <a:ea typeface="+mn-ea"/>
                <a:cs typeface="+mn-cs"/>
              </a:rPr>
              <a:t>© &lt;Current Year&gt; &lt;Member Firm Legal Name&gt;</a:t>
            </a:r>
          </a:p>
        </p:txBody>
      </p:sp>
    </p:spTree>
    <p:extLst>
      <p:ext uri="{BB962C8B-B14F-4D97-AF65-F5344CB8AC3E}">
        <p14:creationId xmlns:p14="http://schemas.microsoft.com/office/powerpoint/2010/main" val="175417911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42A00D-DDD9-417B-823F-32ACA2ECFB46}"/>
              </a:ext>
            </a:extLst>
          </p:cNvPr>
          <p:cNvPicPr>
            <a:picLocks noChangeAspect="1"/>
          </p:cNvPicPr>
          <p:nvPr userDrawn="1"/>
        </p:nvPicPr>
        <p:blipFill rotWithShape="1">
          <a:blip r:embed="rId2"/>
          <a:srcRect r="10995"/>
          <a:stretch/>
        </p:blipFill>
        <p:spPr>
          <a:xfrm>
            <a:off x="446626" y="557212"/>
            <a:ext cx="11298751" cy="5743576"/>
          </a:xfrm>
          <a:prstGeom prst="rect">
            <a:avLst/>
          </a:prstGeom>
        </p:spPr>
      </p:pic>
      <p:sp>
        <p:nvSpPr>
          <p:cNvPr id="11" name="Text Placeholder 10"/>
          <p:cNvSpPr>
            <a:spLocks noGrp="1"/>
          </p:cNvSpPr>
          <p:nvPr>
            <p:ph type="body" sz="quarter" idx="11"/>
          </p:nvPr>
        </p:nvSpPr>
        <p:spPr>
          <a:xfrm>
            <a:off x="938846" y="2552700"/>
            <a:ext cx="6909755" cy="1752600"/>
          </a:xfrm>
        </p:spPr>
        <p:txBody>
          <a:bodyPr/>
          <a:lstStyle>
            <a:lvl1pPr marL="0" indent="0">
              <a:spcBef>
                <a:spcPts val="0"/>
              </a:spcBef>
              <a:buFontTx/>
              <a:buNone/>
              <a:defRPr sz="65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dirty="0"/>
              <a:t>Edit Master text styles</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6" y="6492241"/>
            <a:ext cx="563676" cy="93872"/>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60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630982168"/>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626EE-632A-49F4-B509-F4806E1E0C76}"/>
              </a:ext>
            </a:extLst>
          </p:cNvPr>
          <p:cNvPicPr>
            <a:picLocks noChangeAspect="1"/>
          </p:cNvPicPr>
          <p:nvPr userDrawn="1"/>
        </p:nvPicPr>
        <p:blipFill rotWithShape="1">
          <a:blip r:embed="rId2"/>
          <a:srcRect r="11005"/>
          <a:stretch/>
        </p:blipFill>
        <p:spPr>
          <a:xfrm>
            <a:off x="447204" y="557179"/>
            <a:ext cx="11297594" cy="5743645"/>
          </a:xfrm>
          <a:prstGeom prst="rect">
            <a:avLst/>
          </a:prstGeom>
        </p:spPr>
      </p:pic>
      <p:sp>
        <p:nvSpPr>
          <p:cNvPr id="11" name="Text Placeholder 10"/>
          <p:cNvSpPr>
            <a:spLocks noGrp="1"/>
          </p:cNvSpPr>
          <p:nvPr>
            <p:ph type="body" sz="quarter" idx="11"/>
          </p:nvPr>
        </p:nvSpPr>
        <p:spPr>
          <a:xfrm>
            <a:off x="938846" y="2514600"/>
            <a:ext cx="6909755" cy="1752600"/>
          </a:xfrm>
        </p:spPr>
        <p:txBody>
          <a:bodyPr/>
          <a:lstStyle>
            <a:lvl1pPr marL="0" indent="0">
              <a:spcBef>
                <a:spcPts val="0"/>
              </a:spcBef>
              <a:buFontTx/>
              <a:buNone/>
              <a:defRPr sz="6500" b="1"/>
            </a:lvl1pPr>
            <a:lvl2pPr marL="94724" indent="0">
              <a:buFontTx/>
              <a:buNone/>
              <a:defRPr/>
            </a:lvl2pPr>
            <a:lvl3pPr marL="183875" indent="0">
              <a:buFontTx/>
              <a:buNone/>
              <a:defRPr/>
            </a:lvl3pPr>
            <a:lvl4pPr marL="261882" indent="0">
              <a:buFontTx/>
              <a:buNone/>
              <a:defRPr/>
            </a:lvl4pPr>
            <a:lvl5pPr marL="339890" indent="0">
              <a:buFontTx/>
              <a:buNone/>
              <a:defRPr/>
            </a:lvl5pPr>
          </a:lstStyle>
          <a:p>
            <a:pPr lvl="0"/>
            <a:r>
              <a:rPr lang="en-US" dirty="0"/>
              <a:t>Edit Master text styles</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6" y="6492241"/>
            <a:ext cx="563676" cy="93872"/>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600" b="0" i="0" u="none" strike="noStrike" kern="1200" cap="none" normalizeH="0" baseline="0" dirty="0">
              <a:ln>
                <a:noFill/>
              </a:ln>
              <a:solidFill>
                <a:schemeClr val="tx1"/>
              </a:solidFill>
              <a:effectLst/>
              <a:latin typeface="Arial" pitchFamily="34" charset="0"/>
              <a:ea typeface="+mn-ea"/>
              <a:cs typeface="Arial" pitchFamily="34" charset="0"/>
            </a:endParaRPr>
          </a:p>
        </p:txBody>
      </p:sp>
      <p:sp>
        <p:nvSpPr>
          <p:cNvPr id="5" name="TextBox 4">
            <a:extLst>
              <a:ext uri="{FF2B5EF4-FFF2-40B4-BE49-F238E27FC236}">
                <a16:creationId xmlns:a16="http://schemas.microsoft.com/office/drawing/2014/main" id="{FDC5EEEE-D023-4B54-A8AA-CBA86BA3C22A}"/>
              </a:ext>
            </a:extLst>
          </p:cNvPr>
          <p:cNvSpPr txBox="1"/>
          <p:nvPr userDrawn="1"/>
        </p:nvSpPr>
        <p:spPr>
          <a:xfrm>
            <a:off x="540002" y="6523913"/>
            <a:ext cx="1617430"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&lt;Current Year&gt; &lt;Member Firm Legal Name&gt;</a:t>
            </a:r>
          </a:p>
        </p:txBody>
      </p:sp>
    </p:spTree>
    <p:extLst>
      <p:ext uri="{BB962C8B-B14F-4D97-AF65-F5344CB8AC3E}">
        <p14:creationId xmlns:p14="http://schemas.microsoft.com/office/powerpoint/2010/main" val="206019409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3088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752600"/>
            <a:ext cx="5410201" cy="4556760"/>
          </a:xfrm>
        </p:spPr>
        <p:txBody>
          <a:bodyPr/>
          <a:lstStyle>
            <a:lvl1pPr>
              <a:defRPr sz="1950"/>
            </a:lvl1pPr>
            <a:lvl2pPr>
              <a:defRPr sz="1950"/>
            </a:lvl2pPr>
            <a:lvl3pPr>
              <a:defRPr sz="1950"/>
            </a:lvl3pPr>
            <a:lvl4pPr>
              <a:defRPr sz="1950"/>
            </a:lvl4pPr>
            <a:lvl5pPr>
              <a:defRPr sz="1950"/>
            </a:lvl5pPr>
            <a:lvl6pPr>
              <a:defRPr sz="1097"/>
            </a:lvl6pPr>
            <a:lvl7pPr>
              <a:defRPr sz="1097"/>
            </a:lvl7pPr>
            <a:lvl8pPr>
              <a:defRPr sz="1097"/>
            </a:lvl8pPr>
            <a:lvl9pPr>
              <a:defRPr sz="109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7569" y="1752600"/>
            <a:ext cx="5412433" cy="4556760"/>
          </a:xfrm>
        </p:spPr>
        <p:txBody>
          <a:bodyPr/>
          <a:lstStyle>
            <a:lvl1pPr>
              <a:defRPr sz="1950"/>
            </a:lvl1pPr>
            <a:lvl2pPr>
              <a:defRPr sz="1950"/>
            </a:lvl2pPr>
            <a:lvl3pPr>
              <a:defRPr sz="1950"/>
            </a:lvl3pPr>
            <a:lvl4pPr>
              <a:defRPr sz="1950"/>
            </a:lvl4pPr>
            <a:lvl5pPr>
              <a:defRPr sz="1950"/>
            </a:lvl5pPr>
            <a:lvl6pPr>
              <a:defRPr sz="1097"/>
            </a:lvl6pPr>
            <a:lvl7pPr>
              <a:defRPr sz="1097"/>
            </a:lvl7pPr>
            <a:lvl8pPr>
              <a:defRPr sz="1097"/>
            </a:lvl8pPr>
            <a:lvl9pPr>
              <a:defRPr sz="109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10558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3088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0001" y="1752600"/>
            <a:ext cx="5394960" cy="307777"/>
          </a:xfrm>
        </p:spPr>
        <p:txBody>
          <a:bodyPr anchor="b"/>
          <a:lstStyle>
            <a:lvl1pPr marL="0" indent="0">
              <a:buNone/>
              <a:defRPr sz="2167" b="1"/>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dirty="0"/>
              <a:t>Edit Master text styles</a:t>
            </a:r>
          </a:p>
        </p:txBody>
      </p:sp>
      <p:sp>
        <p:nvSpPr>
          <p:cNvPr id="4" name="Content Placeholder 3"/>
          <p:cNvSpPr>
            <a:spLocks noGrp="1"/>
          </p:cNvSpPr>
          <p:nvPr>
            <p:ph sz="half" idx="2"/>
          </p:nvPr>
        </p:nvSpPr>
        <p:spPr>
          <a:xfrm>
            <a:off x="540001" y="2194560"/>
            <a:ext cx="5394960" cy="4114800"/>
          </a:xfrm>
        </p:spPr>
        <p:txBody>
          <a:bodyPr/>
          <a:lstStyle>
            <a:lvl1pPr>
              <a:defRPr sz="1950"/>
            </a:lvl1pPr>
            <a:lvl2pPr>
              <a:defRPr sz="1950"/>
            </a:lvl2pPr>
            <a:lvl3pPr>
              <a:defRPr sz="1950"/>
            </a:lvl3pPr>
            <a:lvl4pPr>
              <a:defRPr sz="1950"/>
            </a:lvl4pPr>
            <a:lvl5pPr>
              <a:defRPr sz="1950"/>
            </a:lvl5pPr>
            <a:lvl6pPr>
              <a:defRPr sz="975"/>
            </a:lvl6pPr>
            <a:lvl7pPr>
              <a:defRPr sz="975"/>
            </a:lvl7pPr>
            <a:lvl8pPr>
              <a:defRPr sz="975"/>
            </a:lvl8pPr>
            <a:lvl9pPr>
              <a:defRPr sz="975"/>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05041" y="1775949"/>
            <a:ext cx="5394960" cy="307777"/>
          </a:xfrm>
        </p:spPr>
        <p:txBody>
          <a:bodyPr anchor="b"/>
          <a:lstStyle>
            <a:lvl1pPr marL="0" indent="0">
              <a:buNone/>
              <a:defRPr sz="2167" b="1"/>
            </a:lvl1pPr>
            <a:lvl2pPr marL="278598" indent="0">
              <a:buNone/>
              <a:defRPr sz="1219" b="1"/>
            </a:lvl2pPr>
            <a:lvl3pPr marL="557195" indent="0">
              <a:buNone/>
              <a:defRPr sz="1097" b="1"/>
            </a:lvl3pPr>
            <a:lvl4pPr marL="835793" indent="0">
              <a:buNone/>
              <a:defRPr sz="975" b="1"/>
            </a:lvl4pPr>
            <a:lvl5pPr marL="1114391" indent="0">
              <a:buNone/>
              <a:defRPr sz="975" b="1"/>
            </a:lvl5pPr>
            <a:lvl6pPr marL="1392988" indent="0">
              <a:buNone/>
              <a:defRPr sz="975" b="1"/>
            </a:lvl6pPr>
            <a:lvl7pPr marL="1671586" indent="0">
              <a:buNone/>
              <a:defRPr sz="975" b="1"/>
            </a:lvl7pPr>
            <a:lvl8pPr marL="1950184" indent="0">
              <a:buNone/>
              <a:defRPr sz="975" b="1"/>
            </a:lvl8pPr>
            <a:lvl9pPr marL="2228781" indent="0">
              <a:buNone/>
              <a:defRPr sz="975" b="1"/>
            </a:lvl9pPr>
          </a:lstStyle>
          <a:p>
            <a:pPr lvl="0"/>
            <a:r>
              <a:rPr lang="en-US"/>
              <a:t>Edit Master text styles</a:t>
            </a:r>
          </a:p>
        </p:txBody>
      </p:sp>
      <p:sp>
        <p:nvSpPr>
          <p:cNvPr id="6" name="Content Placeholder 5"/>
          <p:cNvSpPr>
            <a:spLocks noGrp="1"/>
          </p:cNvSpPr>
          <p:nvPr>
            <p:ph sz="quarter" idx="4"/>
          </p:nvPr>
        </p:nvSpPr>
        <p:spPr>
          <a:xfrm>
            <a:off x="6305041" y="2194560"/>
            <a:ext cx="5394960" cy="4114800"/>
          </a:xfrm>
        </p:spPr>
        <p:txBody>
          <a:bodyPr/>
          <a:lstStyle>
            <a:lvl1pPr>
              <a:defRPr sz="1950"/>
            </a:lvl1pPr>
            <a:lvl2pPr>
              <a:defRPr sz="1950"/>
            </a:lvl2pPr>
            <a:lvl3pPr>
              <a:defRPr sz="1950"/>
            </a:lvl3pPr>
            <a:lvl4pPr>
              <a:defRPr sz="1950"/>
            </a:lvl4pPr>
            <a:lvl5pPr>
              <a:defRPr sz="1950"/>
            </a:lvl5pPr>
            <a:lvl6pPr>
              <a:defRPr sz="975"/>
            </a:lvl6pPr>
            <a:lvl7pPr>
              <a:defRPr sz="975"/>
            </a:lvl7pPr>
            <a:lvl8pPr>
              <a:defRPr sz="975"/>
            </a:lvl8pPr>
            <a:lvl9pPr>
              <a:defRPr sz="9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689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52657-2B1C-4598-819E-6BADBD0C1294}"/>
              </a:ext>
            </a:extLst>
          </p:cNvPr>
          <p:cNvSpPr txBox="1"/>
          <p:nvPr userDrawn="1"/>
        </p:nvSpPr>
        <p:spPr>
          <a:xfrm>
            <a:off x="540002" y="6523913"/>
            <a:ext cx="1617430"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&lt;Current Year&gt; &lt;Member Firm Legal Name&gt;</a:t>
            </a:r>
          </a:p>
        </p:txBody>
      </p:sp>
    </p:spTree>
    <p:extLst>
      <p:ext uri="{BB962C8B-B14F-4D97-AF65-F5344CB8AC3E}">
        <p14:creationId xmlns:p14="http://schemas.microsoft.com/office/powerpoint/2010/main" val="131817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Contact/disclaimer">
    <p:spTree>
      <p:nvGrpSpPr>
        <p:cNvPr id="1" name=""/>
        <p:cNvGrpSpPr/>
        <p:nvPr/>
      </p:nvGrpSpPr>
      <p:grpSpPr>
        <a:xfrm>
          <a:off x="0" y="0"/>
          <a:ext cx="0" cy="0"/>
          <a:chOff x="0" y="0"/>
          <a:chExt cx="0" cy="0"/>
        </a:xfrm>
      </p:grpSpPr>
      <p:sp>
        <p:nvSpPr>
          <p:cNvPr id="7" name="TextBox 6"/>
          <p:cNvSpPr txBox="1"/>
          <p:nvPr userDrawn="1"/>
        </p:nvSpPr>
        <p:spPr>
          <a:xfrm>
            <a:off x="457200" y="6336431"/>
            <a:ext cx="10972800" cy="276999"/>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u="none" strike="noStrike" kern="1200" baseline="0" dirty="0">
                <a:solidFill>
                  <a:schemeClr val="tx1"/>
                </a:solidFill>
                <a:latin typeface="+mn-lt"/>
                <a:ea typeface="+mn-ea"/>
                <a:cs typeface="+mn-cs"/>
              </a:rPr>
              <a:t>&lt;Member Firm Legal Name&gt; is a member of Crowe Global, a Swiss </a:t>
            </a:r>
            <a:r>
              <a:rPr lang="en-US" sz="600" b="0" i="0" u="none" strike="noStrike" kern="1200" baseline="0" dirty="0" err="1">
                <a:solidFill>
                  <a:schemeClr val="tx1"/>
                </a:solidFill>
                <a:latin typeface="+mn-lt"/>
                <a:ea typeface="+mn-ea"/>
                <a:cs typeface="+mn-cs"/>
              </a:rPr>
              <a:t>verein</a:t>
            </a:r>
            <a:r>
              <a:rPr lang="en-US" sz="600" b="0" i="0" u="none" strike="noStrike" kern="1200" baseline="0" dirty="0">
                <a:solidFill>
                  <a:schemeClr val="tx1"/>
                </a:solidFill>
                <a:latin typeface="+mn-lt"/>
                <a:ea typeface="+mn-ea"/>
                <a:cs typeface="+mn-cs"/>
              </a:rPr>
              <a:t>. Each member firm of Crowe Global is a separate and independent legal entity. &lt;Member Firm Legal Name&gt; and its affiliates are not responsible or liable for any acts or omissions of Crowe Global or any other member of Crowe Global. Crowe Global does not render any professional services and does not have an ownership or partnership interest in &lt;Member Firm Legal Name&gt;.</a:t>
            </a:r>
          </a:p>
          <a:p>
            <a:r>
              <a:rPr lang="en-US" sz="600" b="0" i="0" u="none" strike="noStrike" kern="1200" baseline="0" dirty="0">
                <a:solidFill>
                  <a:schemeClr val="tx1"/>
                </a:solidFill>
                <a:latin typeface="+mn-lt"/>
                <a:ea typeface="+mn-ea"/>
                <a:cs typeface="+mn-cs"/>
              </a:rPr>
              <a:t>© &lt;current year&gt; &lt;Member Firm Legal Name&gt;</a:t>
            </a:r>
            <a:endParaRPr lang="en-US" sz="6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720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a:spLocks/>
          </p:cNvSpPr>
          <p:nvPr userDrawn="1"/>
        </p:nvSpPr>
        <p:spPr>
          <a:xfrm>
            <a:off x="720000" y="1752603"/>
            <a:ext cx="4229100" cy="73359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4800" dirty="0">
                <a:solidFill>
                  <a:srgbClr val="000000"/>
                </a:solidFill>
              </a:rPr>
              <a:t>T</a:t>
            </a:r>
            <a:r>
              <a:rPr lang="en-US" sz="4800" spc="-244" dirty="0">
                <a:solidFill>
                  <a:srgbClr val="000000"/>
                </a:solidFill>
              </a:rPr>
              <a:t>hank You</a:t>
            </a:r>
          </a:p>
        </p:txBody>
      </p:sp>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4476000" y="2971800"/>
            <a:ext cx="3240000" cy="3124200"/>
          </a:xfrm>
        </p:spPr>
        <p:txBody>
          <a:bodyPr/>
          <a:lstStyle>
            <a:lvl1pPr marL="0" indent="0">
              <a:buFontTx/>
              <a:buNone/>
              <a:defRPr sz="1800"/>
            </a:lvl1pPr>
          </a:lstStyle>
          <a:p>
            <a:pPr lvl="0"/>
            <a:r>
              <a:rPr lang="en-US" dirty="0"/>
              <a:t>Click to add presenters names and contact information.</a:t>
            </a:r>
          </a:p>
        </p:txBody>
      </p:sp>
      <p:pic>
        <p:nvPicPr>
          <p:cNvPr id="8" name="Picture 7">
            <a:extLst>
              <a:ext uri="{FF2B5EF4-FFF2-40B4-BE49-F238E27FC236}">
                <a16:creationId xmlns:a16="http://schemas.microsoft.com/office/drawing/2014/main" id="{4B9A3FC8-A461-41FD-9F5F-691BB5BC0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000" y="762000"/>
            <a:ext cx="2394831" cy="540000"/>
          </a:xfrm>
          <a:prstGeom prst="rect">
            <a:avLst/>
          </a:prstGeom>
        </p:spPr>
      </p:pic>
    </p:spTree>
    <p:extLst>
      <p:ext uri="{BB962C8B-B14F-4D97-AF65-F5344CB8AC3E}">
        <p14:creationId xmlns:p14="http://schemas.microsoft.com/office/powerpoint/2010/main" val="1990516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64FB9-02F8-4514-97CB-78BF2495D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938784" y="557181"/>
            <a:ext cx="10314432" cy="5743645"/>
          </a:xfrm>
          <a:prstGeom prst="rect">
            <a:avLst/>
          </a:prstGeom>
        </p:spPr>
      </p:pic>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0" y="1980000"/>
            <a:ext cx="5715000" cy="1538883"/>
          </a:xfrm>
        </p:spPr>
        <p:txBody>
          <a:bodyPr>
            <a:spAutoFit/>
          </a:bodyPr>
          <a:lstStyle>
            <a:lvl1pPr>
              <a:lnSpc>
                <a:spcPts val="6000"/>
              </a:lnSpc>
              <a:defRPr sz="6000">
                <a:solidFill>
                  <a:schemeClr val="bg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0" y="3420000"/>
            <a:ext cx="5714999" cy="369332"/>
          </a:xfrm>
        </p:spPr>
        <p:txBody>
          <a:bodyPr>
            <a:spAutoFit/>
          </a:bodyPr>
          <a:lstStyle>
            <a:lvl1pPr marL="0" indent="0">
              <a:buNone/>
              <a:defRPr sz="2400">
                <a:solidFill>
                  <a:schemeClr val="bg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0" y="4680000"/>
            <a:ext cx="5714999" cy="369332"/>
          </a:xfrm>
        </p:spPr>
        <p:txBody>
          <a:bodyPr>
            <a:spAutoFit/>
          </a:bodyPr>
          <a:lstStyle>
            <a:lvl1pPr marL="0" indent="0">
              <a:buNone/>
              <a:defRPr sz="2400">
                <a:solidFill>
                  <a:schemeClr val="bg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714999" cy="369332"/>
          </a:xfrm>
        </p:spPr>
        <p:txBody>
          <a:bodyPr>
            <a:spAutoFit/>
          </a:bodyPr>
          <a:lstStyle>
            <a:lvl1pPr marL="0" indent="0">
              <a:buNone/>
              <a:defRPr sz="2400">
                <a:solidFill>
                  <a:schemeClr val="bg1"/>
                </a:solidFill>
              </a:defRPr>
            </a:lvl1pPr>
          </a:lstStyle>
          <a:p>
            <a:pPr lvl="0"/>
            <a:r>
              <a:rPr lang="en-US" dirty="0"/>
              <a:t>Month/Day/Year</a:t>
            </a:r>
          </a:p>
        </p:txBody>
      </p:sp>
      <p:sp>
        <p:nvSpPr>
          <p:cNvPr id="14" name="TextBox 13">
            <a:extLst>
              <a:ext uri="{FF2B5EF4-FFF2-40B4-BE49-F238E27FC236}">
                <a16:creationId xmlns:a16="http://schemas.microsoft.com/office/drawing/2014/main" id="{9DD63BAC-AC73-4534-A711-29229F3C468E}"/>
              </a:ext>
            </a:extLst>
          </p:cNvPr>
          <p:cNvSpPr txBox="1"/>
          <p:nvPr userDrawn="1"/>
        </p:nvSpPr>
        <p:spPr>
          <a:xfrm>
            <a:off x="8506005" y="1203034"/>
            <a:ext cx="2858476" cy="307777"/>
          </a:xfrm>
          <a:prstGeom prst="rect">
            <a:avLst/>
          </a:prstGeom>
          <a:noFill/>
        </p:spPr>
        <p:txBody>
          <a:bodyPr wrap="none" rtlCol="0">
            <a:spAutoFit/>
          </a:bodyPr>
          <a:lstStyle/>
          <a:p>
            <a:pPr algn="r"/>
            <a:r>
              <a:rPr lang="en-US" sz="1400" b="1" dirty="0">
                <a:solidFill>
                  <a:schemeClr val="bg1"/>
                </a:solidFill>
              </a:rPr>
              <a:t>Smart decisions. Lasting value.</a:t>
            </a:r>
          </a:p>
        </p:txBody>
      </p:sp>
    </p:spTree>
    <p:extLst>
      <p:ext uri="{BB962C8B-B14F-4D97-AF65-F5344CB8AC3E}">
        <p14:creationId xmlns:p14="http://schemas.microsoft.com/office/powerpoint/2010/main" val="429130553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Amber Dots">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dirty="0"/>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dirty="0"/>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dirty="0"/>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dirty="0"/>
              <a:t>Month/Day/Year</a:t>
            </a:r>
          </a:p>
        </p:txBody>
      </p:sp>
    </p:spTree>
    <p:extLst>
      <p:ext uri="{BB962C8B-B14F-4D97-AF65-F5344CB8AC3E}">
        <p14:creationId xmlns:p14="http://schemas.microsoft.com/office/powerpoint/2010/main" val="8243257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7769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5258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9817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814754"/>
            <a:ext cx="5831231" cy="1752600"/>
          </a:xfrm>
        </p:spPr>
        <p:txBody>
          <a:bodyPr/>
          <a:lstStyle>
            <a:lvl1pPr marL="0" indent="0">
              <a:buFontTx/>
              <a:buNone/>
              <a:defRPr sz="48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69253139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rgbClr val="FFC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p:nvPr>
        </p:nvSpPr>
        <p:spPr>
          <a:xfrm>
            <a:off x="938846" y="25527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79526287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25146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444738180"/>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752600"/>
            <a:ext cx="5410200"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7567" y="1752600"/>
            <a:ext cx="5412433"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16476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0000" y="1752600"/>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54000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05040" y="1775949"/>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04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8573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683CB2-E51F-42B5-B557-7A5A10960F2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764602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Contact/disclaimer">
    <p:spTree>
      <p:nvGrpSpPr>
        <p:cNvPr id="1" name=""/>
        <p:cNvGrpSpPr/>
        <p:nvPr/>
      </p:nvGrpSpPr>
      <p:grpSpPr>
        <a:xfrm>
          <a:off x="0" y="0"/>
          <a:ext cx="0" cy="0"/>
          <a:chOff x="0" y="0"/>
          <a:chExt cx="0" cy="0"/>
        </a:xfrm>
      </p:grpSpPr>
      <p:sp>
        <p:nvSpPr>
          <p:cNvPr id="7" name="TextBox 6"/>
          <p:cNvSpPr txBox="1"/>
          <p:nvPr userDrawn="1"/>
        </p:nvSpPr>
        <p:spPr>
          <a:xfrm>
            <a:off x="457200" y="6336429"/>
            <a:ext cx="10972800" cy="276999"/>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kern="1200" dirty="0">
                <a:solidFill>
                  <a:schemeClr val="tx1"/>
                </a:solidFill>
                <a:effectLst/>
                <a:latin typeface="+mn-lt"/>
                <a:ea typeface="+mn-ea"/>
                <a:cs typeface="+mn-cs"/>
              </a:rPr>
              <a:t>Crowe MAK is a member of Crowe Global, a Swiss verein (“Crowe”). </a:t>
            </a:r>
            <a:r>
              <a:rPr lang="en-US" sz="600" kern="1200" dirty="0">
                <a:solidFill>
                  <a:schemeClr val="tx1"/>
                </a:solidFill>
                <a:effectLst/>
                <a:latin typeface="+mn-lt"/>
                <a:ea typeface="+mn-ea"/>
                <a:cs typeface="+mn-cs"/>
              </a:rPr>
              <a:t>We are the only full member firm in the UAE, representing Crowe Global. </a:t>
            </a:r>
            <a:r>
              <a:rPr lang="en-GB" sz="600" kern="1200" dirty="0">
                <a:solidFill>
                  <a:schemeClr val="tx1"/>
                </a:solidFill>
                <a:effectLst/>
                <a:latin typeface="+mn-lt"/>
                <a:ea typeface="+mn-ea"/>
                <a:cs typeface="+mn-cs"/>
              </a:rPr>
              <a:t>Each member firm of Crowe is a separate and independent legal entity. Crowe MAK and its affiliates are not responsible or liable for any acts or omissions of Crowe or any other Crowe member. We specifically disclaim any, and all responsibility or liability for acts or omissions of Crowe or any other Crowe member. Privileged/Confidential Information may be contained in this message.</a:t>
            </a:r>
            <a:endParaRPr lang="en-US" sz="600" b="0" i="0" u="none" strike="noStrike" kern="1200" baseline="0" dirty="0">
              <a:solidFill>
                <a:schemeClr val="tx1"/>
              </a:solidFill>
              <a:latin typeface="+mn-lt"/>
              <a:ea typeface="+mn-ea"/>
              <a:cs typeface="+mn-cs"/>
            </a:endParaRPr>
          </a:p>
          <a:p>
            <a:r>
              <a:rPr lang="en-US" sz="600" b="0" i="0" u="none" strike="noStrike" kern="1200" baseline="0" dirty="0">
                <a:solidFill>
                  <a:schemeClr val="tx1"/>
                </a:solidFill>
                <a:latin typeface="+mn-lt"/>
                <a:ea typeface="+mn-ea"/>
                <a:cs typeface="+mn-cs"/>
              </a:rPr>
              <a:t>© 2019 Crowe MAK</a:t>
            </a:r>
            <a:endParaRPr lang="en-US" sz="6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720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a:spLocks/>
          </p:cNvSpPr>
          <p:nvPr userDrawn="1"/>
        </p:nvSpPr>
        <p:spPr>
          <a:xfrm>
            <a:off x="72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r>
              <a:rPr lang="en-US" sz="6000" dirty="0">
                <a:solidFill>
                  <a:srgbClr val="000000"/>
                </a:solidFill>
              </a:rPr>
              <a:t>T</a:t>
            </a:r>
            <a:r>
              <a:rPr lang="en-US" sz="6000" spc="-300" dirty="0">
                <a:solidFill>
                  <a:srgbClr val="000000"/>
                </a:solidFill>
              </a:rPr>
              <a:t>hank You</a:t>
            </a:r>
          </a:p>
        </p:txBody>
      </p:sp>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4296000" y="2971800"/>
            <a:ext cx="3240000" cy="3124200"/>
          </a:xfrm>
        </p:spPr>
        <p:txBody>
          <a:bodyPr/>
          <a:lstStyle>
            <a:lvl1pPr marL="0" indent="0">
              <a:buFontTx/>
              <a:buNone/>
              <a:defRPr sz="1800"/>
            </a:lvl1pPr>
          </a:lstStyle>
          <a:p>
            <a:pPr lvl="0"/>
            <a:r>
              <a:rPr lang="en-US" dirty="0"/>
              <a:t>Click to add presenters names and contact information.</a:t>
            </a:r>
          </a:p>
        </p:txBody>
      </p:sp>
      <p:sp>
        <p:nvSpPr>
          <p:cNvPr id="10" name="Text Placeholder 5">
            <a:extLst>
              <a:ext uri="{FF2B5EF4-FFF2-40B4-BE49-F238E27FC236}">
                <a16:creationId xmlns:a16="http://schemas.microsoft.com/office/drawing/2014/main" id="{B92DF3C8-828A-4A70-846A-E1136B8C4D7F}"/>
              </a:ext>
            </a:extLst>
          </p:cNvPr>
          <p:cNvSpPr>
            <a:spLocks noGrp="1"/>
          </p:cNvSpPr>
          <p:nvPr>
            <p:ph type="body" sz="quarter" idx="12" hasCustomPrompt="1"/>
          </p:nvPr>
        </p:nvSpPr>
        <p:spPr>
          <a:xfrm>
            <a:off x="7872000" y="2971800"/>
            <a:ext cx="3240000" cy="3124200"/>
          </a:xfrm>
        </p:spPr>
        <p:txBody>
          <a:bodyPr/>
          <a:lstStyle>
            <a:lvl1pPr marL="0" indent="0">
              <a:buFontTx/>
              <a:buNone/>
              <a:defRPr sz="1800"/>
            </a:lvl1pPr>
          </a:lstStyle>
          <a:p>
            <a:pPr lvl="0"/>
            <a:r>
              <a:rPr lang="en-US" dirty="0"/>
              <a:t>Click to add presenters names and contact information.</a:t>
            </a:r>
          </a:p>
        </p:txBody>
      </p:sp>
      <p:pic>
        <p:nvPicPr>
          <p:cNvPr id="3" name="Picture 2">
            <a:extLst>
              <a:ext uri="{FF2B5EF4-FFF2-40B4-BE49-F238E27FC236}">
                <a16:creationId xmlns:a16="http://schemas.microsoft.com/office/drawing/2014/main" id="{7E58EC29-2907-4A7E-B81A-7A9FD228B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678680"/>
            <a:ext cx="1900370" cy="527271"/>
          </a:xfrm>
          <a:prstGeom prst="rect">
            <a:avLst/>
          </a:prstGeom>
        </p:spPr>
      </p:pic>
    </p:spTree>
    <p:extLst>
      <p:ext uri="{BB962C8B-B14F-4D97-AF65-F5344CB8AC3E}">
        <p14:creationId xmlns:p14="http://schemas.microsoft.com/office/powerpoint/2010/main" val="65816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1868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814754"/>
            <a:ext cx="5831231" cy="1752600"/>
          </a:xfrm>
        </p:spPr>
        <p:txBody>
          <a:bodyPr/>
          <a:lstStyle>
            <a:lvl1pPr marL="0" indent="0">
              <a:buFontTx/>
              <a:buNone/>
              <a:defRPr sz="48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8" name="TextBox 7">
            <a:extLst>
              <a:ext uri="{FF2B5EF4-FFF2-40B4-BE49-F238E27FC236}">
                <a16:creationId xmlns:a16="http://schemas.microsoft.com/office/drawing/2014/main" id="{7874D6F7-7CA6-4DF0-9C18-BBF32AA216B5}"/>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7244421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rgbClr val="FFC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p:nvPr>
        </p:nvSpPr>
        <p:spPr>
          <a:xfrm>
            <a:off x="938846" y="25527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8" name="TextBox 7">
            <a:extLst>
              <a:ext uri="{FF2B5EF4-FFF2-40B4-BE49-F238E27FC236}">
                <a16:creationId xmlns:a16="http://schemas.microsoft.com/office/drawing/2014/main" id="{6E608D85-AAAD-4E22-BA54-7A2483BB7194}"/>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0959901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25146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811DD5F2-617A-49DB-A60F-21C8065D9B03}"/>
              </a:ext>
            </a:extLst>
          </p:cNvPr>
          <p:cNvSpPr txBox="1"/>
          <p:nvPr userDrawn="1"/>
        </p:nvSpPr>
        <p:spPr>
          <a:xfrm>
            <a:off x="540000" y="6523912"/>
            <a:ext cx="820738"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2018 Crowe Mak</a:t>
            </a:r>
          </a:p>
        </p:txBody>
      </p:sp>
      <p:sp>
        <p:nvSpPr>
          <p:cNvPr id="8" name="TextBox 7">
            <a:extLst>
              <a:ext uri="{FF2B5EF4-FFF2-40B4-BE49-F238E27FC236}">
                <a16:creationId xmlns:a16="http://schemas.microsoft.com/office/drawing/2014/main" id="{ABC5CCAB-4D14-4850-9713-8A2D75CB2211}"/>
              </a:ext>
            </a:extLst>
          </p:cNvPr>
          <p:cNvSpPr txBox="1"/>
          <p:nvPr userDrawn="1"/>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9130590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40000" y="1752600"/>
            <a:ext cx="5410200"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7567" y="1752600"/>
            <a:ext cx="5412433"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6102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40000" y="1752600"/>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54000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05040" y="1775949"/>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04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041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92443"/>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4" name="TextBox 3"/>
          <p:cNvSpPr txBox="1"/>
          <p:nvPr/>
        </p:nvSpPr>
        <p:spPr>
          <a:xfrm>
            <a:off x="540000" y="6523912"/>
            <a:ext cx="612347"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4225335485"/>
      </p:ext>
    </p:extLst>
  </p:cSld>
  <p:clrMap bg1="lt1" tx1="dk1" bg2="lt2" tx2="dk2" accent1="accent1" accent2="accent2" accent3="accent3" accent4="accent4" accent5="accent5" accent6="accent6" hlink="hlink" folHlink="folHlink"/>
  <p:sldLayoutIdLst>
    <p:sldLayoutId id="2147483779" r:id="rId1"/>
    <p:sldLayoutId id="2147483777" r:id="rId2"/>
    <p:sldLayoutId id="2147483764" r:id="rId3"/>
    <p:sldLayoutId id="2147483765" r:id="rId4"/>
    <p:sldLayoutId id="2147483766" r:id="rId5"/>
    <p:sldLayoutId id="2147483767" r:id="rId6"/>
    <p:sldLayoutId id="2147483768" r:id="rId7"/>
    <p:sldLayoutId id="2147483770" r:id="rId8"/>
    <p:sldLayoutId id="2147483771" r:id="rId9"/>
    <p:sldLayoutId id="2147483772" r:id="rId10"/>
    <p:sldLayoutId id="2147483864" r:id="rId11"/>
    <p:sldLayoutId id="2147483809" r:id="rId12"/>
    <p:sldLayoutId id="2147483811" r:id="rId13"/>
    <p:sldLayoutId id="2147483812" r:id="rId14"/>
    <p:sldLayoutId id="2147483818" r:id="rId15"/>
    <p:sldLayoutId id="2147483819" r:id="rId16"/>
    <p:sldLayoutId id="2147483820" r:id="rId17"/>
  </p:sldLayoutIdLst>
  <p:hf sldNum="0" hdr="0" ftr="0" dt="0"/>
  <p:txStyles>
    <p:titleStyle>
      <a:lvl1pPr algn="l" defTabSz="685800" rtl="0" eaLnBrk="1" latinLnBrk="0" hangingPunct="1">
        <a:spcBef>
          <a:spcPct val="0"/>
        </a:spcBef>
        <a:buNone/>
        <a:defRPr sz="32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104" userDrawn="1">
          <p15:clr>
            <a:srgbClr val="F26B43"/>
          </p15:clr>
        </p15:guide>
        <p15:guide id="3" pos="5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2"/>
            <a:ext cx="11160000" cy="43088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a:defRPr/>
            </a:pPr>
            <a:endParaRPr lang="en-US" sz="1097" dirty="0"/>
          </a:p>
        </p:txBody>
      </p:sp>
      <p:sp>
        <p:nvSpPr>
          <p:cNvPr id="4" name="TextBox 3"/>
          <p:cNvSpPr txBox="1"/>
          <p:nvPr/>
        </p:nvSpPr>
        <p:spPr>
          <a:xfrm>
            <a:off x="540001" y="6523914"/>
            <a:ext cx="1617430" cy="92333"/>
          </a:xfrm>
          <a:prstGeom prst="rect">
            <a:avLst/>
          </a:prstGeom>
          <a:noFill/>
        </p:spPr>
        <p:txBody>
          <a:bodyPr wrap="none" lIns="0" tIns="0" rIns="0" bIns="0" rtlCol="0">
            <a:spAutoFit/>
          </a:bodyPr>
          <a:lstStyle/>
          <a:p>
            <a:pPr rtl="0"/>
            <a:r>
              <a:rPr lang="en-US" sz="600" b="0" i="0" u="none" strike="noStrike" kern="1200" baseline="0" dirty="0">
                <a:solidFill>
                  <a:schemeClr val="tx1"/>
                </a:solidFill>
                <a:latin typeface="+mn-lt"/>
                <a:ea typeface="+mn-ea"/>
                <a:cs typeface="+mn-cs"/>
              </a:rPr>
              <a:t>© &lt;Current Year&gt; &lt;Member Firm Legal Name&gt;</a:t>
            </a:r>
          </a:p>
        </p:txBody>
      </p:sp>
      <p:sp>
        <p:nvSpPr>
          <p:cNvPr id="6" name="TextBox 5">
            <a:extLst>
              <a:ext uri="{FF2B5EF4-FFF2-40B4-BE49-F238E27FC236}">
                <a16:creationId xmlns:a16="http://schemas.microsoft.com/office/drawing/2014/main" id="{5E17B961-3CA3-4520-9A64-79F3880ABCBB}"/>
              </a:ext>
            </a:extLst>
          </p:cNvPr>
          <p:cNvSpPr txBox="1"/>
          <p:nvPr userDrawn="1"/>
        </p:nvSpPr>
        <p:spPr>
          <a:xfrm>
            <a:off x="11136326" y="6492242"/>
            <a:ext cx="563676" cy="92333"/>
          </a:xfrm>
          <a:prstGeom prst="rect">
            <a:avLst/>
          </a:prstGeom>
          <a:noFill/>
        </p:spPr>
        <p:txBody>
          <a:bodyPr wrap="square" lIns="0" tIns="0" rIns="0" bIns="0" rtlCol="0">
            <a:spAutoFit/>
          </a:bodyPr>
          <a:lstStyle/>
          <a:p>
            <a:pPr algn="r"/>
            <a:fld id="{043534F5-8106-454C-A466-0C6DA036C846}" type="slidenum">
              <a:rPr kumimoji="0" lang="en-US" sz="6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60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184695708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sldNum="0" hdr="0" ftr="0" dt="0"/>
  <p:txStyles>
    <p:titleStyle>
      <a:lvl1pPr algn="l" defTabSz="557195" rtl="0" eaLnBrk="1" latinLnBrk="0" hangingPunct="1">
        <a:spcBef>
          <a:spcPct val="0"/>
        </a:spcBef>
        <a:buNone/>
        <a:defRPr sz="2800" b="1" kern="1200" baseline="0">
          <a:solidFill>
            <a:schemeClr val="tx1"/>
          </a:solidFill>
          <a:latin typeface="+mj-lt"/>
          <a:ea typeface="+mj-ea"/>
          <a:cs typeface="+mj-cs"/>
        </a:defRPr>
      </a:lvl1pPr>
    </p:titleStyle>
    <p:bodyStyle>
      <a:lvl1pPr marL="145748" indent="-145748"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1pPr>
      <a:lvl2pPr marL="291495" indent="-165095"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2pPr>
      <a:lvl3pPr marL="362435" indent="-117372"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46061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4pPr>
      <a:lvl5pPr marL="564625" indent="-111439" algn="l" defTabSz="557195" rtl="0" eaLnBrk="1" latinLnBrk="0" hangingPunct="1">
        <a:spcBef>
          <a:spcPts val="487"/>
        </a:spcBef>
        <a:buClr>
          <a:schemeClr val="tx1"/>
        </a:buClr>
        <a:buSzPct val="100000"/>
        <a:buFont typeface="Arial" panose="020B0604020202020204" pitchFamily="34" charset="0"/>
        <a:buChar char="•"/>
        <a:defRPr sz="1800" kern="1200">
          <a:solidFill>
            <a:schemeClr val="tx1"/>
          </a:solidFill>
          <a:latin typeface="+mn-lt"/>
          <a:ea typeface="+mn-ea"/>
          <a:cs typeface="+mn-cs"/>
        </a:defRPr>
      </a:lvl5pPr>
      <a:lvl6pPr marL="1532288"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810885"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483"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8081" indent="-139299" algn="l" defTabSz="557195"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57195" rtl="0" eaLnBrk="1" latinLnBrk="0" hangingPunct="1">
        <a:defRPr sz="1097" kern="1200">
          <a:solidFill>
            <a:schemeClr val="tx1"/>
          </a:solidFill>
          <a:latin typeface="+mn-lt"/>
          <a:ea typeface="+mn-ea"/>
          <a:cs typeface="+mn-cs"/>
        </a:defRPr>
      </a:lvl1pPr>
      <a:lvl2pPr marL="278598" algn="l" defTabSz="557195" rtl="0" eaLnBrk="1" latinLnBrk="0" hangingPunct="1">
        <a:defRPr sz="1097" kern="1200">
          <a:solidFill>
            <a:schemeClr val="tx1"/>
          </a:solidFill>
          <a:latin typeface="+mn-lt"/>
          <a:ea typeface="+mn-ea"/>
          <a:cs typeface="+mn-cs"/>
        </a:defRPr>
      </a:lvl2pPr>
      <a:lvl3pPr marL="557195" algn="l" defTabSz="557195" rtl="0" eaLnBrk="1" latinLnBrk="0" hangingPunct="1">
        <a:defRPr sz="1097" kern="1200">
          <a:solidFill>
            <a:schemeClr val="tx1"/>
          </a:solidFill>
          <a:latin typeface="+mn-lt"/>
          <a:ea typeface="+mn-ea"/>
          <a:cs typeface="+mn-cs"/>
        </a:defRPr>
      </a:lvl3pPr>
      <a:lvl4pPr marL="835793" algn="l" defTabSz="557195" rtl="0" eaLnBrk="1" latinLnBrk="0" hangingPunct="1">
        <a:defRPr sz="1097" kern="1200">
          <a:solidFill>
            <a:schemeClr val="tx1"/>
          </a:solidFill>
          <a:latin typeface="+mn-lt"/>
          <a:ea typeface="+mn-ea"/>
          <a:cs typeface="+mn-cs"/>
        </a:defRPr>
      </a:lvl4pPr>
      <a:lvl5pPr marL="1114391" algn="l" defTabSz="557195" rtl="0" eaLnBrk="1" latinLnBrk="0" hangingPunct="1">
        <a:defRPr sz="1097" kern="1200">
          <a:solidFill>
            <a:schemeClr val="tx1"/>
          </a:solidFill>
          <a:latin typeface="+mn-lt"/>
          <a:ea typeface="+mn-ea"/>
          <a:cs typeface="+mn-cs"/>
        </a:defRPr>
      </a:lvl5pPr>
      <a:lvl6pPr marL="1392988" algn="l" defTabSz="557195" rtl="0" eaLnBrk="1" latinLnBrk="0" hangingPunct="1">
        <a:defRPr sz="1097" kern="1200">
          <a:solidFill>
            <a:schemeClr val="tx1"/>
          </a:solidFill>
          <a:latin typeface="+mn-lt"/>
          <a:ea typeface="+mn-ea"/>
          <a:cs typeface="+mn-cs"/>
        </a:defRPr>
      </a:lvl6pPr>
      <a:lvl7pPr marL="1671586" algn="l" defTabSz="557195" rtl="0" eaLnBrk="1" latinLnBrk="0" hangingPunct="1">
        <a:defRPr sz="1097" kern="1200">
          <a:solidFill>
            <a:schemeClr val="tx1"/>
          </a:solidFill>
          <a:latin typeface="+mn-lt"/>
          <a:ea typeface="+mn-ea"/>
          <a:cs typeface="+mn-cs"/>
        </a:defRPr>
      </a:lvl7pPr>
      <a:lvl8pPr marL="1950184" algn="l" defTabSz="557195" rtl="0" eaLnBrk="1" latinLnBrk="0" hangingPunct="1">
        <a:defRPr sz="1097" kern="1200">
          <a:solidFill>
            <a:schemeClr val="tx1"/>
          </a:solidFill>
          <a:latin typeface="+mn-lt"/>
          <a:ea typeface="+mn-ea"/>
          <a:cs typeface="+mn-cs"/>
        </a:defRPr>
      </a:lvl8pPr>
      <a:lvl9pPr marL="2228781" algn="l" defTabSz="557195" rtl="0" eaLnBrk="1" latinLnBrk="0" hangingPunct="1">
        <a:defRPr sz="109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104">
          <p15:clr>
            <a:srgbClr val="F26B43"/>
          </p15:clr>
        </p15:guide>
        <p15:guide id="3" pos="4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92443"/>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a:defRPr/>
            </a:pPr>
            <a:endParaRPr lang="en-US" sz="1350" dirty="0"/>
          </a:p>
        </p:txBody>
      </p:sp>
      <p:sp>
        <p:nvSpPr>
          <p:cNvPr id="4" name="TextBox 3"/>
          <p:cNvSpPr txBox="1"/>
          <p:nvPr/>
        </p:nvSpPr>
        <p:spPr>
          <a:xfrm>
            <a:off x="540000" y="6523912"/>
            <a:ext cx="847989" cy="115416"/>
          </a:xfrm>
          <a:prstGeom prst="rect">
            <a:avLst/>
          </a:prstGeom>
          <a:noFill/>
        </p:spPr>
        <p:txBody>
          <a:bodyPr wrap="none" lIns="0" tIns="0" rIns="0" bIns="0" rtlCol="0">
            <a:spAutoFit/>
          </a:bodyPr>
          <a:lstStyle/>
          <a:p>
            <a:pPr rtl="0"/>
            <a:r>
              <a:rPr lang="en-US" sz="750" b="0" i="0" u="none" strike="noStrike" kern="1200" baseline="0" dirty="0">
                <a:solidFill>
                  <a:schemeClr val="tx1"/>
                </a:solidFill>
                <a:latin typeface="+mn-lt"/>
                <a:ea typeface="+mn-ea"/>
                <a:cs typeface="+mn-cs"/>
              </a:rPr>
              <a:t>© 2019 Crowe MAK</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algn="r"/>
            <a:fld id="{043534F5-8106-454C-A466-0C6DA036C846}" type="slidenum">
              <a:rPr kumimoji="0" lang="en-US" sz="75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75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28828453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sldNum="0" hdr="0" ftr="0" dt="0"/>
  <p:txStyles>
    <p:titleStyle>
      <a:lvl1pPr algn="l" defTabSz="685800" rtl="0" eaLnBrk="1" latinLnBrk="0" hangingPunct="1">
        <a:spcBef>
          <a:spcPct val="0"/>
        </a:spcBef>
        <a:buNone/>
        <a:defRPr sz="32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104">
          <p15:clr>
            <a:srgbClr val="F26B43"/>
          </p15:clr>
        </p15:guide>
        <p15:guide id="3" pos="5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emf"/><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9.emf"/><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2.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F9B65B-1B52-4AE1-8943-971165F23810}"/>
              </a:ext>
            </a:extLst>
          </p:cNvPr>
          <p:cNvSpPr>
            <a:spLocks noGrp="1"/>
          </p:cNvSpPr>
          <p:nvPr>
            <p:ph type="body" sz="quarter" idx="10"/>
          </p:nvPr>
        </p:nvSpPr>
        <p:spPr>
          <a:xfrm>
            <a:off x="945536" y="2800476"/>
            <a:ext cx="11075639" cy="1646605"/>
          </a:xfrm>
        </p:spPr>
        <p:txBody>
          <a:bodyPr/>
          <a:lstStyle/>
          <a:p>
            <a:r>
              <a:rPr lang="en-GB" sz="5400" b="1" dirty="0"/>
              <a:t>UAE</a:t>
            </a:r>
          </a:p>
          <a:p>
            <a:r>
              <a:rPr lang="en-GB" sz="4800" b="1" dirty="0" smtClean="0"/>
              <a:t>Foreign direct investment incentives</a:t>
            </a:r>
            <a:endParaRPr lang="en-GB" sz="4800" b="1" dirty="0"/>
          </a:p>
        </p:txBody>
      </p:sp>
      <p:sp>
        <p:nvSpPr>
          <p:cNvPr id="9" name="Text Placeholder 7">
            <a:extLst>
              <a:ext uri="{FF2B5EF4-FFF2-40B4-BE49-F238E27FC236}">
                <a16:creationId xmlns:a16="http://schemas.microsoft.com/office/drawing/2014/main" id="{B4393089-8118-4E10-A77F-C83B22CF5B19}"/>
              </a:ext>
            </a:extLst>
          </p:cNvPr>
          <p:cNvSpPr>
            <a:spLocks noGrp="1"/>
          </p:cNvSpPr>
          <p:nvPr>
            <p:ph type="body" sz="quarter" idx="11"/>
          </p:nvPr>
        </p:nvSpPr>
        <p:spPr>
          <a:xfrm>
            <a:off x="976313" y="4609588"/>
            <a:ext cx="5088014" cy="430887"/>
          </a:xfrm>
          <a:effectLst>
            <a:outerShdw blurRad="50800" dist="38100" dir="8100000" algn="tr" rotWithShape="0">
              <a:prstClr val="black">
                <a:alpha val="40000"/>
              </a:prstClr>
            </a:outerShdw>
          </a:effectLst>
        </p:spPr>
        <p:txBody>
          <a:bodyPr/>
          <a:lstStyle/>
          <a:p>
            <a:r>
              <a:rPr lang="en-US" sz="2800" dirty="0"/>
              <a:t>Markus </a:t>
            </a:r>
            <a:r>
              <a:rPr lang="en-US" sz="2800" dirty="0" err="1"/>
              <a:t>Susilo</a:t>
            </a:r>
            <a:endParaRPr lang="en-US" sz="2800" dirty="0"/>
          </a:p>
        </p:txBody>
      </p:sp>
      <p:sp>
        <p:nvSpPr>
          <p:cNvPr id="10" name="Text Placeholder 9">
            <a:extLst>
              <a:ext uri="{FF2B5EF4-FFF2-40B4-BE49-F238E27FC236}">
                <a16:creationId xmlns:a16="http://schemas.microsoft.com/office/drawing/2014/main" id="{41CA0D4B-922E-410D-955E-F16BF2A0F553}"/>
              </a:ext>
            </a:extLst>
          </p:cNvPr>
          <p:cNvSpPr>
            <a:spLocks noGrp="1"/>
          </p:cNvSpPr>
          <p:nvPr>
            <p:ph type="body" sz="quarter" idx="12"/>
          </p:nvPr>
        </p:nvSpPr>
        <p:spPr>
          <a:xfrm>
            <a:off x="976313" y="5134841"/>
            <a:ext cx="5088015" cy="430887"/>
          </a:xfrm>
          <a:effectLst>
            <a:outerShdw blurRad="50800" dist="38100" dir="2700000" algn="tl" rotWithShape="0">
              <a:prstClr val="black">
                <a:alpha val="40000"/>
              </a:prstClr>
            </a:outerShdw>
          </a:effectLst>
        </p:spPr>
        <p:txBody>
          <a:bodyPr/>
          <a:lstStyle/>
          <a:p>
            <a:r>
              <a:rPr lang="en-US" sz="2800" dirty="0"/>
              <a:t>17 April 2019</a:t>
            </a:r>
          </a:p>
        </p:txBody>
      </p:sp>
    </p:spTree>
    <p:extLst>
      <p:ext uri="{BB962C8B-B14F-4D97-AF65-F5344CB8AC3E}">
        <p14:creationId xmlns:p14="http://schemas.microsoft.com/office/powerpoint/2010/main" val="4185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82321-CE64-4C42-9EB3-B39756F0D0AA}"/>
              </a:ext>
            </a:extLst>
          </p:cNvPr>
          <p:cNvSpPr>
            <a:spLocks noGrp="1"/>
          </p:cNvSpPr>
          <p:nvPr>
            <p:ph type="body" sz="quarter" idx="11"/>
          </p:nvPr>
        </p:nvSpPr>
        <p:spPr>
          <a:xfrm>
            <a:off x="729343" y="2717006"/>
            <a:ext cx="10885714" cy="1397794"/>
          </a:xfrm>
        </p:spPr>
        <p:txBody>
          <a:bodyPr/>
          <a:lstStyle/>
          <a:p>
            <a:pPr>
              <a:lnSpc>
                <a:spcPts val="5850"/>
              </a:lnSpc>
            </a:pPr>
            <a:r>
              <a:rPr lang="en-US" sz="5850" dirty="0">
                <a:solidFill>
                  <a:schemeClr val="bg1"/>
                </a:solidFill>
              </a:rPr>
              <a:t>Alternative Charges to Taxes</a:t>
            </a:r>
          </a:p>
        </p:txBody>
      </p:sp>
    </p:spTree>
    <p:extLst>
      <p:ext uri="{BB962C8B-B14F-4D97-AF65-F5344CB8AC3E}">
        <p14:creationId xmlns:p14="http://schemas.microsoft.com/office/powerpoint/2010/main" val="3215575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ounded Rectangle 18"/>
          <p:cNvSpPr/>
          <p:nvPr/>
        </p:nvSpPr>
        <p:spPr>
          <a:xfrm>
            <a:off x="1149133" y="2629088"/>
            <a:ext cx="4278273" cy="3543966"/>
          </a:xfrm>
          <a:prstGeom prst="roundRect">
            <a:avLst>
              <a:gd name="adj" fmla="val 11431"/>
            </a:avLst>
          </a:prstGeom>
          <a:solidFill>
            <a:schemeClr val="bg1"/>
          </a:solid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lvl="1"/>
            <a:r>
              <a:rPr lang="en-GB" dirty="0"/>
              <a:t>Annual license fees and some are linked to the annual rent value</a:t>
            </a:r>
          </a:p>
          <a:p>
            <a:pPr lvl="1"/>
            <a:r>
              <a:rPr lang="en-GB" dirty="0"/>
              <a:t>Visa and work permit which are renewable every 2 to 3 years. UAE population consist of non UAE nationals as the majority. </a:t>
            </a:r>
          </a:p>
          <a:p>
            <a:pPr lvl="1"/>
            <a:r>
              <a:rPr lang="en-GB" dirty="0"/>
              <a:t>Office space rent for most free zone companies </a:t>
            </a:r>
          </a:p>
        </p:txBody>
      </p:sp>
      <p:sp>
        <p:nvSpPr>
          <p:cNvPr id="17" name="Прямоугольник 16"/>
          <p:cNvSpPr/>
          <p:nvPr/>
        </p:nvSpPr>
        <p:spPr>
          <a:xfrm>
            <a:off x="2070628" y="2688340"/>
            <a:ext cx="2435282" cy="707886"/>
          </a:xfrm>
          <a:prstGeom prst="rect">
            <a:avLst/>
          </a:prstGeom>
        </p:spPr>
        <p:txBody>
          <a:bodyPr wrap="none">
            <a:spAutoFit/>
          </a:bodyPr>
          <a:lstStyle/>
          <a:p>
            <a:r>
              <a:rPr lang="en-GB" sz="2000" b="1" dirty="0"/>
              <a:t>Common Fees for </a:t>
            </a:r>
            <a:endParaRPr lang="en-GB" sz="2000" b="1" dirty="0" smtClean="0"/>
          </a:p>
          <a:p>
            <a:pPr algn="ctr"/>
            <a:r>
              <a:rPr lang="en-GB" sz="2000" b="1" dirty="0" smtClean="0"/>
              <a:t>Corporates</a:t>
            </a:r>
            <a:r>
              <a:rPr lang="en-GB" sz="2000" b="1" dirty="0"/>
              <a:t>:</a:t>
            </a:r>
          </a:p>
        </p:txBody>
      </p:sp>
      <p:sp>
        <p:nvSpPr>
          <p:cNvPr id="19" name="Rounded Rectangle 18"/>
          <p:cNvSpPr/>
          <p:nvPr/>
        </p:nvSpPr>
        <p:spPr>
          <a:xfrm>
            <a:off x="6763779" y="2629087"/>
            <a:ext cx="3964614" cy="3543967"/>
          </a:xfrm>
          <a:prstGeom prst="roundRect">
            <a:avLst>
              <a:gd name="adj" fmla="val 11431"/>
            </a:avLst>
          </a:prstGeom>
          <a:solidFill>
            <a:schemeClr val="bg1"/>
          </a:solidFill>
          <a:ln w="19050" cmpd="sng">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sp>
        <p:nvSpPr>
          <p:cNvPr id="21" name="Oval 35">
            <a:extLst>
              <a:ext uri="{FF2B5EF4-FFF2-40B4-BE49-F238E27FC236}">
                <a16:creationId xmlns:a16="http://schemas.microsoft.com/office/drawing/2014/main" id="{505F0275-10FB-40ED-85E9-67D265FBAA71}"/>
              </a:ext>
            </a:extLst>
          </p:cNvPr>
          <p:cNvSpPr>
            <a:spLocks noChangeArrowheads="1"/>
          </p:cNvSpPr>
          <p:nvPr/>
        </p:nvSpPr>
        <p:spPr bwMode="auto">
          <a:xfrm>
            <a:off x="781329" y="2431204"/>
            <a:ext cx="850351" cy="837849"/>
          </a:xfrm>
          <a:prstGeom prst="ellipse">
            <a:avLst/>
          </a:prstGeom>
          <a:solidFill>
            <a:srgbClr val="002D60"/>
          </a:solidFill>
          <a:ln w="38100">
            <a:solidFill>
              <a:schemeClr val="bg1"/>
            </a:solidFill>
            <a:round/>
            <a:headEnd/>
            <a:tailEnd/>
          </a:ln>
          <a:effectLst>
            <a:outerShdw blurRad="50800" dist="38100" dir="8100000" algn="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Прямоугольник 1"/>
          <p:cNvSpPr/>
          <p:nvPr/>
        </p:nvSpPr>
        <p:spPr>
          <a:xfrm>
            <a:off x="506747" y="1101272"/>
            <a:ext cx="10904404" cy="1107996"/>
          </a:xfrm>
          <a:prstGeom prst="rect">
            <a:avLst/>
          </a:prstGeom>
        </p:spPr>
        <p:txBody>
          <a:bodyPr wrap="square">
            <a:spAutoFit/>
          </a:bodyPr>
          <a:lstStyle/>
          <a:p>
            <a:pPr marL="285750" indent="-285750">
              <a:buFont typeface="Arial" panose="020B0604020202020204" pitchFamily="34" charset="0"/>
              <a:buChar char="•"/>
            </a:pPr>
            <a:r>
              <a:rPr lang="en-GB" sz="2200" dirty="0" smtClean="0"/>
              <a:t>UAE has been tax free for both private individuals and corporates until 31 December 2017</a:t>
            </a:r>
          </a:p>
          <a:p>
            <a:pPr marL="285750" indent="-285750">
              <a:buFont typeface="Arial" panose="020B0604020202020204" pitchFamily="34" charset="0"/>
              <a:buChar char="•"/>
            </a:pPr>
            <a:r>
              <a:rPr lang="en-GB" sz="2200" dirty="0" smtClean="0"/>
              <a:t>Fees as source of income for the UAE Governments (Onshore and Free Zones)</a:t>
            </a:r>
            <a:endParaRPr lang="en-GB" sz="2200" dirty="0"/>
          </a:p>
        </p:txBody>
      </p:sp>
      <p:sp>
        <p:nvSpPr>
          <p:cNvPr id="23" name="Title 1">
            <a:extLst>
              <a:ext uri="{FF2B5EF4-FFF2-40B4-BE49-F238E27FC236}">
                <a16:creationId xmlns:a16="http://schemas.microsoft.com/office/drawing/2014/main" id="{A76B1EFA-604E-48E2-AB3F-94BE6BD14744}"/>
              </a:ext>
            </a:extLst>
          </p:cNvPr>
          <p:cNvSpPr txBox="1">
            <a:spLocks/>
          </p:cNvSpPr>
          <p:nvPr/>
        </p:nvSpPr>
        <p:spPr>
          <a:xfrm>
            <a:off x="540000" y="457200"/>
            <a:ext cx="11160000" cy="492443"/>
          </a:xfrm>
          <a:prstGeom prst="rect">
            <a:avLst/>
          </a:prstGeom>
        </p:spPr>
        <p:txBody>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GB" dirty="0"/>
              <a:t>Alternative Charges to Taxes</a:t>
            </a:r>
          </a:p>
        </p:txBody>
      </p:sp>
      <p:sp>
        <p:nvSpPr>
          <p:cNvPr id="4" name="Прямоугольник 3"/>
          <p:cNvSpPr/>
          <p:nvPr/>
        </p:nvSpPr>
        <p:spPr>
          <a:xfrm>
            <a:off x="836156" y="3302129"/>
            <a:ext cx="4591250" cy="2862322"/>
          </a:xfrm>
          <a:prstGeom prst="rect">
            <a:avLst/>
          </a:prstGeom>
        </p:spPr>
        <p:txBody>
          <a:bodyPr wrap="square">
            <a:spAutoFit/>
          </a:bodyPr>
          <a:lstStyle/>
          <a:p>
            <a:pPr marL="800100" lvl="1" indent="-342900">
              <a:buFont typeface="Arial" panose="020B0604020202020204" pitchFamily="34" charset="0"/>
              <a:buChar char="•"/>
            </a:pPr>
            <a:r>
              <a:rPr lang="en-GB" sz="2000" dirty="0"/>
              <a:t>Annual license fees and some are linked to the annual rent value</a:t>
            </a:r>
          </a:p>
          <a:p>
            <a:pPr marL="800100" lvl="1" indent="-342900">
              <a:buFont typeface="Arial" panose="020B0604020202020204" pitchFamily="34" charset="0"/>
              <a:buChar char="•"/>
            </a:pPr>
            <a:r>
              <a:rPr lang="en-GB" sz="2000" dirty="0"/>
              <a:t>Visa and work permit which are renewable every 2 to 3 years. UAE population consist of non UAE nationals as the majority. </a:t>
            </a:r>
          </a:p>
          <a:p>
            <a:pPr marL="800100" lvl="1" indent="-342900">
              <a:buFont typeface="Arial" panose="020B0604020202020204" pitchFamily="34" charset="0"/>
              <a:buChar char="•"/>
            </a:pPr>
            <a:r>
              <a:rPr lang="en-GB" sz="2000" dirty="0"/>
              <a:t>Office space rent for most free zone companies </a:t>
            </a:r>
          </a:p>
        </p:txBody>
      </p:sp>
      <p:sp>
        <p:nvSpPr>
          <p:cNvPr id="7" name="Прямоугольник 6"/>
          <p:cNvSpPr/>
          <p:nvPr/>
        </p:nvSpPr>
        <p:spPr>
          <a:xfrm>
            <a:off x="7490774" y="2761558"/>
            <a:ext cx="2510624" cy="707886"/>
          </a:xfrm>
          <a:prstGeom prst="rect">
            <a:avLst/>
          </a:prstGeom>
        </p:spPr>
        <p:txBody>
          <a:bodyPr wrap="none">
            <a:spAutoFit/>
          </a:bodyPr>
          <a:lstStyle/>
          <a:p>
            <a:r>
              <a:rPr lang="en-GB" sz="2000" b="1" dirty="0"/>
              <a:t>Common Fees for </a:t>
            </a:r>
            <a:endParaRPr lang="en-GB" sz="2000" b="1" dirty="0" smtClean="0"/>
          </a:p>
          <a:p>
            <a:r>
              <a:rPr lang="en-GB" sz="2000" b="1" dirty="0" smtClean="0"/>
              <a:t>private </a:t>
            </a:r>
            <a:r>
              <a:rPr lang="en-GB" sz="2000" b="1" dirty="0"/>
              <a:t>individuals</a:t>
            </a:r>
            <a:r>
              <a:rPr lang="en-GB" b="1" dirty="0"/>
              <a:t>:</a:t>
            </a:r>
          </a:p>
        </p:txBody>
      </p:sp>
      <p:sp>
        <p:nvSpPr>
          <p:cNvPr id="8" name="Прямоугольник 7"/>
          <p:cNvSpPr/>
          <p:nvPr/>
        </p:nvSpPr>
        <p:spPr>
          <a:xfrm>
            <a:off x="6847229" y="3949651"/>
            <a:ext cx="3979854" cy="1323439"/>
          </a:xfrm>
          <a:prstGeom prst="rect">
            <a:avLst/>
          </a:prstGeom>
        </p:spPr>
        <p:txBody>
          <a:bodyPr wrap="square">
            <a:spAutoFit/>
          </a:bodyPr>
          <a:lstStyle/>
          <a:p>
            <a:pPr marL="742950" lvl="1" indent="-285750">
              <a:buFont typeface="Arial" panose="020B0604020202020204" pitchFamily="34" charset="0"/>
              <a:buChar char="•"/>
            </a:pPr>
            <a:r>
              <a:rPr lang="en-GB" sz="2000" dirty="0"/>
              <a:t>Visa for </a:t>
            </a:r>
            <a:r>
              <a:rPr lang="en-GB" sz="2000" dirty="0" smtClean="0"/>
              <a:t>dependents</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a:t>Housing fees linked </a:t>
            </a:r>
            <a:endParaRPr lang="en-GB" sz="2000" dirty="0" smtClean="0"/>
          </a:p>
          <a:p>
            <a:pPr lvl="1"/>
            <a:r>
              <a:rPr lang="en-GB" sz="2000" dirty="0" smtClean="0"/>
              <a:t>    to </a:t>
            </a:r>
            <a:r>
              <a:rPr lang="en-GB" sz="2000" dirty="0"/>
              <a:t>annual rent value</a:t>
            </a:r>
          </a:p>
        </p:txBody>
      </p:sp>
      <p:grpSp>
        <p:nvGrpSpPr>
          <p:cNvPr id="10" name="Group 34">
            <a:extLst>
              <a:ext uri="{FF2B5EF4-FFF2-40B4-BE49-F238E27FC236}">
                <a16:creationId xmlns:a16="http://schemas.microsoft.com/office/drawing/2014/main" id="{A8D876A3-BA1A-4DB3-B5F5-0F5E53E8F92E}"/>
              </a:ext>
            </a:extLst>
          </p:cNvPr>
          <p:cNvGrpSpPr>
            <a:grpSpLocks noChangeAspect="1"/>
          </p:cNvGrpSpPr>
          <p:nvPr/>
        </p:nvGrpSpPr>
        <p:grpSpPr bwMode="auto">
          <a:xfrm>
            <a:off x="6422054" y="2427671"/>
            <a:ext cx="850350" cy="837847"/>
            <a:chOff x="4555" y="2229"/>
            <a:chExt cx="288" cy="296"/>
          </a:xfrm>
          <a:solidFill>
            <a:schemeClr val="tx1"/>
          </a:solidFill>
        </p:grpSpPr>
        <p:sp>
          <p:nvSpPr>
            <p:cNvPr id="11" name="Oval 35">
              <a:extLst>
                <a:ext uri="{FF2B5EF4-FFF2-40B4-BE49-F238E27FC236}">
                  <a16:creationId xmlns:a16="http://schemas.microsoft.com/office/drawing/2014/main" id="{505F0275-10FB-40ED-85E9-67D265FBAA71}"/>
                </a:ext>
              </a:extLst>
            </p:cNvPr>
            <p:cNvSpPr>
              <a:spLocks noChangeArrowheads="1"/>
            </p:cNvSpPr>
            <p:nvPr/>
          </p:nvSpPr>
          <p:spPr bwMode="auto">
            <a:xfrm>
              <a:off x="4555" y="2229"/>
              <a:ext cx="288" cy="296"/>
            </a:xfrm>
            <a:prstGeom prst="ellipse">
              <a:avLst/>
            </a:prstGeom>
            <a:solidFill>
              <a:srgbClr val="FDB913"/>
            </a:solidFill>
            <a:ln w="38100">
              <a:solidFill>
                <a:schemeClr val="bg1"/>
              </a:solidFill>
              <a:round/>
              <a:headEnd/>
              <a:tailEnd/>
            </a:ln>
            <a:effectLst>
              <a:outerShdw blurRad="50800" dist="38100" dir="8100000" algn="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Freeform 36">
              <a:extLst>
                <a:ext uri="{FF2B5EF4-FFF2-40B4-BE49-F238E27FC236}">
                  <a16:creationId xmlns:a16="http://schemas.microsoft.com/office/drawing/2014/main" id="{D7DB72A8-E769-4F4D-BB49-BF811732512B}"/>
                </a:ext>
              </a:extLst>
            </p:cNvPr>
            <p:cNvSpPr>
              <a:spLocks noEditPoints="1"/>
            </p:cNvSpPr>
            <p:nvPr/>
          </p:nvSpPr>
          <p:spPr bwMode="auto">
            <a:xfrm>
              <a:off x="4663" y="2275"/>
              <a:ext cx="68" cy="78"/>
            </a:xfrm>
            <a:custGeom>
              <a:avLst/>
              <a:gdLst>
                <a:gd name="T0" fmla="*/ 17 w 34"/>
                <a:gd name="T1" fmla="*/ 39 h 39"/>
                <a:gd name="T2" fmla="*/ 0 w 34"/>
                <a:gd name="T3" fmla="*/ 20 h 39"/>
                <a:gd name="T4" fmla="*/ 17 w 34"/>
                <a:gd name="T5" fmla="*/ 0 h 39"/>
                <a:gd name="T6" fmla="*/ 34 w 34"/>
                <a:gd name="T7" fmla="*/ 20 h 39"/>
                <a:gd name="T8" fmla="*/ 17 w 34"/>
                <a:gd name="T9" fmla="*/ 39 h 39"/>
                <a:gd name="T10" fmla="*/ 17 w 34"/>
                <a:gd name="T11" fmla="*/ 4 h 39"/>
                <a:gd name="T12" fmla="*/ 4 w 34"/>
                <a:gd name="T13" fmla="*/ 20 h 39"/>
                <a:gd name="T14" fmla="*/ 17 w 34"/>
                <a:gd name="T15" fmla="*/ 35 h 39"/>
                <a:gd name="T16" fmla="*/ 30 w 34"/>
                <a:gd name="T17" fmla="*/ 20 h 39"/>
                <a:gd name="T18" fmla="*/ 17 w 34"/>
                <a:gd name="T19"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9">
                  <a:moveTo>
                    <a:pt x="17" y="39"/>
                  </a:moveTo>
                  <a:cubicBezTo>
                    <a:pt x="7" y="39"/>
                    <a:pt x="0" y="31"/>
                    <a:pt x="0" y="20"/>
                  </a:cubicBezTo>
                  <a:cubicBezTo>
                    <a:pt x="0" y="9"/>
                    <a:pt x="7" y="0"/>
                    <a:pt x="17" y="0"/>
                  </a:cubicBezTo>
                  <a:cubicBezTo>
                    <a:pt x="26" y="0"/>
                    <a:pt x="34" y="9"/>
                    <a:pt x="34" y="20"/>
                  </a:cubicBezTo>
                  <a:cubicBezTo>
                    <a:pt x="34" y="31"/>
                    <a:pt x="26" y="39"/>
                    <a:pt x="17" y="39"/>
                  </a:cubicBezTo>
                  <a:close/>
                  <a:moveTo>
                    <a:pt x="17" y="4"/>
                  </a:moveTo>
                  <a:cubicBezTo>
                    <a:pt x="10" y="4"/>
                    <a:pt x="4" y="11"/>
                    <a:pt x="4" y="20"/>
                  </a:cubicBezTo>
                  <a:cubicBezTo>
                    <a:pt x="4" y="28"/>
                    <a:pt x="10" y="35"/>
                    <a:pt x="17" y="35"/>
                  </a:cubicBezTo>
                  <a:cubicBezTo>
                    <a:pt x="24" y="35"/>
                    <a:pt x="30" y="28"/>
                    <a:pt x="30" y="20"/>
                  </a:cubicBezTo>
                  <a:cubicBezTo>
                    <a:pt x="30" y="11"/>
                    <a:pt x="24" y="4"/>
                    <a:pt x="1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7">
              <a:extLst>
                <a:ext uri="{FF2B5EF4-FFF2-40B4-BE49-F238E27FC236}">
                  <a16:creationId xmlns:a16="http://schemas.microsoft.com/office/drawing/2014/main" id="{5A71612F-7094-4AA6-9334-6712D2B0F71B}"/>
                </a:ext>
              </a:extLst>
            </p:cNvPr>
            <p:cNvSpPr>
              <a:spLocks noEditPoints="1"/>
            </p:cNvSpPr>
            <p:nvPr/>
          </p:nvSpPr>
          <p:spPr bwMode="auto">
            <a:xfrm>
              <a:off x="4631" y="2373"/>
              <a:ext cx="68" cy="81"/>
            </a:xfrm>
            <a:custGeom>
              <a:avLst/>
              <a:gdLst>
                <a:gd name="T0" fmla="*/ 32 w 34"/>
                <a:gd name="T1" fmla="*/ 40 h 40"/>
                <a:gd name="T2" fmla="*/ 4 w 34"/>
                <a:gd name="T3" fmla="*/ 40 h 40"/>
                <a:gd name="T4" fmla="*/ 2 w 34"/>
                <a:gd name="T5" fmla="*/ 38 h 40"/>
                <a:gd name="T6" fmla="*/ 0 w 34"/>
                <a:gd name="T7" fmla="*/ 21 h 40"/>
                <a:gd name="T8" fmla="*/ 0 w 34"/>
                <a:gd name="T9" fmla="*/ 19 h 40"/>
                <a:gd name="T10" fmla="*/ 11 w 34"/>
                <a:gd name="T11" fmla="*/ 4 h 40"/>
                <a:gd name="T12" fmla="*/ 27 w 34"/>
                <a:gd name="T13" fmla="*/ 0 h 40"/>
                <a:gd name="T14" fmla="*/ 29 w 34"/>
                <a:gd name="T15" fmla="*/ 2 h 40"/>
                <a:gd name="T16" fmla="*/ 34 w 34"/>
                <a:gd name="T17" fmla="*/ 38 h 40"/>
                <a:gd name="T18" fmla="*/ 33 w 34"/>
                <a:gd name="T19" fmla="*/ 39 h 40"/>
                <a:gd name="T20" fmla="*/ 32 w 34"/>
                <a:gd name="T21" fmla="*/ 40 h 40"/>
                <a:gd name="T22" fmla="*/ 5 w 34"/>
                <a:gd name="T23" fmla="*/ 36 h 40"/>
                <a:gd name="T24" fmla="*/ 30 w 34"/>
                <a:gd name="T25" fmla="*/ 36 h 40"/>
                <a:gd name="T26" fmla="*/ 25 w 34"/>
                <a:gd name="T27" fmla="*/ 4 h 40"/>
                <a:gd name="T28" fmla="*/ 12 w 34"/>
                <a:gd name="T29" fmla="*/ 7 h 40"/>
                <a:gd name="T30" fmla="*/ 4 w 34"/>
                <a:gd name="T31" fmla="*/ 19 h 40"/>
                <a:gd name="T32" fmla="*/ 4 w 34"/>
                <a:gd name="T33" fmla="*/ 21 h 40"/>
                <a:gd name="T34" fmla="*/ 5 w 34"/>
                <a:gd name="T35"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40">
                  <a:moveTo>
                    <a:pt x="32" y="40"/>
                  </a:moveTo>
                  <a:cubicBezTo>
                    <a:pt x="4" y="40"/>
                    <a:pt x="4" y="40"/>
                    <a:pt x="4" y="40"/>
                  </a:cubicBezTo>
                  <a:cubicBezTo>
                    <a:pt x="2" y="40"/>
                    <a:pt x="2" y="39"/>
                    <a:pt x="2" y="38"/>
                  </a:cubicBezTo>
                  <a:cubicBezTo>
                    <a:pt x="1" y="32"/>
                    <a:pt x="1" y="27"/>
                    <a:pt x="0" y="21"/>
                  </a:cubicBezTo>
                  <a:cubicBezTo>
                    <a:pt x="0" y="19"/>
                    <a:pt x="0" y="19"/>
                    <a:pt x="0" y="19"/>
                  </a:cubicBezTo>
                  <a:cubicBezTo>
                    <a:pt x="0" y="13"/>
                    <a:pt x="5" y="6"/>
                    <a:pt x="11" y="4"/>
                  </a:cubicBezTo>
                  <a:cubicBezTo>
                    <a:pt x="16" y="2"/>
                    <a:pt x="21" y="1"/>
                    <a:pt x="27" y="0"/>
                  </a:cubicBezTo>
                  <a:cubicBezTo>
                    <a:pt x="28" y="0"/>
                    <a:pt x="29" y="1"/>
                    <a:pt x="29" y="2"/>
                  </a:cubicBezTo>
                  <a:cubicBezTo>
                    <a:pt x="34" y="38"/>
                    <a:pt x="34" y="38"/>
                    <a:pt x="34" y="38"/>
                  </a:cubicBezTo>
                  <a:cubicBezTo>
                    <a:pt x="34" y="38"/>
                    <a:pt x="34" y="39"/>
                    <a:pt x="33" y="39"/>
                  </a:cubicBezTo>
                  <a:cubicBezTo>
                    <a:pt x="33" y="40"/>
                    <a:pt x="32" y="40"/>
                    <a:pt x="32" y="40"/>
                  </a:cubicBezTo>
                  <a:close/>
                  <a:moveTo>
                    <a:pt x="5" y="36"/>
                  </a:moveTo>
                  <a:cubicBezTo>
                    <a:pt x="30" y="36"/>
                    <a:pt x="30" y="36"/>
                    <a:pt x="30" y="36"/>
                  </a:cubicBezTo>
                  <a:cubicBezTo>
                    <a:pt x="25" y="4"/>
                    <a:pt x="25" y="4"/>
                    <a:pt x="25" y="4"/>
                  </a:cubicBezTo>
                  <a:cubicBezTo>
                    <a:pt x="21" y="5"/>
                    <a:pt x="16" y="6"/>
                    <a:pt x="12" y="7"/>
                  </a:cubicBezTo>
                  <a:cubicBezTo>
                    <a:pt x="7" y="9"/>
                    <a:pt x="4" y="15"/>
                    <a:pt x="4" y="19"/>
                  </a:cubicBezTo>
                  <a:cubicBezTo>
                    <a:pt x="4" y="21"/>
                    <a:pt x="4" y="21"/>
                    <a:pt x="4" y="21"/>
                  </a:cubicBezTo>
                  <a:cubicBezTo>
                    <a:pt x="5" y="26"/>
                    <a:pt x="5" y="31"/>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8">
              <a:extLst>
                <a:ext uri="{FF2B5EF4-FFF2-40B4-BE49-F238E27FC236}">
                  <a16:creationId xmlns:a16="http://schemas.microsoft.com/office/drawing/2014/main" id="{B9BF7333-31EE-4E31-A57A-F67DEACDDDB8}"/>
                </a:ext>
              </a:extLst>
            </p:cNvPr>
            <p:cNvSpPr>
              <a:spLocks noEditPoints="1"/>
            </p:cNvSpPr>
            <p:nvPr/>
          </p:nvSpPr>
          <p:spPr bwMode="auto">
            <a:xfrm>
              <a:off x="4695" y="2373"/>
              <a:ext cx="68" cy="81"/>
            </a:xfrm>
            <a:custGeom>
              <a:avLst/>
              <a:gdLst>
                <a:gd name="T0" fmla="*/ 30 w 34"/>
                <a:gd name="T1" fmla="*/ 40 h 40"/>
                <a:gd name="T2" fmla="*/ 2 w 34"/>
                <a:gd name="T3" fmla="*/ 40 h 40"/>
                <a:gd name="T4" fmla="*/ 0 w 34"/>
                <a:gd name="T5" fmla="*/ 39 h 40"/>
                <a:gd name="T6" fmla="*/ 0 w 34"/>
                <a:gd name="T7" fmla="*/ 38 h 40"/>
                <a:gd name="T8" fmla="*/ 5 w 34"/>
                <a:gd name="T9" fmla="*/ 2 h 40"/>
                <a:gd name="T10" fmla="*/ 7 w 34"/>
                <a:gd name="T11" fmla="*/ 0 h 40"/>
                <a:gd name="T12" fmla="*/ 23 w 34"/>
                <a:gd name="T13" fmla="*/ 4 h 40"/>
                <a:gd name="T14" fmla="*/ 33 w 34"/>
                <a:gd name="T15" fmla="*/ 19 h 40"/>
                <a:gd name="T16" fmla="*/ 32 w 34"/>
                <a:gd name="T17" fmla="*/ 38 h 40"/>
                <a:gd name="T18" fmla="*/ 30 w 34"/>
                <a:gd name="T19" fmla="*/ 40 h 40"/>
                <a:gd name="T20" fmla="*/ 4 w 34"/>
                <a:gd name="T21" fmla="*/ 36 h 40"/>
                <a:gd name="T22" fmla="*/ 28 w 34"/>
                <a:gd name="T23" fmla="*/ 36 h 40"/>
                <a:gd name="T24" fmla="*/ 29 w 34"/>
                <a:gd name="T25" fmla="*/ 19 h 40"/>
                <a:gd name="T26" fmla="*/ 21 w 34"/>
                <a:gd name="T27" fmla="*/ 7 h 40"/>
                <a:gd name="T28" fmla="*/ 8 w 34"/>
                <a:gd name="T29" fmla="*/ 4 h 40"/>
                <a:gd name="T30" fmla="*/ 4 w 34"/>
                <a:gd name="T3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0">
                  <a:moveTo>
                    <a:pt x="30" y="40"/>
                  </a:moveTo>
                  <a:cubicBezTo>
                    <a:pt x="2" y="40"/>
                    <a:pt x="2" y="40"/>
                    <a:pt x="2" y="40"/>
                  </a:cubicBezTo>
                  <a:cubicBezTo>
                    <a:pt x="1" y="40"/>
                    <a:pt x="1" y="40"/>
                    <a:pt x="0" y="39"/>
                  </a:cubicBezTo>
                  <a:cubicBezTo>
                    <a:pt x="0" y="39"/>
                    <a:pt x="0" y="38"/>
                    <a:pt x="0" y="38"/>
                  </a:cubicBezTo>
                  <a:cubicBezTo>
                    <a:pt x="5" y="2"/>
                    <a:pt x="5" y="2"/>
                    <a:pt x="5" y="2"/>
                  </a:cubicBezTo>
                  <a:cubicBezTo>
                    <a:pt x="5" y="1"/>
                    <a:pt x="6" y="0"/>
                    <a:pt x="7" y="0"/>
                  </a:cubicBezTo>
                  <a:cubicBezTo>
                    <a:pt x="12" y="1"/>
                    <a:pt x="18" y="2"/>
                    <a:pt x="23" y="4"/>
                  </a:cubicBezTo>
                  <a:cubicBezTo>
                    <a:pt x="30" y="6"/>
                    <a:pt x="34" y="14"/>
                    <a:pt x="33" y="19"/>
                  </a:cubicBezTo>
                  <a:cubicBezTo>
                    <a:pt x="32" y="38"/>
                    <a:pt x="32" y="38"/>
                    <a:pt x="32" y="38"/>
                  </a:cubicBezTo>
                  <a:cubicBezTo>
                    <a:pt x="32" y="39"/>
                    <a:pt x="31" y="40"/>
                    <a:pt x="30" y="40"/>
                  </a:cubicBezTo>
                  <a:close/>
                  <a:moveTo>
                    <a:pt x="4" y="36"/>
                  </a:moveTo>
                  <a:cubicBezTo>
                    <a:pt x="28" y="36"/>
                    <a:pt x="28" y="36"/>
                    <a:pt x="28" y="36"/>
                  </a:cubicBezTo>
                  <a:cubicBezTo>
                    <a:pt x="29" y="19"/>
                    <a:pt x="29" y="19"/>
                    <a:pt x="29" y="19"/>
                  </a:cubicBezTo>
                  <a:cubicBezTo>
                    <a:pt x="30" y="15"/>
                    <a:pt x="26" y="9"/>
                    <a:pt x="21" y="7"/>
                  </a:cubicBezTo>
                  <a:cubicBezTo>
                    <a:pt x="17" y="6"/>
                    <a:pt x="13" y="5"/>
                    <a:pt x="8" y="4"/>
                  </a:cubicBezTo>
                  <a:lnTo>
                    <a:pt x="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9">
              <a:extLst>
                <a:ext uri="{FF2B5EF4-FFF2-40B4-BE49-F238E27FC236}">
                  <a16:creationId xmlns:a16="http://schemas.microsoft.com/office/drawing/2014/main" id="{83498D0F-7044-4500-89E5-6442EC574F42}"/>
                </a:ext>
              </a:extLst>
            </p:cNvPr>
            <p:cNvSpPr>
              <a:spLocks/>
            </p:cNvSpPr>
            <p:nvPr/>
          </p:nvSpPr>
          <p:spPr bwMode="auto">
            <a:xfrm>
              <a:off x="4715" y="2377"/>
              <a:ext cx="22" cy="75"/>
            </a:xfrm>
            <a:custGeom>
              <a:avLst/>
              <a:gdLst>
                <a:gd name="T0" fmla="*/ 2 w 11"/>
                <a:gd name="T1" fmla="*/ 37 h 37"/>
                <a:gd name="T2" fmla="*/ 1 w 11"/>
                <a:gd name="T3" fmla="*/ 37 h 37"/>
                <a:gd name="T4" fmla="*/ 0 w 11"/>
                <a:gd name="T5" fmla="*/ 34 h 37"/>
                <a:gd name="T6" fmla="*/ 5 w 11"/>
                <a:gd name="T7" fmla="*/ 22 h 37"/>
                <a:gd name="T8" fmla="*/ 1 w 11"/>
                <a:gd name="T9" fmla="*/ 16 h 37"/>
                <a:gd name="T10" fmla="*/ 1 w 11"/>
                <a:gd name="T11" fmla="*/ 15 h 37"/>
                <a:gd name="T12" fmla="*/ 2 w 11"/>
                <a:gd name="T13" fmla="*/ 13 h 37"/>
                <a:gd name="T14" fmla="*/ 7 w 11"/>
                <a:gd name="T15" fmla="*/ 12 h 37"/>
                <a:gd name="T16" fmla="*/ 4 w 11"/>
                <a:gd name="T17" fmla="*/ 3 h 37"/>
                <a:gd name="T18" fmla="*/ 6 w 11"/>
                <a:gd name="T19" fmla="*/ 0 h 37"/>
                <a:gd name="T20" fmla="*/ 8 w 11"/>
                <a:gd name="T21" fmla="*/ 2 h 37"/>
                <a:gd name="T22" fmla="*/ 11 w 11"/>
                <a:gd name="T23" fmla="*/ 13 h 37"/>
                <a:gd name="T24" fmla="*/ 10 w 11"/>
                <a:gd name="T25" fmla="*/ 15 h 37"/>
                <a:gd name="T26" fmla="*/ 6 w 11"/>
                <a:gd name="T27" fmla="*/ 16 h 37"/>
                <a:gd name="T28" fmla="*/ 9 w 11"/>
                <a:gd name="T29" fmla="*/ 21 h 37"/>
                <a:gd name="T30" fmla="*/ 9 w 11"/>
                <a:gd name="T31" fmla="*/ 23 h 37"/>
                <a:gd name="T32" fmla="*/ 4 w 11"/>
                <a:gd name="T33" fmla="*/ 36 h 37"/>
                <a:gd name="T34" fmla="*/ 2 w 11"/>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37">
                  <a:moveTo>
                    <a:pt x="2" y="37"/>
                  </a:moveTo>
                  <a:cubicBezTo>
                    <a:pt x="2" y="37"/>
                    <a:pt x="1" y="37"/>
                    <a:pt x="1" y="37"/>
                  </a:cubicBezTo>
                  <a:cubicBezTo>
                    <a:pt x="0" y="37"/>
                    <a:pt x="0" y="36"/>
                    <a:pt x="0" y="34"/>
                  </a:cubicBezTo>
                  <a:cubicBezTo>
                    <a:pt x="5" y="22"/>
                    <a:pt x="5" y="22"/>
                    <a:pt x="5" y="22"/>
                  </a:cubicBezTo>
                  <a:cubicBezTo>
                    <a:pt x="1" y="16"/>
                    <a:pt x="1" y="16"/>
                    <a:pt x="1" y="16"/>
                  </a:cubicBezTo>
                  <a:cubicBezTo>
                    <a:pt x="1" y="16"/>
                    <a:pt x="1" y="15"/>
                    <a:pt x="1" y="15"/>
                  </a:cubicBezTo>
                  <a:cubicBezTo>
                    <a:pt x="1" y="14"/>
                    <a:pt x="1" y="13"/>
                    <a:pt x="2" y="13"/>
                  </a:cubicBezTo>
                  <a:cubicBezTo>
                    <a:pt x="7" y="12"/>
                    <a:pt x="7" y="12"/>
                    <a:pt x="7" y="12"/>
                  </a:cubicBezTo>
                  <a:cubicBezTo>
                    <a:pt x="4" y="3"/>
                    <a:pt x="4" y="3"/>
                    <a:pt x="4" y="3"/>
                  </a:cubicBezTo>
                  <a:cubicBezTo>
                    <a:pt x="4" y="2"/>
                    <a:pt x="5" y="1"/>
                    <a:pt x="6" y="0"/>
                  </a:cubicBezTo>
                  <a:cubicBezTo>
                    <a:pt x="7" y="0"/>
                    <a:pt x="8" y="1"/>
                    <a:pt x="8" y="2"/>
                  </a:cubicBezTo>
                  <a:cubicBezTo>
                    <a:pt x="11" y="13"/>
                    <a:pt x="11" y="13"/>
                    <a:pt x="11" y="13"/>
                  </a:cubicBezTo>
                  <a:cubicBezTo>
                    <a:pt x="11" y="14"/>
                    <a:pt x="11" y="15"/>
                    <a:pt x="10" y="15"/>
                  </a:cubicBezTo>
                  <a:cubicBezTo>
                    <a:pt x="6" y="16"/>
                    <a:pt x="6" y="16"/>
                    <a:pt x="6" y="16"/>
                  </a:cubicBezTo>
                  <a:cubicBezTo>
                    <a:pt x="9" y="21"/>
                    <a:pt x="9" y="21"/>
                    <a:pt x="9" y="21"/>
                  </a:cubicBezTo>
                  <a:cubicBezTo>
                    <a:pt x="9" y="21"/>
                    <a:pt x="9" y="22"/>
                    <a:pt x="9" y="23"/>
                  </a:cubicBezTo>
                  <a:cubicBezTo>
                    <a:pt x="4" y="36"/>
                    <a:pt x="4" y="36"/>
                    <a:pt x="4" y="36"/>
                  </a:cubicBezTo>
                  <a:cubicBezTo>
                    <a:pt x="4" y="37"/>
                    <a:pt x="3" y="37"/>
                    <a:pt x="2"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0">
              <a:extLst>
                <a:ext uri="{FF2B5EF4-FFF2-40B4-BE49-F238E27FC236}">
                  <a16:creationId xmlns:a16="http://schemas.microsoft.com/office/drawing/2014/main" id="{6A721F78-09F6-411F-94E3-30CA2C2171EF}"/>
                </a:ext>
              </a:extLst>
            </p:cNvPr>
            <p:cNvSpPr>
              <a:spLocks/>
            </p:cNvSpPr>
            <p:nvPr/>
          </p:nvSpPr>
          <p:spPr bwMode="auto">
            <a:xfrm>
              <a:off x="4655" y="2377"/>
              <a:ext cx="24" cy="75"/>
            </a:xfrm>
            <a:custGeom>
              <a:avLst/>
              <a:gdLst>
                <a:gd name="T0" fmla="*/ 10 w 12"/>
                <a:gd name="T1" fmla="*/ 37 h 37"/>
                <a:gd name="T2" fmla="*/ 8 w 12"/>
                <a:gd name="T3" fmla="*/ 36 h 37"/>
                <a:gd name="T4" fmla="*/ 3 w 12"/>
                <a:gd name="T5" fmla="*/ 23 h 37"/>
                <a:gd name="T6" fmla="*/ 3 w 12"/>
                <a:gd name="T7" fmla="*/ 21 h 37"/>
                <a:gd name="T8" fmla="*/ 6 w 12"/>
                <a:gd name="T9" fmla="*/ 16 h 37"/>
                <a:gd name="T10" fmla="*/ 2 w 12"/>
                <a:gd name="T11" fmla="*/ 15 h 37"/>
                <a:gd name="T12" fmla="*/ 1 w 12"/>
                <a:gd name="T13" fmla="*/ 13 h 37"/>
                <a:gd name="T14" fmla="*/ 3 w 12"/>
                <a:gd name="T15" fmla="*/ 2 h 37"/>
                <a:gd name="T16" fmla="*/ 6 w 12"/>
                <a:gd name="T17" fmla="*/ 0 h 37"/>
                <a:gd name="T18" fmla="*/ 7 w 12"/>
                <a:gd name="T19" fmla="*/ 3 h 37"/>
                <a:gd name="T20" fmla="*/ 5 w 12"/>
                <a:gd name="T21" fmla="*/ 12 h 37"/>
                <a:gd name="T22" fmla="*/ 10 w 12"/>
                <a:gd name="T23" fmla="*/ 13 h 37"/>
                <a:gd name="T24" fmla="*/ 11 w 12"/>
                <a:gd name="T25" fmla="*/ 15 h 37"/>
                <a:gd name="T26" fmla="*/ 11 w 12"/>
                <a:gd name="T27" fmla="*/ 16 h 37"/>
                <a:gd name="T28" fmla="*/ 7 w 12"/>
                <a:gd name="T29" fmla="*/ 22 h 37"/>
                <a:gd name="T30" fmla="*/ 11 w 12"/>
                <a:gd name="T31" fmla="*/ 34 h 37"/>
                <a:gd name="T32" fmla="*/ 10 w 12"/>
                <a:gd name="T33" fmla="*/ 37 h 37"/>
                <a:gd name="T34" fmla="*/ 10 w 12"/>
                <a:gd name="T3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37">
                  <a:moveTo>
                    <a:pt x="10" y="37"/>
                  </a:moveTo>
                  <a:cubicBezTo>
                    <a:pt x="9" y="37"/>
                    <a:pt x="8" y="37"/>
                    <a:pt x="8" y="36"/>
                  </a:cubicBezTo>
                  <a:cubicBezTo>
                    <a:pt x="3" y="23"/>
                    <a:pt x="3" y="23"/>
                    <a:pt x="3" y="23"/>
                  </a:cubicBezTo>
                  <a:cubicBezTo>
                    <a:pt x="3" y="22"/>
                    <a:pt x="3" y="21"/>
                    <a:pt x="3" y="21"/>
                  </a:cubicBezTo>
                  <a:cubicBezTo>
                    <a:pt x="6" y="16"/>
                    <a:pt x="6" y="16"/>
                    <a:pt x="6" y="16"/>
                  </a:cubicBezTo>
                  <a:cubicBezTo>
                    <a:pt x="2" y="15"/>
                    <a:pt x="2" y="15"/>
                    <a:pt x="2" y="15"/>
                  </a:cubicBezTo>
                  <a:cubicBezTo>
                    <a:pt x="1" y="15"/>
                    <a:pt x="0" y="14"/>
                    <a:pt x="1" y="13"/>
                  </a:cubicBezTo>
                  <a:cubicBezTo>
                    <a:pt x="3" y="2"/>
                    <a:pt x="3" y="2"/>
                    <a:pt x="3" y="2"/>
                  </a:cubicBezTo>
                  <a:cubicBezTo>
                    <a:pt x="4" y="1"/>
                    <a:pt x="5" y="0"/>
                    <a:pt x="6" y="0"/>
                  </a:cubicBezTo>
                  <a:cubicBezTo>
                    <a:pt x="7" y="1"/>
                    <a:pt x="7" y="2"/>
                    <a:pt x="7" y="3"/>
                  </a:cubicBezTo>
                  <a:cubicBezTo>
                    <a:pt x="5" y="12"/>
                    <a:pt x="5" y="12"/>
                    <a:pt x="5" y="12"/>
                  </a:cubicBezTo>
                  <a:cubicBezTo>
                    <a:pt x="10" y="13"/>
                    <a:pt x="10" y="13"/>
                    <a:pt x="10" y="13"/>
                  </a:cubicBezTo>
                  <a:cubicBezTo>
                    <a:pt x="10" y="13"/>
                    <a:pt x="11" y="14"/>
                    <a:pt x="11" y="15"/>
                  </a:cubicBezTo>
                  <a:cubicBezTo>
                    <a:pt x="11" y="15"/>
                    <a:pt x="11" y="16"/>
                    <a:pt x="11" y="16"/>
                  </a:cubicBezTo>
                  <a:cubicBezTo>
                    <a:pt x="7" y="22"/>
                    <a:pt x="7" y="22"/>
                    <a:pt x="7" y="22"/>
                  </a:cubicBezTo>
                  <a:cubicBezTo>
                    <a:pt x="11" y="34"/>
                    <a:pt x="11" y="34"/>
                    <a:pt x="11" y="34"/>
                  </a:cubicBezTo>
                  <a:cubicBezTo>
                    <a:pt x="12" y="36"/>
                    <a:pt x="11" y="37"/>
                    <a:pt x="10" y="37"/>
                  </a:cubicBezTo>
                  <a:cubicBezTo>
                    <a:pt x="10" y="37"/>
                    <a:pt x="10" y="37"/>
                    <a:pt x="10"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 name="Freeform 34">
            <a:extLst>
              <a:ext uri="{FF2B5EF4-FFF2-40B4-BE49-F238E27FC236}">
                <a16:creationId xmlns:a16="http://schemas.microsoft.com/office/drawing/2014/main" id="{AA84D8DE-15EB-4B12-A156-10E2A04BC130}"/>
              </a:ext>
            </a:extLst>
          </p:cNvPr>
          <p:cNvSpPr>
            <a:spLocks noEditPoints="1"/>
          </p:cNvSpPr>
          <p:nvPr/>
        </p:nvSpPr>
        <p:spPr bwMode="auto">
          <a:xfrm>
            <a:off x="923864" y="2640410"/>
            <a:ext cx="565279" cy="452513"/>
          </a:xfrm>
          <a:custGeom>
            <a:avLst/>
            <a:gdLst>
              <a:gd name="T0" fmla="*/ 220 w 240"/>
              <a:gd name="T1" fmla="*/ 36 h 192"/>
              <a:gd name="T2" fmla="*/ 148 w 240"/>
              <a:gd name="T3" fmla="*/ 36 h 192"/>
              <a:gd name="T4" fmla="*/ 184 w 240"/>
              <a:gd name="T5" fmla="*/ 8 h 192"/>
              <a:gd name="T6" fmla="*/ 184 w 240"/>
              <a:gd name="T7" fmla="*/ 64 h 192"/>
              <a:gd name="T8" fmla="*/ 184 w 240"/>
              <a:gd name="T9" fmla="*/ 8 h 192"/>
              <a:gd name="T10" fmla="*/ 92 w 240"/>
              <a:gd name="T11" fmla="*/ 36 h 192"/>
              <a:gd name="T12" fmla="*/ 20 w 240"/>
              <a:gd name="T13" fmla="*/ 36 h 192"/>
              <a:gd name="T14" fmla="*/ 56 w 240"/>
              <a:gd name="T15" fmla="*/ 8 h 192"/>
              <a:gd name="T16" fmla="*/ 56 w 240"/>
              <a:gd name="T17" fmla="*/ 64 h 192"/>
              <a:gd name="T18" fmla="*/ 56 w 240"/>
              <a:gd name="T19" fmla="*/ 8 h 192"/>
              <a:gd name="T20" fmla="*/ 213 w 240"/>
              <a:gd name="T21" fmla="*/ 72 h 192"/>
              <a:gd name="T22" fmla="*/ 184 w 240"/>
              <a:gd name="T23" fmla="*/ 95 h 192"/>
              <a:gd name="T24" fmla="*/ 155 w 240"/>
              <a:gd name="T25" fmla="*/ 72 h 192"/>
              <a:gd name="T26" fmla="*/ 120 w 240"/>
              <a:gd name="T27" fmla="*/ 56 h 192"/>
              <a:gd name="T28" fmla="*/ 85 w 240"/>
              <a:gd name="T29" fmla="*/ 72 h 192"/>
              <a:gd name="T30" fmla="*/ 56 w 240"/>
              <a:gd name="T31" fmla="*/ 95 h 192"/>
              <a:gd name="T32" fmla="*/ 27 w 240"/>
              <a:gd name="T33" fmla="*/ 72 h 192"/>
              <a:gd name="T34" fmla="*/ 0 w 240"/>
              <a:gd name="T35" fmla="*/ 96 h 192"/>
              <a:gd name="T36" fmla="*/ 1 w 240"/>
              <a:gd name="T37" fmla="*/ 135 h 192"/>
              <a:gd name="T38" fmla="*/ 72 w 240"/>
              <a:gd name="T39" fmla="*/ 136 h 192"/>
              <a:gd name="T40" fmla="*/ 64 w 240"/>
              <a:gd name="T41" fmla="*/ 188 h 192"/>
              <a:gd name="T42" fmla="*/ 68 w 240"/>
              <a:gd name="T43" fmla="*/ 192 h 192"/>
              <a:gd name="T44" fmla="*/ 175 w 240"/>
              <a:gd name="T45" fmla="*/ 191 h 192"/>
              <a:gd name="T46" fmla="*/ 176 w 240"/>
              <a:gd name="T47" fmla="*/ 152 h 192"/>
              <a:gd name="T48" fmla="*/ 236 w 240"/>
              <a:gd name="T49" fmla="*/ 136 h 192"/>
              <a:gd name="T50" fmla="*/ 240 w 240"/>
              <a:gd name="T51" fmla="*/ 132 h 192"/>
              <a:gd name="T52" fmla="*/ 226 w 240"/>
              <a:gd name="T53" fmla="*/ 76 h 192"/>
              <a:gd name="T54" fmla="*/ 148 w 240"/>
              <a:gd name="T55" fmla="*/ 92 h 192"/>
              <a:gd name="T56" fmla="*/ 92 w 240"/>
              <a:gd name="T57" fmla="*/ 92 h 192"/>
              <a:gd name="T58" fmla="*/ 168 w 240"/>
              <a:gd name="T59" fmla="*/ 184 h 192"/>
              <a:gd name="T60" fmla="*/ 72 w 240"/>
              <a:gd name="T61" fmla="*/ 152 h 192"/>
              <a:gd name="T62" fmla="*/ 91 w 240"/>
              <a:gd name="T63" fmla="*/ 137 h 192"/>
              <a:gd name="T64" fmla="*/ 123 w 240"/>
              <a:gd name="T65" fmla="*/ 159 h 192"/>
              <a:gd name="T66" fmla="*/ 159 w 240"/>
              <a:gd name="T67" fmla="*/ 140 h 192"/>
              <a:gd name="T68" fmla="*/ 168 w 240"/>
              <a:gd name="T69" fmla="*/ 184 h 192"/>
              <a:gd name="T70" fmla="*/ 148 w 240"/>
              <a:gd name="T71" fmla="*/ 128 h 192"/>
              <a:gd name="T72" fmla="*/ 145 w 240"/>
              <a:gd name="T73" fmla="*/ 129 h 192"/>
              <a:gd name="T74" fmla="*/ 95 w 240"/>
              <a:gd name="T75" fmla="*/ 129 h 192"/>
              <a:gd name="T76" fmla="*/ 92 w 240"/>
              <a:gd name="T77" fmla="*/ 128 h 192"/>
              <a:gd name="T78" fmla="*/ 8 w 240"/>
              <a:gd name="T79" fmla="*/ 96 h 192"/>
              <a:gd name="T80" fmla="*/ 27 w 240"/>
              <a:gd name="T81" fmla="*/ 81 h 192"/>
              <a:gd name="T82" fmla="*/ 59 w 240"/>
              <a:gd name="T83" fmla="*/ 103 h 192"/>
              <a:gd name="T84" fmla="*/ 86 w 240"/>
              <a:gd name="T85" fmla="*/ 81 h 192"/>
              <a:gd name="T86" fmla="*/ 120 w 240"/>
              <a:gd name="T87" fmla="*/ 128 h 192"/>
              <a:gd name="T88" fmla="*/ 154 w 240"/>
              <a:gd name="T89" fmla="*/ 81 h 192"/>
              <a:gd name="T90" fmla="*/ 181 w 240"/>
              <a:gd name="T91" fmla="*/ 103 h 192"/>
              <a:gd name="T92" fmla="*/ 213 w 240"/>
              <a:gd name="T93" fmla="*/ 81 h 192"/>
              <a:gd name="T94" fmla="*/ 232 w 240"/>
              <a:gd name="T9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192">
                <a:moveTo>
                  <a:pt x="184" y="72"/>
                </a:moveTo>
                <a:cubicBezTo>
                  <a:pt x="204" y="72"/>
                  <a:pt x="220" y="56"/>
                  <a:pt x="220" y="36"/>
                </a:cubicBezTo>
                <a:cubicBezTo>
                  <a:pt x="220" y="16"/>
                  <a:pt x="204" y="0"/>
                  <a:pt x="184" y="0"/>
                </a:cubicBezTo>
                <a:cubicBezTo>
                  <a:pt x="164" y="0"/>
                  <a:pt x="148" y="16"/>
                  <a:pt x="148" y="36"/>
                </a:cubicBezTo>
                <a:cubicBezTo>
                  <a:pt x="148" y="56"/>
                  <a:pt x="164" y="72"/>
                  <a:pt x="184" y="72"/>
                </a:cubicBezTo>
                <a:close/>
                <a:moveTo>
                  <a:pt x="184" y="8"/>
                </a:moveTo>
                <a:cubicBezTo>
                  <a:pt x="199" y="8"/>
                  <a:pt x="212" y="21"/>
                  <a:pt x="212" y="36"/>
                </a:cubicBezTo>
                <a:cubicBezTo>
                  <a:pt x="212" y="51"/>
                  <a:pt x="199" y="64"/>
                  <a:pt x="184" y="64"/>
                </a:cubicBezTo>
                <a:cubicBezTo>
                  <a:pt x="169" y="64"/>
                  <a:pt x="156" y="51"/>
                  <a:pt x="156" y="36"/>
                </a:cubicBezTo>
                <a:cubicBezTo>
                  <a:pt x="156" y="21"/>
                  <a:pt x="169" y="8"/>
                  <a:pt x="184" y="8"/>
                </a:cubicBezTo>
                <a:close/>
                <a:moveTo>
                  <a:pt x="56" y="72"/>
                </a:moveTo>
                <a:cubicBezTo>
                  <a:pt x="76" y="72"/>
                  <a:pt x="92" y="56"/>
                  <a:pt x="92" y="36"/>
                </a:cubicBezTo>
                <a:cubicBezTo>
                  <a:pt x="92" y="16"/>
                  <a:pt x="76" y="0"/>
                  <a:pt x="56" y="0"/>
                </a:cubicBezTo>
                <a:cubicBezTo>
                  <a:pt x="36" y="0"/>
                  <a:pt x="20" y="16"/>
                  <a:pt x="20" y="36"/>
                </a:cubicBezTo>
                <a:cubicBezTo>
                  <a:pt x="20" y="56"/>
                  <a:pt x="36" y="72"/>
                  <a:pt x="56" y="72"/>
                </a:cubicBezTo>
                <a:close/>
                <a:moveTo>
                  <a:pt x="56" y="8"/>
                </a:moveTo>
                <a:cubicBezTo>
                  <a:pt x="71" y="8"/>
                  <a:pt x="84" y="21"/>
                  <a:pt x="84" y="36"/>
                </a:cubicBezTo>
                <a:cubicBezTo>
                  <a:pt x="84" y="51"/>
                  <a:pt x="71" y="64"/>
                  <a:pt x="56" y="64"/>
                </a:cubicBezTo>
                <a:cubicBezTo>
                  <a:pt x="41" y="64"/>
                  <a:pt x="28" y="51"/>
                  <a:pt x="28" y="36"/>
                </a:cubicBezTo>
                <a:cubicBezTo>
                  <a:pt x="28" y="21"/>
                  <a:pt x="41" y="8"/>
                  <a:pt x="56" y="8"/>
                </a:cubicBezTo>
                <a:close/>
                <a:moveTo>
                  <a:pt x="226" y="76"/>
                </a:moveTo>
                <a:cubicBezTo>
                  <a:pt x="213" y="72"/>
                  <a:pt x="213" y="72"/>
                  <a:pt x="213" y="72"/>
                </a:cubicBezTo>
                <a:cubicBezTo>
                  <a:pt x="212" y="72"/>
                  <a:pt x="210" y="72"/>
                  <a:pt x="209" y="73"/>
                </a:cubicBezTo>
                <a:cubicBezTo>
                  <a:pt x="184" y="95"/>
                  <a:pt x="184" y="95"/>
                  <a:pt x="184" y="95"/>
                </a:cubicBezTo>
                <a:cubicBezTo>
                  <a:pt x="159" y="73"/>
                  <a:pt x="159" y="73"/>
                  <a:pt x="159" y="73"/>
                </a:cubicBezTo>
                <a:cubicBezTo>
                  <a:pt x="158" y="72"/>
                  <a:pt x="156" y="72"/>
                  <a:pt x="155" y="72"/>
                </a:cubicBezTo>
                <a:cubicBezTo>
                  <a:pt x="151" y="74"/>
                  <a:pt x="151" y="74"/>
                  <a:pt x="151" y="74"/>
                </a:cubicBezTo>
                <a:cubicBezTo>
                  <a:pt x="145" y="63"/>
                  <a:pt x="133" y="56"/>
                  <a:pt x="120" y="56"/>
                </a:cubicBezTo>
                <a:cubicBezTo>
                  <a:pt x="107" y="56"/>
                  <a:pt x="95" y="63"/>
                  <a:pt x="89" y="74"/>
                </a:cubicBezTo>
                <a:cubicBezTo>
                  <a:pt x="85" y="72"/>
                  <a:pt x="85" y="72"/>
                  <a:pt x="85" y="72"/>
                </a:cubicBezTo>
                <a:cubicBezTo>
                  <a:pt x="84" y="72"/>
                  <a:pt x="82" y="72"/>
                  <a:pt x="81" y="73"/>
                </a:cubicBezTo>
                <a:cubicBezTo>
                  <a:pt x="56" y="95"/>
                  <a:pt x="56" y="95"/>
                  <a:pt x="56" y="95"/>
                </a:cubicBezTo>
                <a:cubicBezTo>
                  <a:pt x="31" y="73"/>
                  <a:pt x="31" y="73"/>
                  <a:pt x="31" y="73"/>
                </a:cubicBezTo>
                <a:cubicBezTo>
                  <a:pt x="30" y="72"/>
                  <a:pt x="28" y="72"/>
                  <a:pt x="27" y="72"/>
                </a:cubicBezTo>
                <a:cubicBezTo>
                  <a:pt x="14" y="76"/>
                  <a:pt x="14" y="76"/>
                  <a:pt x="14" y="76"/>
                </a:cubicBezTo>
                <a:cubicBezTo>
                  <a:pt x="6" y="79"/>
                  <a:pt x="0" y="87"/>
                  <a:pt x="0" y="96"/>
                </a:cubicBezTo>
                <a:cubicBezTo>
                  <a:pt x="0" y="132"/>
                  <a:pt x="0" y="132"/>
                  <a:pt x="0" y="132"/>
                </a:cubicBezTo>
                <a:cubicBezTo>
                  <a:pt x="0" y="133"/>
                  <a:pt x="0" y="134"/>
                  <a:pt x="1" y="135"/>
                </a:cubicBezTo>
                <a:cubicBezTo>
                  <a:pt x="2" y="136"/>
                  <a:pt x="3" y="136"/>
                  <a:pt x="4" y="136"/>
                </a:cubicBezTo>
                <a:cubicBezTo>
                  <a:pt x="72" y="136"/>
                  <a:pt x="72" y="136"/>
                  <a:pt x="72" y="136"/>
                </a:cubicBezTo>
                <a:cubicBezTo>
                  <a:pt x="67" y="140"/>
                  <a:pt x="64" y="146"/>
                  <a:pt x="64" y="152"/>
                </a:cubicBezTo>
                <a:cubicBezTo>
                  <a:pt x="64" y="188"/>
                  <a:pt x="64" y="188"/>
                  <a:pt x="64" y="188"/>
                </a:cubicBezTo>
                <a:cubicBezTo>
                  <a:pt x="64" y="189"/>
                  <a:pt x="64" y="190"/>
                  <a:pt x="65" y="191"/>
                </a:cubicBezTo>
                <a:cubicBezTo>
                  <a:pt x="66" y="192"/>
                  <a:pt x="67" y="192"/>
                  <a:pt x="68" y="192"/>
                </a:cubicBezTo>
                <a:cubicBezTo>
                  <a:pt x="172" y="192"/>
                  <a:pt x="172" y="192"/>
                  <a:pt x="172" y="192"/>
                </a:cubicBezTo>
                <a:cubicBezTo>
                  <a:pt x="173" y="192"/>
                  <a:pt x="174" y="192"/>
                  <a:pt x="175" y="191"/>
                </a:cubicBezTo>
                <a:cubicBezTo>
                  <a:pt x="176" y="190"/>
                  <a:pt x="176" y="189"/>
                  <a:pt x="176" y="188"/>
                </a:cubicBezTo>
                <a:cubicBezTo>
                  <a:pt x="176" y="152"/>
                  <a:pt x="176" y="152"/>
                  <a:pt x="176" y="152"/>
                </a:cubicBezTo>
                <a:cubicBezTo>
                  <a:pt x="176" y="146"/>
                  <a:pt x="173" y="140"/>
                  <a:pt x="168" y="136"/>
                </a:cubicBezTo>
                <a:cubicBezTo>
                  <a:pt x="236" y="136"/>
                  <a:pt x="236" y="136"/>
                  <a:pt x="236" y="136"/>
                </a:cubicBezTo>
                <a:cubicBezTo>
                  <a:pt x="237" y="136"/>
                  <a:pt x="238" y="136"/>
                  <a:pt x="239" y="135"/>
                </a:cubicBezTo>
                <a:cubicBezTo>
                  <a:pt x="240" y="134"/>
                  <a:pt x="240" y="133"/>
                  <a:pt x="240" y="132"/>
                </a:cubicBezTo>
                <a:cubicBezTo>
                  <a:pt x="240" y="96"/>
                  <a:pt x="240" y="96"/>
                  <a:pt x="240" y="96"/>
                </a:cubicBezTo>
                <a:cubicBezTo>
                  <a:pt x="240" y="87"/>
                  <a:pt x="234" y="79"/>
                  <a:pt x="226" y="76"/>
                </a:cubicBezTo>
                <a:close/>
                <a:moveTo>
                  <a:pt x="120" y="64"/>
                </a:moveTo>
                <a:cubicBezTo>
                  <a:pt x="135" y="64"/>
                  <a:pt x="148" y="77"/>
                  <a:pt x="148" y="92"/>
                </a:cubicBezTo>
                <a:cubicBezTo>
                  <a:pt x="148" y="107"/>
                  <a:pt x="135" y="120"/>
                  <a:pt x="120" y="120"/>
                </a:cubicBezTo>
                <a:cubicBezTo>
                  <a:pt x="105" y="120"/>
                  <a:pt x="92" y="107"/>
                  <a:pt x="92" y="92"/>
                </a:cubicBezTo>
                <a:cubicBezTo>
                  <a:pt x="92" y="77"/>
                  <a:pt x="105" y="64"/>
                  <a:pt x="120" y="64"/>
                </a:cubicBezTo>
                <a:close/>
                <a:moveTo>
                  <a:pt x="168" y="184"/>
                </a:moveTo>
                <a:cubicBezTo>
                  <a:pt x="72" y="184"/>
                  <a:pt x="72" y="184"/>
                  <a:pt x="72" y="184"/>
                </a:cubicBezTo>
                <a:cubicBezTo>
                  <a:pt x="72" y="152"/>
                  <a:pt x="72" y="152"/>
                  <a:pt x="72" y="152"/>
                </a:cubicBezTo>
                <a:cubicBezTo>
                  <a:pt x="72" y="147"/>
                  <a:pt x="76" y="142"/>
                  <a:pt x="81" y="140"/>
                </a:cubicBezTo>
                <a:cubicBezTo>
                  <a:pt x="91" y="137"/>
                  <a:pt x="91" y="137"/>
                  <a:pt x="91" y="137"/>
                </a:cubicBezTo>
                <a:cubicBezTo>
                  <a:pt x="117" y="159"/>
                  <a:pt x="117" y="159"/>
                  <a:pt x="117" y="159"/>
                </a:cubicBezTo>
                <a:cubicBezTo>
                  <a:pt x="119" y="160"/>
                  <a:pt x="121" y="160"/>
                  <a:pt x="123" y="159"/>
                </a:cubicBezTo>
                <a:cubicBezTo>
                  <a:pt x="149" y="137"/>
                  <a:pt x="149" y="137"/>
                  <a:pt x="149" y="137"/>
                </a:cubicBezTo>
                <a:cubicBezTo>
                  <a:pt x="159" y="140"/>
                  <a:pt x="159" y="140"/>
                  <a:pt x="159" y="140"/>
                </a:cubicBezTo>
                <a:cubicBezTo>
                  <a:pt x="164" y="142"/>
                  <a:pt x="168" y="147"/>
                  <a:pt x="168" y="152"/>
                </a:cubicBezTo>
                <a:lnTo>
                  <a:pt x="168" y="184"/>
                </a:lnTo>
                <a:close/>
                <a:moveTo>
                  <a:pt x="232" y="128"/>
                </a:moveTo>
                <a:cubicBezTo>
                  <a:pt x="148" y="128"/>
                  <a:pt x="148" y="128"/>
                  <a:pt x="148" y="128"/>
                </a:cubicBezTo>
                <a:cubicBezTo>
                  <a:pt x="148" y="128"/>
                  <a:pt x="148" y="128"/>
                  <a:pt x="148" y="128"/>
                </a:cubicBezTo>
                <a:cubicBezTo>
                  <a:pt x="147" y="128"/>
                  <a:pt x="146" y="128"/>
                  <a:pt x="145" y="129"/>
                </a:cubicBezTo>
                <a:cubicBezTo>
                  <a:pt x="120" y="151"/>
                  <a:pt x="120" y="151"/>
                  <a:pt x="120" y="151"/>
                </a:cubicBezTo>
                <a:cubicBezTo>
                  <a:pt x="95" y="129"/>
                  <a:pt x="95" y="129"/>
                  <a:pt x="95" y="129"/>
                </a:cubicBezTo>
                <a:cubicBezTo>
                  <a:pt x="94" y="128"/>
                  <a:pt x="93" y="128"/>
                  <a:pt x="92" y="128"/>
                </a:cubicBezTo>
                <a:cubicBezTo>
                  <a:pt x="92" y="128"/>
                  <a:pt x="92" y="128"/>
                  <a:pt x="92" y="128"/>
                </a:cubicBezTo>
                <a:cubicBezTo>
                  <a:pt x="8" y="128"/>
                  <a:pt x="8" y="128"/>
                  <a:pt x="8" y="128"/>
                </a:cubicBezTo>
                <a:cubicBezTo>
                  <a:pt x="8" y="96"/>
                  <a:pt x="8" y="96"/>
                  <a:pt x="8" y="96"/>
                </a:cubicBezTo>
                <a:cubicBezTo>
                  <a:pt x="8" y="91"/>
                  <a:pt x="12" y="86"/>
                  <a:pt x="17" y="84"/>
                </a:cubicBezTo>
                <a:cubicBezTo>
                  <a:pt x="27" y="81"/>
                  <a:pt x="27" y="81"/>
                  <a:pt x="27" y="81"/>
                </a:cubicBezTo>
                <a:cubicBezTo>
                  <a:pt x="53" y="103"/>
                  <a:pt x="53" y="103"/>
                  <a:pt x="53" y="103"/>
                </a:cubicBezTo>
                <a:cubicBezTo>
                  <a:pt x="55" y="104"/>
                  <a:pt x="57" y="104"/>
                  <a:pt x="59" y="103"/>
                </a:cubicBezTo>
                <a:cubicBezTo>
                  <a:pt x="85" y="81"/>
                  <a:pt x="85" y="81"/>
                  <a:pt x="85" y="81"/>
                </a:cubicBezTo>
                <a:cubicBezTo>
                  <a:pt x="86" y="81"/>
                  <a:pt x="86" y="81"/>
                  <a:pt x="86" y="81"/>
                </a:cubicBezTo>
                <a:cubicBezTo>
                  <a:pt x="85" y="84"/>
                  <a:pt x="84" y="88"/>
                  <a:pt x="84" y="92"/>
                </a:cubicBezTo>
                <a:cubicBezTo>
                  <a:pt x="84" y="112"/>
                  <a:pt x="100" y="128"/>
                  <a:pt x="120" y="128"/>
                </a:cubicBezTo>
                <a:cubicBezTo>
                  <a:pt x="140" y="128"/>
                  <a:pt x="156" y="112"/>
                  <a:pt x="156" y="92"/>
                </a:cubicBezTo>
                <a:cubicBezTo>
                  <a:pt x="156" y="88"/>
                  <a:pt x="155" y="84"/>
                  <a:pt x="154" y="81"/>
                </a:cubicBezTo>
                <a:cubicBezTo>
                  <a:pt x="155" y="81"/>
                  <a:pt x="155" y="81"/>
                  <a:pt x="155" y="81"/>
                </a:cubicBezTo>
                <a:cubicBezTo>
                  <a:pt x="181" y="103"/>
                  <a:pt x="181" y="103"/>
                  <a:pt x="181" y="103"/>
                </a:cubicBezTo>
                <a:cubicBezTo>
                  <a:pt x="183" y="104"/>
                  <a:pt x="185" y="104"/>
                  <a:pt x="187" y="103"/>
                </a:cubicBezTo>
                <a:cubicBezTo>
                  <a:pt x="213" y="81"/>
                  <a:pt x="213" y="81"/>
                  <a:pt x="213" y="81"/>
                </a:cubicBezTo>
                <a:cubicBezTo>
                  <a:pt x="223" y="84"/>
                  <a:pt x="223" y="84"/>
                  <a:pt x="223" y="84"/>
                </a:cubicBezTo>
                <a:cubicBezTo>
                  <a:pt x="228" y="86"/>
                  <a:pt x="232" y="91"/>
                  <a:pt x="232" y="96"/>
                </a:cubicBezTo>
                <a:lnTo>
                  <a:pt x="232" y="128"/>
                </a:lnTo>
                <a:close/>
              </a:path>
            </a:pathLst>
          </a:custGeom>
          <a:solidFill>
            <a:schemeClr val="bg2"/>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Tree>
    <p:extLst>
      <p:ext uri="{BB962C8B-B14F-4D97-AF65-F5344CB8AC3E}">
        <p14:creationId xmlns:p14="http://schemas.microsoft.com/office/powerpoint/2010/main" val="329335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9" grpId="0" animBg="1"/>
      <p:bldP spid="21" grpId="0" animBg="1"/>
      <p:bldP spid="2" grpId="0"/>
      <p:bldP spid="4" grpId="0"/>
      <p:bldP spid="7" grpId="0"/>
      <p:bldP spid="8"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82321-CE64-4C42-9EB3-B39756F0D0AA}"/>
              </a:ext>
            </a:extLst>
          </p:cNvPr>
          <p:cNvSpPr>
            <a:spLocks noGrp="1"/>
          </p:cNvSpPr>
          <p:nvPr>
            <p:ph type="body" sz="quarter" idx="11"/>
          </p:nvPr>
        </p:nvSpPr>
        <p:spPr>
          <a:xfrm>
            <a:off x="511629" y="2717006"/>
            <a:ext cx="10787742" cy="1397794"/>
          </a:xfrm>
        </p:spPr>
        <p:txBody>
          <a:bodyPr/>
          <a:lstStyle/>
          <a:p>
            <a:pPr>
              <a:lnSpc>
                <a:spcPts val="5850"/>
              </a:lnSpc>
            </a:pPr>
            <a:r>
              <a:rPr lang="en-US" sz="5850" dirty="0">
                <a:solidFill>
                  <a:schemeClr val="bg1"/>
                </a:solidFill>
              </a:rPr>
              <a:t>Other FDI Attraction Factors</a:t>
            </a:r>
          </a:p>
        </p:txBody>
      </p:sp>
    </p:spTree>
    <p:extLst>
      <p:ext uri="{BB962C8B-B14F-4D97-AF65-F5344CB8AC3E}">
        <p14:creationId xmlns:p14="http://schemas.microsoft.com/office/powerpoint/2010/main" val="2480165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E9D1C-0C2F-4EDA-87D1-E6A06E5642D7}"/>
              </a:ext>
            </a:extLst>
          </p:cNvPr>
          <p:cNvSpPr>
            <a:spLocks noGrp="1"/>
          </p:cNvSpPr>
          <p:nvPr>
            <p:ph type="title"/>
          </p:nvPr>
        </p:nvSpPr>
        <p:spPr/>
        <p:txBody>
          <a:bodyPr/>
          <a:lstStyle/>
          <a:p>
            <a:r>
              <a:rPr lang="en-GB" dirty="0"/>
              <a:t>Other FDI Attraction Factors</a:t>
            </a:r>
          </a:p>
        </p:txBody>
      </p:sp>
      <p:sp>
        <p:nvSpPr>
          <p:cNvPr id="4" name="Text Placeholder 3">
            <a:extLst>
              <a:ext uri="{FF2B5EF4-FFF2-40B4-BE49-F238E27FC236}">
                <a16:creationId xmlns:a16="http://schemas.microsoft.com/office/drawing/2014/main" id="{CBFE12C5-DB2D-425C-9525-7DAFC672D304}"/>
              </a:ext>
            </a:extLst>
          </p:cNvPr>
          <p:cNvSpPr>
            <a:spLocks noGrp="1"/>
          </p:cNvSpPr>
          <p:nvPr>
            <p:ph type="body" sz="quarter" idx="10"/>
          </p:nvPr>
        </p:nvSpPr>
        <p:spPr>
          <a:xfrm>
            <a:off x="2738438" y="1459852"/>
            <a:ext cx="8986297" cy="1068198"/>
          </a:xfrm>
        </p:spPr>
        <p:txBody>
          <a:bodyPr/>
          <a:lstStyle/>
          <a:p>
            <a:r>
              <a:rPr lang="en-GB" sz="1800" b="1" dirty="0"/>
              <a:t>Typical cases where MNCs are using the UAE for the offered tax incentives:</a:t>
            </a:r>
          </a:p>
          <a:p>
            <a:pPr lvl="1"/>
            <a:r>
              <a:rPr lang="en-GB" sz="1800" dirty="0"/>
              <a:t>Application of DTA whilst owning the entity 100%</a:t>
            </a:r>
          </a:p>
          <a:p>
            <a:pPr lvl="1"/>
            <a:r>
              <a:rPr lang="en-GB" sz="1800" dirty="0"/>
              <a:t>Designated zones as re-exporting or distribution </a:t>
            </a:r>
            <a:r>
              <a:rPr lang="en-GB" sz="1800" dirty="0" smtClean="0"/>
              <a:t>channel</a:t>
            </a:r>
          </a:p>
          <a:p>
            <a:pPr lvl="1"/>
            <a:r>
              <a:rPr lang="en-GB" sz="1800" dirty="0"/>
              <a:t>Regional management team in the UAE </a:t>
            </a:r>
            <a:r>
              <a:rPr lang="en-GB" sz="1800" dirty="0">
                <a:sym typeface="Wingdings" panose="05000000000000000000" pitchFamily="2" charset="2"/>
              </a:rPr>
              <a:t> absence of PIT and no restriction for foreign nationals quota</a:t>
            </a:r>
          </a:p>
          <a:p>
            <a:pPr lvl="1"/>
            <a:endParaRPr lang="en-GB" sz="1800" dirty="0"/>
          </a:p>
        </p:txBody>
      </p:sp>
      <p:grpSp>
        <p:nvGrpSpPr>
          <p:cNvPr id="5" name="Group 12">
            <a:extLst>
              <a:ext uri="{FF2B5EF4-FFF2-40B4-BE49-F238E27FC236}">
                <a16:creationId xmlns:a16="http://schemas.microsoft.com/office/drawing/2014/main" id="{8DA13EA1-9887-48D8-A6B8-11EADD122882}"/>
              </a:ext>
            </a:extLst>
          </p:cNvPr>
          <p:cNvGrpSpPr>
            <a:grpSpLocks noChangeAspect="1"/>
          </p:cNvGrpSpPr>
          <p:nvPr/>
        </p:nvGrpSpPr>
        <p:grpSpPr bwMode="auto">
          <a:xfrm>
            <a:off x="1208211" y="3300413"/>
            <a:ext cx="951586" cy="1164443"/>
            <a:chOff x="4795" y="3275"/>
            <a:chExt cx="152" cy="186"/>
          </a:xfrm>
          <a:noFill/>
        </p:grpSpPr>
        <p:sp>
          <p:nvSpPr>
            <p:cNvPr id="6" name="Freeform 14">
              <a:extLst>
                <a:ext uri="{FF2B5EF4-FFF2-40B4-BE49-F238E27FC236}">
                  <a16:creationId xmlns:a16="http://schemas.microsoft.com/office/drawing/2014/main" id="{F66D692B-55BA-4340-863B-A308159950B8}"/>
                </a:ext>
              </a:extLst>
            </p:cNvPr>
            <p:cNvSpPr>
              <a:spLocks/>
            </p:cNvSpPr>
            <p:nvPr/>
          </p:nvSpPr>
          <p:spPr bwMode="auto">
            <a:xfrm>
              <a:off x="4821" y="3340"/>
              <a:ext cx="100" cy="9"/>
            </a:xfrm>
            <a:custGeom>
              <a:avLst/>
              <a:gdLst>
                <a:gd name="T0" fmla="*/ 44 w 46"/>
                <a:gd name="T1" fmla="*/ 4 h 4"/>
                <a:gd name="T2" fmla="*/ 2 w 46"/>
                <a:gd name="T3" fmla="*/ 4 h 4"/>
                <a:gd name="T4" fmla="*/ 0 w 46"/>
                <a:gd name="T5" fmla="*/ 2 h 4"/>
                <a:gd name="T6" fmla="*/ 2 w 46"/>
                <a:gd name="T7" fmla="*/ 0 h 4"/>
                <a:gd name="T8" fmla="*/ 44 w 46"/>
                <a:gd name="T9" fmla="*/ 0 h 4"/>
                <a:gd name="T10" fmla="*/ 46 w 46"/>
                <a:gd name="T11" fmla="*/ 2 h 4"/>
                <a:gd name="T12" fmla="*/ 44 w 4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6" h="4">
                  <a:moveTo>
                    <a:pt x="44" y="4"/>
                  </a:moveTo>
                  <a:cubicBezTo>
                    <a:pt x="2" y="4"/>
                    <a:pt x="2" y="4"/>
                    <a:pt x="2" y="4"/>
                  </a:cubicBezTo>
                  <a:cubicBezTo>
                    <a:pt x="1" y="4"/>
                    <a:pt x="0" y="3"/>
                    <a:pt x="0" y="2"/>
                  </a:cubicBezTo>
                  <a:cubicBezTo>
                    <a:pt x="0" y="1"/>
                    <a:pt x="1" y="0"/>
                    <a:pt x="2" y="0"/>
                  </a:cubicBezTo>
                  <a:cubicBezTo>
                    <a:pt x="44" y="0"/>
                    <a:pt x="44" y="0"/>
                    <a:pt x="44" y="0"/>
                  </a:cubicBezTo>
                  <a:cubicBezTo>
                    <a:pt x="45" y="0"/>
                    <a:pt x="46" y="1"/>
                    <a:pt x="46" y="2"/>
                  </a:cubicBezTo>
                  <a:cubicBezTo>
                    <a:pt x="46" y="3"/>
                    <a:pt x="45" y="4"/>
                    <a:pt x="44"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85A0A917-677F-4C53-A4A1-062F58404795}"/>
                </a:ext>
              </a:extLst>
            </p:cNvPr>
            <p:cNvSpPr>
              <a:spLocks/>
            </p:cNvSpPr>
            <p:nvPr/>
          </p:nvSpPr>
          <p:spPr bwMode="auto">
            <a:xfrm>
              <a:off x="4821" y="3358"/>
              <a:ext cx="80" cy="8"/>
            </a:xfrm>
            <a:custGeom>
              <a:avLst/>
              <a:gdLst>
                <a:gd name="T0" fmla="*/ 35 w 37"/>
                <a:gd name="T1" fmla="*/ 4 h 4"/>
                <a:gd name="T2" fmla="*/ 2 w 37"/>
                <a:gd name="T3" fmla="*/ 4 h 4"/>
                <a:gd name="T4" fmla="*/ 0 w 37"/>
                <a:gd name="T5" fmla="*/ 2 h 4"/>
                <a:gd name="T6" fmla="*/ 2 w 37"/>
                <a:gd name="T7" fmla="*/ 0 h 4"/>
                <a:gd name="T8" fmla="*/ 35 w 37"/>
                <a:gd name="T9" fmla="*/ 0 h 4"/>
                <a:gd name="T10" fmla="*/ 37 w 37"/>
                <a:gd name="T11" fmla="*/ 2 h 4"/>
                <a:gd name="T12" fmla="*/ 35 w 3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7" h="4">
                  <a:moveTo>
                    <a:pt x="35" y="4"/>
                  </a:moveTo>
                  <a:cubicBezTo>
                    <a:pt x="2" y="4"/>
                    <a:pt x="2" y="4"/>
                    <a:pt x="2" y="4"/>
                  </a:cubicBezTo>
                  <a:cubicBezTo>
                    <a:pt x="1" y="4"/>
                    <a:pt x="0" y="3"/>
                    <a:pt x="0" y="2"/>
                  </a:cubicBezTo>
                  <a:cubicBezTo>
                    <a:pt x="0" y="1"/>
                    <a:pt x="1" y="0"/>
                    <a:pt x="2" y="0"/>
                  </a:cubicBezTo>
                  <a:cubicBezTo>
                    <a:pt x="35" y="0"/>
                    <a:pt x="35" y="0"/>
                    <a:pt x="35" y="0"/>
                  </a:cubicBezTo>
                  <a:cubicBezTo>
                    <a:pt x="36" y="0"/>
                    <a:pt x="37" y="1"/>
                    <a:pt x="37" y="2"/>
                  </a:cubicBezTo>
                  <a:cubicBezTo>
                    <a:pt x="37" y="3"/>
                    <a:pt x="36" y="4"/>
                    <a:pt x="35"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8" name="Freeform 16">
              <a:extLst>
                <a:ext uri="{FF2B5EF4-FFF2-40B4-BE49-F238E27FC236}">
                  <a16:creationId xmlns:a16="http://schemas.microsoft.com/office/drawing/2014/main" id="{C62F8961-40C8-46F4-8216-DD10EEC0D660}"/>
                </a:ext>
              </a:extLst>
            </p:cNvPr>
            <p:cNvSpPr>
              <a:spLocks/>
            </p:cNvSpPr>
            <p:nvPr/>
          </p:nvSpPr>
          <p:spPr bwMode="auto">
            <a:xfrm>
              <a:off x="4821" y="3399"/>
              <a:ext cx="48" cy="8"/>
            </a:xfrm>
            <a:custGeom>
              <a:avLst/>
              <a:gdLst>
                <a:gd name="T0" fmla="*/ 20 w 22"/>
                <a:gd name="T1" fmla="*/ 4 h 4"/>
                <a:gd name="T2" fmla="*/ 2 w 22"/>
                <a:gd name="T3" fmla="*/ 4 h 4"/>
                <a:gd name="T4" fmla="*/ 0 w 22"/>
                <a:gd name="T5" fmla="*/ 2 h 4"/>
                <a:gd name="T6" fmla="*/ 2 w 22"/>
                <a:gd name="T7" fmla="*/ 0 h 4"/>
                <a:gd name="T8" fmla="*/ 20 w 22"/>
                <a:gd name="T9" fmla="*/ 0 h 4"/>
                <a:gd name="T10" fmla="*/ 22 w 22"/>
                <a:gd name="T11" fmla="*/ 2 h 4"/>
                <a:gd name="T12" fmla="*/ 20 w 2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9" name="Freeform 17">
              <a:extLst>
                <a:ext uri="{FF2B5EF4-FFF2-40B4-BE49-F238E27FC236}">
                  <a16:creationId xmlns:a16="http://schemas.microsoft.com/office/drawing/2014/main" id="{BFD940EC-4840-42E9-9F70-2C83B9E636C0}"/>
                </a:ext>
              </a:extLst>
            </p:cNvPr>
            <p:cNvSpPr>
              <a:spLocks/>
            </p:cNvSpPr>
            <p:nvPr/>
          </p:nvSpPr>
          <p:spPr bwMode="auto">
            <a:xfrm>
              <a:off x="4821" y="3416"/>
              <a:ext cx="48" cy="9"/>
            </a:xfrm>
            <a:custGeom>
              <a:avLst/>
              <a:gdLst>
                <a:gd name="T0" fmla="*/ 20 w 22"/>
                <a:gd name="T1" fmla="*/ 4 h 4"/>
                <a:gd name="T2" fmla="*/ 2 w 22"/>
                <a:gd name="T3" fmla="*/ 4 h 4"/>
                <a:gd name="T4" fmla="*/ 0 w 22"/>
                <a:gd name="T5" fmla="*/ 2 h 4"/>
                <a:gd name="T6" fmla="*/ 2 w 22"/>
                <a:gd name="T7" fmla="*/ 0 h 4"/>
                <a:gd name="T8" fmla="*/ 20 w 22"/>
                <a:gd name="T9" fmla="*/ 0 h 4"/>
                <a:gd name="T10" fmla="*/ 22 w 22"/>
                <a:gd name="T11" fmla="*/ 2 h 4"/>
                <a:gd name="T12" fmla="*/ 20 w 2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0" name="Freeform 18">
              <a:extLst>
                <a:ext uri="{FF2B5EF4-FFF2-40B4-BE49-F238E27FC236}">
                  <a16:creationId xmlns:a16="http://schemas.microsoft.com/office/drawing/2014/main" id="{0C187FF5-D7DD-4CD2-AD90-2E06291B1D60}"/>
                </a:ext>
              </a:extLst>
            </p:cNvPr>
            <p:cNvSpPr>
              <a:spLocks noEditPoints="1"/>
            </p:cNvSpPr>
            <p:nvPr/>
          </p:nvSpPr>
          <p:spPr bwMode="auto">
            <a:xfrm>
              <a:off x="4873" y="3379"/>
              <a:ext cx="48" cy="46"/>
            </a:xfrm>
            <a:custGeom>
              <a:avLst/>
              <a:gdLst>
                <a:gd name="T0" fmla="*/ 11 w 22"/>
                <a:gd name="T1" fmla="*/ 21 h 21"/>
                <a:gd name="T2" fmla="*/ 0 w 22"/>
                <a:gd name="T3" fmla="*/ 11 h 21"/>
                <a:gd name="T4" fmla="*/ 11 w 22"/>
                <a:gd name="T5" fmla="*/ 0 h 21"/>
                <a:gd name="T6" fmla="*/ 22 w 22"/>
                <a:gd name="T7" fmla="*/ 11 h 21"/>
                <a:gd name="T8" fmla="*/ 11 w 22"/>
                <a:gd name="T9" fmla="*/ 21 h 21"/>
                <a:gd name="T10" fmla="*/ 11 w 22"/>
                <a:gd name="T11" fmla="*/ 4 h 21"/>
                <a:gd name="T12" fmla="*/ 4 w 22"/>
                <a:gd name="T13" fmla="*/ 11 h 21"/>
                <a:gd name="T14" fmla="*/ 11 w 22"/>
                <a:gd name="T15" fmla="*/ 17 h 21"/>
                <a:gd name="T16" fmla="*/ 18 w 22"/>
                <a:gd name="T17" fmla="*/ 11 h 21"/>
                <a:gd name="T18" fmla="*/ 11 w 22"/>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1">
                  <a:moveTo>
                    <a:pt x="11" y="21"/>
                  </a:moveTo>
                  <a:cubicBezTo>
                    <a:pt x="5" y="21"/>
                    <a:pt x="0" y="17"/>
                    <a:pt x="0" y="11"/>
                  </a:cubicBezTo>
                  <a:cubicBezTo>
                    <a:pt x="0" y="5"/>
                    <a:pt x="5" y="0"/>
                    <a:pt x="11" y="0"/>
                  </a:cubicBezTo>
                  <a:cubicBezTo>
                    <a:pt x="17" y="0"/>
                    <a:pt x="22" y="5"/>
                    <a:pt x="22" y="11"/>
                  </a:cubicBezTo>
                  <a:cubicBezTo>
                    <a:pt x="22" y="17"/>
                    <a:pt x="17" y="21"/>
                    <a:pt x="11" y="21"/>
                  </a:cubicBezTo>
                  <a:close/>
                  <a:moveTo>
                    <a:pt x="11" y="4"/>
                  </a:moveTo>
                  <a:cubicBezTo>
                    <a:pt x="7" y="4"/>
                    <a:pt x="4" y="7"/>
                    <a:pt x="4" y="11"/>
                  </a:cubicBezTo>
                  <a:cubicBezTo>
                    <a:pt x="4" y="14"/>
                    <a:pt x="7" y="17"/>
                    <a:pt x="11" y="17"/>
                  </a:cubicBezTo>
                  <a:cubicBezTo>
                    <a:pt x="15" y="17"/>
                    <a:pt x="18" y="14"/>
                    <a:pt x="18" y="11"/>
                  </a:cubicBezTo>
                  <a:cubicBezTo>
                    <a:pt x="18" y="7"/>
                    <a:pt x="15" y="4"/>
                    <a:pt x="11"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 name="Freeform 19">
              <a:extLst>
                <a:ext uri="{FF2B5EF4-FFF2-40B4-BE49-F238E27FC236}">
                  <a16:creationId xmlns:a16="http://schemas.microsoft.com/office/drawing/2014/main" id="{BD11C24A-C3FC-4E18-B36D-E5C230018E89}"/>
                </a:ext>
              </a:extLst>
            </p:cNvPr>
            <p:cNvSpPr>
              <a:spLocks noEditPoints="1"/>
            </p:cNvSpPr>
            <p:nvPr/>
          </p:nvSpPr>
          <p:spPr bwMode="auto">
            <a:xfrm>
              <a:off x="4873" y="3379"/>
              <a:ext cx="50" cy="48"/>
            </a:xfrm>
            <a:custGeom>
              <a:avLst/>
              <a:gdLst>
                <a:gd name="T0" fmla="*/ 13 w 23"/>
                <a:gd name="T1" fmla="*/ 22 h 22"/>
                <a:gd name="T2" fmla="*/ 9 w 23"/>
                <a:gd name="T3" fmla="*/ 22 h 22"/>
                <a:gd name="T4" fmla="*/ 5 w 23"/>
                <a:gd name="T5" fmla="*/ 19 h 22"/>
                <a:gd name="T6" fmla="*/ 2 w 23"/>
                <a:gd name="T7" fmla="*/ 16 h 22"/>
                <a:gd name="T8" fmla="*/ 0 w 23"/>
                <a:gd name="T9" fmla="*/ 12 h 22"/>
                <a:gd name="T10" fmla="*/ 1 w 23"/>
                <a:gd name="T11" fmla="*/ 8 h 22"/>
                <a:gd name="T12" fmla="*/ 3 w 23"/>
                <a:gd name="T13" fmla="*/ 3 h 22"/>
                <a:gd name="T14" fmla="*/ 7 w 23"/>
                <a:gd name="T15" fmla="*/ 1 h 22"/>
                <a:gd name="T16" fmla="*/ 11 w 23"/>
                <a:gd name="T17" fmla="*/ 1 h 22"/>
                <a:gd name="T18" fmla="*/ 16 w 23"/>
                <a:gd name="T19" fmla="*/ 1 h 22"/>
                <a:gd name="T20" fmla="*/ 19 w 23"/>
                <a:gd name="T21" fmla="*/ 3 h 22"/>
                <a:gd name="T22" fmla="*/ 21 w 23"/>
                <a:gd name="T23" fmla="*/ 8 h 22"/>
                <a:gd name="T24" fmla="*/ 22 w 23"/>
                <a:gd name="T25" fmla="*/ 12 h 22"/>
                <a:gd name="T26" fmla="*/ 21 w 23"/>
                <a:gd name="T27" fmla="*/ 16 h 22"/>
                <a:gd name="T28" fmla="*/ 17 w 23"/>
                <a:gd name="T29" fmla="*/ 19 h 22"/>
                <a:gd name="T30" fmla="*/ 14 w 23"/>
                <a:gd name="T31" fmla="*/ 22 h 22"/>
                <a:gd name="T32" fmla="*/ 12 w 23"/>
                <a:gd name="T33" fmla="*/ 17 h 22"/>
                <a:gd name="T34" fmla="*/ 14 w 23"/>
                <a:gd name="T35" fmla="*/ 16 h 22"/>
                <a:gd name="T36" fmla="*/ 17 w 23"/>
                <a:gd name="T37" fmla="*/ 15 h 22"/>
                <a:gd name="T38" fmla="*/ 17 w 23"/>
                <a:gd name="T39" fmla="*/ 12 h 22"/>
                <a:gd name="T40" fmla="*/ 17 w 23"/>
                <a:gd name="T41" fmla="*/ 9 h 22"/>
                <a:gd name="T42" fmla="*/ 17 w 23"/>
                <a:gd name="T43" fmla="*/ 7 h 22"/>
                <a:gd name="T44" fmla="*/ 14 w 23"/>
                <a:gd name="T45" fmla="*/ 5 h 22"/>
                <a:gd name="T46" fmla="*/ 12 w 23"/>
                <a:gd name="T47" fmla="*/ 5 h 22"/>
                <a:gd name="T48" fmla="*/ 9 w 23"/>
                <a:gd name="T49" fmla="*/ 4 h 22"/>
                <a:gd name="T50" fmla="*/ 7 w 23"/>
                <a:gd name="T51" fmla="*/ 6 h 22"/>
                <a:gd name="T52" fmla="*/ 5 w 23"/>
                <a:gd name="T53" fmla="*/ 8 h 22"/>
                <a:gd name="T54" fmla="*/ 4 w 23"/>
                <a:gd name="T55" fmla="*/ 11 h 22"/>
                <a:gd name="T56" fmla="*/ 5 w 23"/>
                <a:gd name="T57" fmla="*/ 13 h 22"/>
                <a:gd name="T58" fmla="*/ 7 w 23"/>
                <a:gd name="T59" fmla="*/ 15 h 22"/>
                <a:gd name="T60" fmla="*/ 9 w 23"/>
                <a:gd name="T61" fmla="*/ 17 h 22"/>
                <a:gd name="T62" fmla="*/ 11 w 23"/>
                <a:gd name="T63"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22">
                  <a:moveTo>
                    <a:pt x="14" y="22"/>
                  </a:moveTo>
                  <a:cubicBezTo>
                    <a:pt x="14" y="22"/>
                    <a:pt x="14" y="22"/>
                    <a:pt x="13" y="22"/>
                  </a:cubicBezTo>
                  <a:cubicBezTo>
                    <a:pt x="11" y="21"/>
                    <a:pt x="11" y="21"/>
                    <a:pt x="11" y="21"/>
                  </a:cubicBezTo>
                  <a:cubicBezTo>
                    <a:pt x="9" y="22"/>
                    <a:pt x="9" y="22"/>
                    <a:pt x="9" y="22"/>
                  </a:cubicBezTo>
                  <a:cubicBezTo>
                    <a:pt x="8" y="22"/>
                    <a:pt x="7" y="22"/>
                    <a:pt x="7" y="21"/>
                  </a:cubicBezTo>
                  <a:cubicBezTo>
                    <a:pt x="5" y="19"/>
                    <a:pt x="5" y="19"/>
                    <a:pt x="5" y="19"/>
                  </a:cubicBezTo>
                  <a:cubicBezTo>
                    <a:pt x="3" y="18"/>
                    <a:pt x="3" y="18"/>
                    <a:pt x="3" y="18"/>
                  </a:cubicBezTo>
                  <a:cubicBezTo>
                    <a:pt x="2" y="18"/>
                    <a:pt x="2" y="17"/>
                    <a:pt x="2" y="16"/>
                  </a:cubicBezTo>
                  <a:cubicBezTo>
                    <a:pt x="1" y="14"/>
                    <a:pt x="1" y="14"/>
                    <a:pt x="1" y="14"/>
                  </a:cubicBezTo>
                  <a:cubicBezTo>
                    <a:pt x="0" y="12"/>
                    <a:pt x="0" y="12"/>
                    <a:pt x="0" y="12"/>
                  </a:cubicBezTo>
                  <a:cubicBezTo>
                    <a:pt x="0" y="11"/>
                    <a:pt x="0" y="10"/>
                    <a:pt x="0" y="10"/>
                  </a:cubicBezTo>
                  <a:cubicBezTo>
                    <a:pt x="1" y="8"/>
                    <a:pt x="1" y="8"/>
                    <a:pt x="1" y="8"/>
                  </a:cubicBezTo>
                  <a:cubicBezTo>
                    <a:pt x="2" y="5"/>
                    <a:pt x="2" y="5"/>
                    <a:pt x="2" y="5"/>
                  </a:cubicBezTo>
                  <a:cubicBezTo>
                    <a:pt x="2" y="4"/>
                    <a:pt x="2" y="4"/>
                    <a:pt x="3" y="3"/>
                  </a:cubicBezTo>
                  <a:cubicBezTo>
                    <a:pt x="5" y="2"/>
                    <a:pt x="5" y="2"/>
                    <a:pt x="5" y="2"/>
                  </a:cubicBezTo>
                  <a:cubicBezTo>
                    <a:pt x="7" y="1"/>
                    <a:pt x="7" y="1"/>
                    <a:pt x="7" y="1"/>
                  </a:cubicBezTo>
                  <a:cubicBezTo>
                    <a:pt x="7" y="0"/>
                    <a:pt x="8" y="0"/>
                    <a:pt x="9" y="0"/>
                  </a:cubicBezTo>
                  <a:cubicBezTo>
                    <a:pt x="11" y="1"/>
                    <a:pt x="11" y="1"/>
                    <a:pt x="11" y="1"/>
                  </a:cubicBezTo>
                  <a:cubicBezTo>
                    <a:pt x="13" y="0"/>
                    <a:pt x="13" y="0"/>
                    <a:pt x="13" y="0"/>
                  </a:cubicBezTo>
                  <a:cubicBezTo>
                    <a:pt x="14" y="0"/>
                    <a:pt x="15" y="0"/>
                    <a:pt x="16" y="1"/>
                  </a:cubicBezTo>
                  <a:cubicBezTo>
                    <a:pt x="17" y="2"/>
                    <a:pt x="17" y="2"/>
                    <a:pt x="17" y="2"/>
                  </a:cubicBezTo>
                  <a:cubicBezTo>
                    <a:pt x="19" y="3"/>
                    <a:pt x="19" y="3"/>
                    <a:pt x="19" y="3"/>
                  </a:cubicBezTo>
                  <a:cubicBezTo>
                    <a:pt x="20" y="4"/>
                    <a:pt x="21" y="4"/>
                    <a:pt x="21" y="5"/>
                  </a:cubicBezTo>
                  <a:cubicBezTo>
                    <a:pt x="21" y="8"/>
                    <a:pt x="21" y="8"/>
                    <a:pt x="21" y="8"/>
                  </a:cubicBezTo>
                  <a:cubicBezTo>
                    <a:pt x="22" y="10"/>
                    <a:pt x="22" y="10"/>
                    <a:pt x="22" y="10"/>
                  </a:cubicBezTo>
                  <a:cubicBezTo>
                    <a:pt x="23" y="10"/>
                    <a:pt x="23" y="11"/>
                    <a:pt x="22" y="12"/>
                  </a:cubicBezTo>
                  <a:cubicBezTo>
                    <a:pt x="21" y="14"/>
                    <a:pt x="21" y="14"/>
                    <a:pt x="21" y="14"/>
                  </a:cubicBezTo>
                  <a:cubicBezTo>
                    <a:pt x="21" y="16"/>
                    <a:pt x="21" y="16"/>
                    <a:pt x="21" y="16"/>
                  </a:cubicBezTo>
                  <a:cubicBezTo>
                    <a:pt x="21" y="17"/>
                    <a:pt x="20" y="18"/>
                    <a:pt x="19" y="18"/>
                  </a:cubicBezTo>
                  <a:cubicBezTo>
                    <a:pt x="17" y="19"/>
                    <a:pt x="17" y="19"/>
                    <a:pt x="17" y="19"/>
                  </a:cubicBezTo>
                  <a:cubicBezTo>
                    <a:pt x="16" y="21"/>
                    <a:pt x="16" y="21"/>
                    <a:pt x="16" y="21"/>
                  </a:cubicBezTo>
                  <a:cubicBezTo>
                    <a:pt x="15" y="21"/>
                    <a:pt x="15" y="22"/>
                    <a:pt x="14" y="22"/>
                  </a:cubicBezTo>
                  <a:close/>
                  <a:moveTo>
                    <a:pt x="11" y="17"/>
                  </a:moveTo>
                  <a:cubicBezTo>
                    <a:pt x="11" y="17"/>
                    <a:pt x="12" y="17"/>
                    <a:pt x="12" y="17"/>
                  </a:cubicBezTo>
                  <a:cubicBezTo>
                    <a:pt x="13" y="17"/>
                    <a:pt x="13" y="17"/>
                    <a:pt x="13" y="17"/>
                  </a:cubicBezTo>
                  <a:cubicBezTo>
                    <a:pt x="14" y="16"/>
                    <a:pt x="14" y="16"/>
                    <a:pt x="14" y="16"/>
                  </a:cubicBezTo>
                  <a:cubicBezTo>
                    <a:pt x="15" y="16"/>
                    <a:pt x="15" y="15"/>
                    <a:pt x="15" y="15"/>
                  </a:cubicBezTo>
                  <a:cubicBezTo>
                    <a:pt x="17" y="15"/>
                    <a:pt x="17" y="15"/>
                    <a:pt x="17" y="15"/>
                  </a:cubicBezTo>
                  <a:cubicBezTo>
                    <a:pt x="17" y="13"/>
                    <a:pt x="17" y="13"/>
                    <a:pt x="17" y="13"/>
                  </a:cubicBezTo>
                  <a:cubicBezTo>
                    <a:pt x="17" y="13"/>
                    <a:pt x="17" y="12"/>
                    <a:pt x="17" y="12"/>
                  </a:cubicBezTo>
                  <a:cubicBezTo>
                    <a:pt x="18" y="11"/>
                    <a:pt x="18" y="11"/>
                    <a:pt x="18" y="11"/>
                  </a:cubicBezTo>
                  <a:cubicBezTo>
                    <a:pt x="17" y="9"/>
                    <a:pt x="17" y="9"/>
                    <a:pt x="17" y="9"/>
                  </a:cubicBezTo>
                  <a:cubicBezTo>
                    <a:pt x="17" y="9"/>
                    <a:pt x="17" y="9"/>
                    <a:pt x="17" y="8"/>
                  </a:cubicBezTo>
                  <a:cubicBezTo>
                    <a:pt x="17" y="7"/>
                    <a:pt x="17" y="7"/>
                    <a:pt x="17" y="7"/>
                  </a:cubicBezTo>
                  <a:cubicBezTo>
                    <a:pt x="15" y="6"/>
                    <a:pt x="15" y="6"/>
                    <a:pt x="15" y="6"/>
                  </a:cubicBezTo>
                  <a:cubicBezTo>
                    <a:pt x="15" y="6"/>
                    <a:pt x="15" y="6"/>
                    <a:pt x="14" y="5"/>
                  </a:cubicBezTo>
                  <a:cubicBezTo>
                    <a:pt x="13" y="4"/>
                    <a:pt x="13" y="4"/>
                    <a:pt x="13" y="4"/>
                  </a:cubicBezTo>
                  <a:cubicBezTo>
                    <a:pt x="12" y="5"/>
                    <a:pt x="12" y="5"/>
                    <a:pt x="12" y="5"/>
                  </a:cubicBezTo>
                  <a:cubicBezTo>
                    <a:pt x="11" y="5"/>
                    <a:pt x="11" y="5"/>
                    <a:pt x="11" y="5"/>
                  </a:cubicBezTo>
                  <a:cubicBezTo>
                    <a:pt x="9" y="4"/>
                    <a:pt x="9" y="4"/>
                    <a:pt x="9" y="4"/>
                  </a:cubicBezTo>
                  <a:cubicBezTo>
                    <a:pt x="8" y="5"/>
                    <a:pt x="8" y="5"/>
                    <a:pt x="8" y="5"/>
                  </a:cubicBezTo>
                  <a:cubicBezTo>
                    <a:pt x="8" y="6"/>
                    <a:pt x="7" y="6"/>
                    <a:pt x="7" y="6"/>
                  </a:cubicBezTo>
                  <a:cubicBezTo>
                    <a:pt x="5" y="7"/>
                    <a:pt x="5" y="7"/>
                    <a:pt x="5" y="7"/>
                  </a:cubicBezTo>
                  <a:cubicBezTo>
                    <a:pt x="5" y="8"/>
                    <a:pt x="5" y="8"/>
                    <a:pt x="5" y="8"/>
                  </a:cubicBezTo>
                  <a:cubicBezTo>
                    <a:pt x="5" y="9"/>
                    <a:pt x="5" y="9"/>
                    <a:pt x="5" y="9"/>
                  </a:cubicBezTo>
                  <a:cubicBezTo>
                    <a:pt x="4" y="11"/>
                    <a:pt x="4" y="11"/>
                    <a:pt x="4" y="11"/>
                  </a:cubicBezTo>
                  <a:cubicBezTo>
                    <a:pt x="5" y="12"/>
                    <a:pt x="5" y="12"/>
                    <a:pt x="5" y="12"/>
                  </a:cubicBezTo>
                  <a:cubicBezTo>
                    <a:pt x="5" y="12"/>
                    <a:pt x="5" y="13"/>
                    <a:pt x="5" y="13"/>
                  </a:cubicBezTo>
                  <a:cubicBezTo>
                    <a:pt x="5" y="15"/>
                    <a:pt x="5" y="15"/>
                    <a:pt x="5" y="15"/>
                  </a:cubicBezTo>
                  <a:cubicBezTo>
                    <a:pt x="7" y="15"/>
                    <a:pt x="7" y="15"/>
                    <a:pt x="7" y="15"/>
                  </a:cubicBezTo>
                  <a:cubicBezTo>
                    <a:pt x="7" y="15"/>
                    <a:pt x="8" y="16"/>
                    <a:pt x="8" y="16"/>
                  </a:cubicBezTo>
                  <a:cubicBezTo>
                    <a:pt x="9" y="17"/>
                    <a:pt x="9" y="17"/>
                    <a:pt x="9" y="17"/>
                  </a:cubicBezTo>
                  <a:cubicBezTo>
                    <a:pt x="11" y="17"/>
                    <a:pt x="11" y="17"/>
                    <a:pt x="11" y="17"/>
                  </a:cubicBezTo>
                  <a:cubicBezTo>
                    <a:pt x="11" y="17"/>
                    <a:pt x="11" y="17"/>
                    <a:pt x="11" y="17"/>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2" name="Freeform 20">
              <a:extLst>
                <a:ext uri="{FF2B5EF4-FFF2-40B4-BE49-F238E27FC236}">
                  <a16:creationId xmlns:a16="http://schemas.microsoft.com/office/drawing/2014/main" id="{E97E76FD-7D10-41F4-B2A3-07B624620ED0}"/>
                </a:ext>
              </a:extLst>
            </p:cNvPr>
            <p:cNvSpPr>
              <a:spLocks/>
            </p:cNvSpPr>
            <p:nvPr/>
          </p:nvSpPr>
          <p:spPr bwMode="auto">
            <a:xfrm>
              <a:off x="4899" y="3418"/>
              <a:ext cx="17" cy="20"/>
            </a:xfrm>
            <a:custGeom>
              <a:avLst/>
              <a:gdLst>
                <a:gd name="T0" fmla="*/ 6 w 8"/>
                <a:gd name="T1" fmla="*/ 9 h 9"/>
                <a:gd name="T2" fmla="*/ 4 w 8"/>
                <a:gd name="T3" fmla="*/ 8 h 9"/>
                <a:gd name="T4" fmla="*/ 1 w 8"/>
                <a:gd name="T5" fmla="*/ 4 h 9"/>
                <a:gd name="T6" fmla="*/ 1 w 8"/>
                <a:gd name="T7" fmla="*/ 1 h 9"/>
                <a:gd name="T8" fmla="*/ 4 w 8"/>
                <a:gd name="T9" fmla="*/ 1 h 9"/>
                <a:gd name="T10" fmla="*/ 7 w 8"/>
                <a:gd name="T11" fmla="*/ 6 h 9"/>
                <a:gd name="T12" fmla="*/ 7 w 8"/>
                <a:gd name="T13" fmla="*/ 8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5" y="9"/>
                    <a:pt x="5" y="9"/>
                    <a:pt x="4" y="8"/>
                  </a:cubicBezTo>
                  <a:cubicBezTo>
                    <a:pt x="1" y="4"/>
                    <a:pt x="1" y="4"/>
                    <a:pt x="1" y="4"/>
                  </a:cubicBezTo>
                  <a:cubicBezTo>
                    <a:pt x="0" y="3"/>
                    <a:pt x="0" y="1"/>
                    <a:pt x="1" y="1"/>
                  </a:cubicBezTo>
                  <a:cubicBezTo>
                    <a:pt x="2" y="0"/>
                    <a:pt x="3" y="0"/>
                    <a:pt x="4" y="1"/>
                  </a:cubicBezTo>
                  <a:cubicBezTo>
                    <a:pt x="7" y="6"/>
                    <a:pt x="7" y="6"/>
                    <a:pt x="7" y="6"/>
                  </a:cubicBezTo>
                  <a:cubicBezTo>
                    <a:pt x="8" y="6"/>
                    <a:pt x="8" y="8"/>
                    <a:pt x="7" y="8"/>
                  </a:cubicBezTo>
                  <a:cubicBezTo>
                    <a:pt x="7" y="9"/>
                    <a:pt x="6" y="9"/>
                    <a:pt x="6" y="9"/>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3" name="Freeform 21">
              <a:extLst>
                <a:ext uri="{FF2B5EF4-FFF2-40B4-BE49-F238E27FC236}">
                  <a16:creationId xmlns:a16="http://schemas.microsoft.com/office/drawing/2014/main" id="{A60DA5AD-A663-4E70-A858-BC96A05A5C7B}"/>
                </a:ext>
              </a:extLst>
            </p:cNvPr>
            <p:cNvSpPr>
              <a:spLocks/>
            </p:cNvSpPr>
            <p:nvPr/>
          </p:nvSpPr>
          <p:spPr bwMode="auto">
            <a:xfrm>
              <a:off x="4877" y="3418"/>
              <a:ext cx="18" cy="20"/>
            </a:xfrm>
            <a:custGeom>
              <a:avLst/>
              <a:gdLst>
                <a:gd name="T0" fmla="*/ 2 w 8"/>
                <a:gd name="T1" fmla="*/ 9 h 9"/>
                <a:gd name="T2" fmla="*/ 1 w 8"/>
                <a:gd name="T3" fmla="*/ 8 h 9"/>
                <a:gd name="T4" fmla="*/ 1 w 8"/>
                <a:gd name="T5" fmla="*/ 6 h 9"/>
                <a:gd name="T6" fmla="*/ 4 w 8"/>
                <a:gd name="T7" fmla="*/ 1 h 9"/>
                <a:gd name="T8" fmla="*/ 7 w 8"/>
                <a:gd name="T9" fmla="*/ 1 h 9"/>
                <a:gd name="T10" fmla="*/ 7 w 8"/>
                <a:gd name="T11" fmla="*/ 4 h 9"/>
                <a:gd name="T12" fmla="*/ 4 w 8"/>
                <a:gd name="T13" fmla="*/ 8 h 9"/>
                <a:gd name="T14" fmla="*/ 2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2" y="9"/>
                  </a:moveTo>
                  <a:cubicBezTo>
                    <a:pt x="2" y="9"/>
                    <a:pt x="2" y="9"/>
                    <a:pt x="1" y="8"/>
                  </a:cubicBezTo>
                  <a:cubicBezTo>
                    <a:pt x="0" y="8"/>
                    <a:pt x="0" y="6"/>
                    <a:pt x="1" y="6"/>
                  </a:cubicBezTo>
                  <a:cubicBezTo>
                    <a:pt x="4" y="1"/>
                    <a:pt x="4" y="1"/>
                    <a:pt x="4" y="1"/>
                  </a:cubicBezTo>
                  <a:cubicBezTo>
                    <a:pt x="5" y="0"/>
                    <a:pt x="6" y="0"/>
                    <a:pt x="7" y="1"/>
                  </a:cubicBezTo>
                  <a:cubicBezTo>
                    <a:pt x="8" y="1"/>
                    <a:pt x="8" y="3"/>
                    <a:pt x="7" y="4"/>
                  </a:cubicBezTo>
                  <a:cubicBezTo>
                    <a:pt x="4" y="8"/>
                    <a:pt x="4" y="8"/>
                    <a:pt x="4" y="8"/>
                  </a:cubicBezTo>
                  <a:cubicBezTo>
                    <a:pt x="4" y="9"/>
                    <a:pt x="3" y="9"/>
                    <a:pt x="2" y="9"/>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4" name="Freeform 22">
              <a:extLst>
                <a:ext uri="{FF2B5EF4-FFF2-40B4-BE49-F238E27FC236}">
                  <a16:creationId xmlns:a16="http://schemas.microsoft.com/office/drawing/2014/main" id="{B9EA56DD-7231-432F-9982-100687269D9B}"/>
                </a:ext>
              </a:extLst>
            </p:cNvPr>
            <p:cNvSpPr>
              <a:spLocks/>
            </p:cNvSpPr>
            <p:nvPr/>
          </p:nvSpPr>
          <p:spPr bwMode="auto">
            <a:xfrm>
              <a:off x="4795" y="3275"/>
              <a:ext cx="61" cy="61"/>
            </a:xfrm>
            <a:custGeom>
              <a:avLst/>
              <a:gdLst>
                <a:gd name="T0" fmla="*/ 26 w 28"/>
                <a:gd name="T1" fmla="*/ 28 h 28"/>
                <a:gd name="T2" fmla="*/ 2 w 28"/>
                <a:gd name="T3" fmla="*/ 28 h 28"/>
                <a:gd name="T4" fmla="*/ 0 w 28"/>
                <a:gd name="T5" fmla="*/ 26 h 28"/>
                <a:gd name="T6" fmla="*/ 2 w 28"/>
                <a:gd name="T7" fmla="*/ 24 h 28"/>
                <a:gd name="T8" fmla="*/ 24 w 28"/>
                <a:gd name="T9" fmla="*/ 24 h 28"/>
                <a:gd name="T10" fmla="*/ 24 w 28"/>
                <a:gd name="T11" fmla="*/ 2 h 28"/>
                <a:gd name="T12" fmla="*/ 26 w 28"/>
                <a:gd name="T13" fmla="*/ 0 h 28"/>
                <a:gd name="T14" fmla="*/ 28 w 28"/>
                <a:gd name="T15" fmla="*/ 2 h 28"/>
                <a:gd name="T16" fmla="*/ 28 w 28"/>
                <a:gd name="T17" fmla="*/ 26 h 28"/>
                <a:gd name="T18" fmla="*/ 26 w 28"/>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26" y="28"/>
                  </a:moveTo>
                  <a:cubicBezTo>
                    <a:pt x="2" y="28"/>
                    <a:pt x="2" y="28"/>
                    <a:pt x="2" y="28"/>
                  </a:cubicBezTo>
                  <a:cubicBezTo>
                    <a:pt x="1" y="28"/>
                    <a:pt x="0" y="27"/>
                    <a:pt x="0" y="26"/>
                  </a:cubicBezTo>
                  <a:cubicBezTo>
                    <a:pt x="0" y="24"/>
                    <a:pt x="1" y="24"/>
                    <a:pt x="2" y="24"/>
                  </a:cubicBezTo>
                  <a:cubicBezTo>
                    <a:pt x="24" y="24"/>
                    <a:pt x="24" y="24"/>
                    <a:pt x="24" y="24"/>
                  </a:cubicBezTo>
                  <a:cubicBezTo>
                    <a:pt x="24" y="2"/>
                    <a:pt x="24" y="2"/>
                    <a:pt x="24" y="2"/>
                  </a:cubicBezTo>
                  <a:cubicBezTo>
                    <a:pt x="24" y="0"/>
                    <a:pt x="25" y="0"/>
                    <a:pt x="26" y="0"/>
                  </a:cubicBezTo>
                  <a:cubicBezTo>
                    <a:pt x="28" y="0"/>
                    <a:pt x="28" y="0"/>
                    <a:pt x="28" y="2"/>
                  </a:cubicBezTo>
                  <a:cubicBezTo>
                    <a:pt x="28" y="26"/>
                    <a:pt x="28" y="26"/>
                    <a:pt x="28" y="26"/>
                  </a:cubicBezTo>
                  <a:cubicBezTo>
                    <a:pt x="28" y="27"/>
                    <a:pt x="28" y="28"/>
                    <a:pt x="26" y="28"/>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5" name="Freeform 23">
              <a:extLst>
                <a:ext uri="{FF2B5EF4-FFF2-40B4-BE49-F238E27FC236}">
                  <a16:creationId xmlns:a16="http://schemas.microsoft.com/office/drawing/2014/main" id="{22E5B1B9-E3E1-4971-B3E8-DE09DA678A6C}"/>
                </a:ext>
              </a:extLst>
            </p:cNvPr>
            <p:cNvSpPr>
              <a:spLocks noEditPoints="1"/>
            </p:cNvSpPr>
            <p:nvPr/>
          </p:nvSpPr>
          <p:spPr bwMode="auto">
            <a:xfrm>
              <a:off x="4795" y="3275"/>
              <a:ext cx="152" cy="186"/>
            </a:xfrm>
            <a:custGeom>
              <a:avLst/>
              <a:gdLst>
                <a:gd name="T0" fmla="*/ 68 w 70"/>
                <a:gd name="T1" fmla="*/ 86 h 86"/>
                <a:gd name="T2" fmla="*/ 2 w 70"/>
                <a:gd name="T3" fmla="*/ 86 h 86"/>
                <a:gd name="T4" fmla="*/ 0 w 70"/>
                <a:gd name="T5" fmla="*/ 84 h 86"/>
                <a:gd name="T6" fmla="*/ 0 w 70"/>
                <a:gd name="T7" fmla="*/ 26 h 86"/>
                <a:gd name="T8" fmla="*/ 1 w 70"/>
                <a:gd name="T9" fmla="*/ 24 h 86"/>
                <a:gd name="T10" fmla="*/ 25 w 70"/>
                <a:gd name="T11" fmla="*/ 0 h 86"/>
                <a:gd name="T12" fmla="*/ 26 w 70"/>
                <a:gd name="T13" fmla="*/ 0 h 86"/>
                <a:gd name="T14" fmla="*/ 68 w 70"/>
                <a:gd name="T15" fmla="*/ 0 h 86"/>
                <a:gd name="T16" fmla="*/ 70 w 70"/>
                <a:gd name="T17" fmla="*/ 2 h 86"/>
                <a:gd name="T18" fmla="*/ 70 w 70"/>
                <a:gd name="T19" fmla="*/ 84 h 86"/>
                <a:gd name="T20" fmla="*/ 68 w 70"/>
                <a:gd name="T21" fmla="*/ 86 h 86"/>
                <a:gd name="T22" fmla="*/ 4 w 70"/>
                <a:gd name="T23" fmla="*/ 82 h 86"/>
                <a:gd name="T24" fmla="*/ 66 w 70"/>
                <a:gd name="T25" fmla="*/ 82 h 86"/>
                <a:gd name="T26" fmla="*/ 66 w 70"/>
                <a:gd name="T27" fmla="*/ 4 h 86"/>
                <a:gd name="T28" fmla="*/ 27 w 70"/>
                <a:gd name="T29" fmla="*/ 4 h 86"/>
                <a:gd name="T30" fmla="*/ 4 w 70"/>
                <a:gd name="T31" fmla="*/ 26 h 86"/>
                <a:gd name="T32" fmla="*/ 4 w 70"/>
                <a:gd name="T33"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8" y="86"/>
                  </a:moveTo>
                  <a:cubicBezTo>
                    <a:pt x="2" y="86"/>
                    <a:pt x="2" y="86"/>
                    <a:pt x="2" y="86"/>
                  </a:cubicBezTo>
                  <a:cubicBezTo>
                    <a:pt x="1" y="86"/>
                    <a:pt x="0" y="85"/>
                    <a:pt x="0" y="84"/>
                  </a:cubicBezTo>
                  <a:cubicBezTo>
                    <a:pt x="0" y="26"/>
                    <a:pt x="0" y="26"/>
                    <a:pt x="0" y="26"/>
                  </a:cubicBezTo>
                  <a:cubicBezTo>
                    <a:pt x="0" y="25"/>
                    <a:pt x="1" y="24"/>
                    <a:pt x="1" y="24"/>
                  </a:cubicBezTo>
                  <a:cubicBezTo>
                    <a:pt x="25" y="0"/>
                    <a:pt x="25" y="0"/>
                    <a:pt x="25" y="0"/>
                  </a:cubicBezTo>
                  <a:cubicBezTo>
                    <a:pt x="25" y="0"/>
                    <a:pt x="26" y="0"/>
                    <a:pt x="26" y="0"/>
                  </a:cubicBezTo>
                  <a:cubicBezTo>
                    <a:pt x="68" y="0"/>
                    <a:pt x="68" y="0"/>
                    <a:pt x="68" y="0"/>
                  </a:cubicBezTo>
                  <a:cubicBezTo>
                    <a:pt x="69" y="0"/>
                    <a:pt x="70" y="0"/>
                    <a:pt x="70" y="2"/>
                  </a:cubicBezTo>
                  <a:cubicBezTo>
                    <a:pt x="70" y="84"/>
                    <a:pt x="70" y="84"/>
                    <a:pt x="70" y="84"/>
                  </a:cubicBezTo>
                  <a:cubicBezTo>
                    <a:pt x="70" y="85"/>
                    <a:pt x="69" y="86"/>
                    <a:pt x="68" y="86"/>
                  </a:cubicBezTo>
                  <a:close/>
                  <a:moveTo>
                    <a:pt x="4" y="82"/>
                  </a:moveTo>
                  <a:cubicBezTo>
                    <a:pt x="66" y="82"/>
                    <a:pt x="66" y="82"/>
                    <a:pt x="66" y="82"/>
                  </a:cubicBezTo>
                  <a:cubicBezTo>
                    <a:pt x="66" y="4"/>
                    <a:pt x="66" y="4"/>
                    <a:pt x="66" y="4"/>
                  </a:cubicBezTo>
                  <a:cubicBezTo>
                    <a:pt x="27" y="4"/>
                    <a:pt x="27" y="4"/>
                    <a:pt x="27" y="4"/>
                  </a:cubicBezTo>
                  <a:cubicBezTo>
                    <a:pt x="4" y="26"/>
                    <a:pt x="4" y="26"/>
                    <a:pt x="4" y="26"/>
                  </a:cubicBezTo>
                  <a:lnTo>
                    <a:pt x="4" y="82"/>
                  </a:ln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17" name="Freeform 5">
            <a:extLst>
              <a:ext uri="{FF2B5EF4-FFF2-40B4-BE49-F238E27FC236}">
                <a16:creationId xmlns:a16="http://schemas.microsoft.com/office/drawing/2014/main" id="{1C7CC46F-DCDD-4CA1-B397-C0C49961CC28}"/>
              </a:ext>
            </a:extLst>
          </p:cNvPr>
          <p:cNvSpPr>
            <a:spLocks/>
          </p:cNvSpPr>
          <p:nvPr/>
        </p:nvSpPr>
        <p:spPr bwMode="auto">
          <a:xfrm>
            <a:off x="1209210" y="1653198"/>
            <a:ext cx="1140517" cy="884698"/>
          </a:xfrm>
          <a:custGeom>
            <a:avLst/>
            <a:gdLst>
              <a:gd name="T0" fmla="*/ 235 w 241"/>
              <a:gd name="T1" fmla="*/ 28 h 187"/>
              <a:gd name="T2" fmla="*/ 211 w 241"/>
              <a:gd name="T3" fmla="*/ 5 h 187"/>
              <a:gd name="T4" fmla="*/ 191 w 241"/>
              <a:gd name="T5" fmla="*/ 5 h 187"/>
              <a:gd name="T6" fmla="*/ 98 w 241"/>
              <a:gd name="T7" fmla="*/ 103 h 187"/>
              <a:gd name="T8" fmla="*/ 49 w 241"/>
              <a:gd name="T9" fmla="*/ 53 h 187"/>
              <a:gd name="T10" fmla="*/ 29 w 241"/>
              <a:gd name="T11" fmla="*/ 52 h 187"/>
              <a:gd name="T12" fmla="*/ 5 w 241"/>
              <a:gd name="T13" fmla="*/ 75 h 187"/>
              <a:gd name="T14" fmla="*/ 5 w 241"/>
              <a:gd name="T15" fmla="*/ 95 h 187"/>
              <a:gd name="T16" fmla="*/ 85 w 241"/>
              <a:gd name="T17" fmla="*/ 179 h 187"/>
              <a:gd name="T18" fmla="*/ 88 w 241"/>
              <a:gd name="T19" fmla="*/ 181 h 187"/>
              <a:gd name="T20" fmla="*/ 107 w 241"/>
              <a:gd name="T21" fmla="*/ 181 h 187"/>
              <a:gd name="T22" fmla="*/ 110 w 241"/>
              <a:gd name="T23" fmla="*/ 179 h 187"/>
              <a:gd name="T24" fmla="*/ 235 w 241"/>
              <a:gd name="T25" fmla="*/ 48 h 187"/>
              <a:gd name="T26" fmla="*/ 235 w 241"/>
              <a:gd name="T27"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1" h="187">
                <a:moveTo>
                  <a:pt x="235" y="28"/>
                </a:moveTo>
                <a:cubicBezTo>
                  <a:pt x="211" y="5"/>
                  <a:pt x="211" y="5"/>
                  <a:pt x="211" y="5"/>
                </a:cubicBezTo>
                <a:cubicBezTo>
                  <a:pt x="206" y="0"/>
                  <a:pt x="197" y="0"/>
                  <a:pt x="191" y="5"/>
                </a:cubicBezTo>
                <a:cubicBezTo>
                  <a:pt x="98" y="103"/>
                  <a:pt x="98" y="103"/>
                  <a:pt x="98" y="103"/>
                </a:cubicBezTo>
                <a:cubicBezTo>
                  <a:pt x="49" y="53"/>
                  <a:pt x="49" y="53"/>
                  <a:pt x="49" y="53"/>
                </a:cubicBezTo>
                <a:cubicBezTo>
                  <a:pt x="44" y="47"/>
                  <a:pt x="35" y="47"/>
                  <a:pt x="29" y="52"/>
                </a:cubicBezTo>
                <a:cubicBezTo>
                  <a:pt x="5" y="75"/>
                  <a:pt x="5" y="75"/>
                  <a:pt x="5" y="75"/>
                </a:cubicBezTo>
                <a:cubicBezTo>
                  <a:pt x="0" y="80"/>
                  <a:pt x="0" y="89"/>
                  <a:pt x="5" y="95"/>
                </a:cubicBezTo>
                <a:cubicBezTo>
                  <a:pt x="5" y="95"/>
                  <a:pt x="80" y="173"/>
                  <a:pt x="85" y="179"/>
                </a:cubicBezTo>
                <a:cubicBezTo>
                  <a:pt x="88" y="181"/>
                  <a:pt x="88" y="181"/>
                  <a:pt x="88" y="181"/>
                </a:cubicBezTo>
                <a:cubicBezTo>
                  <a:pt x="93" y="187"/>
                  <a:pt x="102" y="187"/>
                  <a:pt x="107" y="181"/>
                </a:cubicBezTo>
                <a:cubicBezTo>
                  <a:pt x="110" y="179"/>
                  <a:pt x="110" y="179"/>
                  <a:pt x="110" y="179"/>
                </a:cubicBezTo>
                <a:cubicBezTo>
                  <a:pt x="115" y="173"/>
                  <a:pt x="235" y="48"/>
                  <a:pt x="235" y="48"/>
                </a:cubicBezTo>
                <a:cubicBezTo>
                  <a:pt x="241" y="42"/>
                  <a:pt x="241" y="33"/>
                  <a:pt x="235" y="28"/>
                </a:cubicBezTo>
                <a:close/>
              </a:path>
            </a:pathLst>
          </a:custGeom>
          <a:noFill/>
          <a:ln w="19050">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US" u="sng"/>
          </a:p>
        </p:txBody>
      </p:sp>
      <p:grpSp>
        <p:nvGrpSpPr>
          <p:cNvPr id="18" name="Group 193">
            <a:extLst>
              <a:ext uri="{FF2B5EF4-FFF2-40B4-BE49-F238E27FC236}">
                <a16:creationId xmlns:a16="http://schemas.microsoft.com/office/drawing/2014/main" id="{2020B014-6E81-4AD8-BABE-499A3CD8D1DD}"/>
              </a:ext>
            </a:extLst>
          </p:cNvPr>
          <p:cNvGrpSpPr/>
          <p:nvPr/>
        </p:nvGrpSpPr>
        <p:grpSpPr>
          <a:xfrm>
            <a:off x="1101608" y="4950657"/>
            <a:ext cx="1239917" cy="1065203"/>
            <a:chOff x="16288752" y="5114925"/>
            <a:chExt cx="349250" cy="300038"/>
          </a:xfrm>
          <a:solidFill>
            <a:schemeClr val="bg1"/>
          </a:solidFill>
        </p:grpSpPr>
        <p:sp>
          <p:nvSpPr>
            <p:cNvPr id="19" name="Freeform 58">
              <a:extLst>
                <a:ext uri="{FF2B5EF4-FFF2-40B4-BE49-F238E27FC236}">
                  <a16:creationId xmlns:a16="http://schemas.microsoft.com/office/drawing/2014/main" id="{F5031B75-12E6-4615-80CE-CECB751918CA}"/>
                </a:ext>
              </a:extLst>
            </p:cNvPr>
            <p:cNvSpPr>
              <a:spLocks noEditPoints="1"/>
            </p:cNvSpPr>
            <p:nvPr/>
          </p:nvSpPr>
          <p:spPr bwMode="auto">
            <a:xfrm>
              <a:off x="16299865" y="5114925"/>
              <a:ext cx="331788" cy="123825"/>
            </a:xfrm>
            <a:custGeom>
              <a:avLst/>
              <a:gdLst>
                <a:gd name="T0" fmla="*/ 94 w 96"/>
                <a:gd name="T1" fmla="*/ 36 h 36"/>
                <a:gd name="T2" fmla="*/ 94 w 96"/>
                <a:gd name="T3" fmla="*/ 36 h 36"/>
                <a:gd name="T4" fmla="*/ 2 w 96"/>
                <a:gd name="T5" fmla="*/ 36 h 36"/>
                <a:gd name="T6" fmla="*/ 0 w 96"/>
                <a:gd name="T7" fmla="*/ 34 h 36"/>
                <a:gd name="T8" fmla="*/ 1 w 96"/>
                <a:gd name="T9" fmla="*/ 32 h 36"/>
                <a:gd name="T10" fmla="*/ 47 w 96"/>
                <a:gd name="T11" fmla="*/ 1 h 36"/>
                <a:gd name="T12" fmla="*/ 49 w 96"/>
                <a:gd name="T13" fmla="*/ 1 h 36"/>
                <a:gd name="T14" fmla="*/ 94 w 96"/>
                <a:gd name="T15" fmla="*/ 32 h 36"/>
                <a:gd name="T16" fmla="*/ 96 w 96"/>
                <a:gd name="T17" fmla="*/ 34 h 36"/>
                <a:gd name="T18" fmla="*/ 94 w 96"/>
                <a:gd name="T19" fmla="*/ 36 h 36"/>
                <a:gd name="T20" fmla="*/ 8 w 96"/>
                <a:gd name="T21" fmla="*/ 32 h 36"/>
                <a:gd name="T22" fmla="*/ 87 w 96"/>
                <a:gd name="T23" fmla="*/ 32 h 36"/>
                <a:gd name="T24" fmla="*/ 48 w 96"/>
                <a:gd name="T25" fmla="*/ 5 h 36"/>
                <a:gd name="T26" fmla="*/ 8 w 96"/>
                <a:gd name="T2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6">
                  <a:moveTo>
                    <a:pt x="94" y="36"/>
                  </a:moveTo>
                  <a:cubicBezTo>
                    <a:pt x="94" y="36"/>
                    <a:pt x="94" y="36"/>
                    <a:pt x="94" y="36"/>
                  </a:cubicBezTo>
                  <a:cubicBezTo>
                    <a:pt x="2" y="36"/>
                    <a:pt x="2" y="36"/>
                    <a:pt x="2" y="36"/>
                  </a:cubicBezTo>
                  <a:cubicBezTo>
                    <a:pt x="1" y="36"/>
                    <a:pt x="0" y="35"/>
                    <a:pt x="0" y="34"/>
                  </a:cubicBezTo>
                  <a:cubicBezTo>
                    <a:pt x="0" y="33"/>
                    <a:pt x="0" y="32"/>
                    <a:pt x="1" y="32"/>
                  </a:cubicBezTo>
                  <a:cubicBezTo>
                    <a:pt x="47" y="1"/>
                    <a:pt x="47" y="1"/>
                    <a:pt x="47" y="1"/>
                  </a:cubicBezTo>
                  <a:cubicBezTo>
                    <a:pt x="47" y="0"/>
                    <a:pt x="48" y="0"/>
                    <a:pt x="49" y="1"/>
                  </a:cubicBezTo>
                  <a:cubicBezTo>
                    <a:pt x="94" y="32"/>
                    <a:pt x="94" y="32"/>
                    <a:pt x="94" y="32"/>
                  </a:cubicBezTo>
                  <a:cubicBezTo>
                    <a:pt x="95" y="32"/>
                    <a:pt x="96" y="33"/>
                    <a:pt x="96" y="34"/>
                  </a:cubicBezTo>
                  <a:cubicBezTo>
                    <a:pt x="96" y="35"/>
                    <a:pt x="95" y="36"/>
                    <a:pt x="94" y="36"/>
                  </a:cubicBezTo>
                  <a:close/>
                  <a:moveTo>
                    <a:pt x="8" y="32"/>
                  </a:moveTo>
                  <a:cubicBezTo>
                    <a:pt x="87" y="32"/>
                    <a:pt x="87" y="32"/>
                    <a:pt x="87" y="32"/>
                  </a:cubicBezTo>
                  <a:cubicBezTo>
                    <a:pt x="48" y="5"/>
                    <a:pt x="48" y="5"/>
                    <a:pt x="48" y="5"/>
                  </a:cubicBezTo>
                  <a:lnTo>
                    <a:pt x="8" y="32"/>
                  </a:ln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 name="Freeform 59">
              <a:extLst>
                <a:ext uri="{FF2B5EF4-FFF2-40B4-BE49-F238E27FC236}">
                  <a16:creationId xmlns:a16="http://schemas.microsoft.com/office/drawing/2014/main" id="{FE1E9AE7-2AD6-48C1-9172-077C144CEBA4}"/>
                </a:ext>
              </a:extLst>
            </p:cNvPr>
            <p:cNvSpPr>
              <a:spLocks/>
            </p:cNvSpPr>
            <p:nvPr/>
          </p:nvSpPr>
          <p:spPr bwMode="auto">
            <a:xfrm>
              <a:off x="16337965" y="5229225"/>
              <a:ext cx="12700" cy="144463"/>
            </a:xfrm>
            <a:custGeom>
              <a:avLst/>
              <a:gdLst>
                <a:gd name="T0" fmla="*/ 2 w 4"/>
                <a:gd name="T1" fmla="*/ 42 h 42"/>
                <a:gd name="T2" fmla="*/ 0 w 4"/>
                <a:gd name="T3" fmla="*/ 40 h 42"/>
                <a:gd name="T4" fmla="*/ 0 w 4"/>
                <a:gd name="T5" fmla="*/ 2 h 42"/>
                <a:gd name="T6" fmla="*/ 2 w 4"/>
                <a:gd name="T7" fmla="*/ 0 h 42"/>
                <a:gd name="T8" fmla="*/ 4 w 4"/>
                <a:gd name="T9" fmla="*/ 2 h 42"/>
                <a:gd name="T10" fmla="*/ 4 w 4"/>
                <a:gd name="T11" fmla="*/ 40 h 42"/>
                <a:gd name="T12" fmla="*/ 2 w 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 h="42">
                  <a:moveTo>
                    <a:pt x="2" y="42"/>
                  </a:moveTo>
                  <a:cubicBezTo>
                    <a:pt x="1" y="42"/>
                    <a:pt x="0" y="41"/>
                    <a:pt x="0" y="40"/>
                  </a:cubicBezTo>
                  <a:cubicBezTo>
                    <a:pt x="0" y="2"/>
                    <a:pt x="0" y="2"/>
                    <a:pt x="0" y="2"/>
                  </a:cubicBezTo>
                  <a:cubicBezTo>
                    <a:pt x="0" y="1"/>
                    <a:pt x="1" y="0"/>
                    <a:pt x="2" y="0"/>
                  </a:cubicBezTo>
                  <a:cubicBezTo>
                    <a:pt x="3" y="0"/>
                    <a:pt x="4" y="1"/>
                    <a:pt x="4" y="2"/>
                  </a:cubicBezTo>
                  <a:cubicBezTo>
                    <a:pt x="4" y="40"/>
                    <a:pt x="4" y="40"/>
                    <a:pt x="4" y="40"/>
                  </a:cubicBezTo>
                  <a:cubicBezTo>
                    <a:pt x="4" y="41"/>
                    <a:pt x="3" y="42"/>
                    <a:pt x="2" y="42"/>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 name="Freeform 60">
              <a:extLst>
                <a:ext uri="{FF2B5EF4-FFF2-40B4-BE49-F238E27FC236}">
                  <a16:creationId xmlns:a16="http://schemas.microsoft.com/office/drawing/2014/main" id="{EAD3ADDA-047B-4D2D-ADFD-6D5864801E9C}"/>
                </a:ext>
              </a:extLst>
            </p:cNvPr>
            <p:cNvSpPr>
              <a:spLocks/>
            </p:cNvSpPr>
            <p:nvPr/>
          </p:nvSpPr>
          <p:spPr bwMode="auto">
            <a:xfrm>
              <a:off x="16576090" y="5229225"/>
              <a:ext cx="12700" cy="144463"/>
            </a:xfrm>
            <a:custGeom>
              <a:avLst/>
              <a:gdLst>
                <a:gd name="T0" fmla="*/ 2 w 4"/>
                <a:gd name="T1" fmla="*/ 42 h 42"/>
                <a:gd name="T2" fmla="*/ 0 w 4"/>
                <a:gd name="T3" fmla="*/ 40 h 42"/>
                <a:gd name="T4" fmla="*/ 0 w 4"/>
                <a:gd name="T5" fmla="*/ 2 h 42"/>
                <a:gd name="T6" fmla="*/ 2 w 4"/>
                <a:gd name="T7" fmla="*/ 0 h 42"/>
                <a:gd name="T8" fmla="*/ 4 w 4"/>
                <a:gd name="T9" fmla="*/ 2 h 42"/>
                <a:gd name="T10" fmla="*/ 4 w 4"/>
                <a:gd name="T11" fmla="*/ 40 h 42"/>
                <a:gd name="T12" fmla="*/ 2 w 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 h="42">
                  <a:moveTo>
                    <a:pt x="2" y="42"/>
                  </a:moveTo>
                  <a:cubicBezTo>
                    <a:pt x="1" y="42"/>
                    <a:pt x="0" y="41"/>
                    <a:pt x="0" y="40"/>
                  </a:cubicBezTo>
                  <a:cubicBezTo>
                    <a:pt x="0" y="2"/>
                    <a:pt x="0" y="2"/>
                    <a:pt x="0" y="2"/>
                  </a:cubicBezTo>
                  <a:cubicBezTo>
                    <a:pt x="0" y="1"/>
                    <a:pt x="1" y="0"/>
                    <a:pt x="2" y="0"/>
                  </a:cubicBezTo>
                  <a:cubicBezTo>
                    <a:pt x="3" y="0"/>
                    <a:pt x="4" y="1"/>
                    <a:pt x="4" y="2"/>
                  </a:cubicBezTo>
                  <a:cubicBezTo>
                    <a:pt x="4" y="40"/>
                    <a:pt x="4" y="40"/>
                    <a:pt x="4" y="40"/>
                  </a:cubicBezTo>
                  <a:cubicBezTo>
                    <a:pt x="4" y="41"/>
                    <a:pt x="3" y="42"/>
                    <a:pt x="2" y="42"/>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2" name="Freeform 61">
              <a:extLst>
                <a:ext uri="{FF2B5EF4-FFF2-40B4-BE49-F238E27FC236}">
                  <a16:creationId xmlns:a16="http://schemas.microsoft.com/office/drawing/2014/main" id="{263B88D8-F885-40E4-A5F5-2027BA9687EC}"/>
                </a:ext>
              </a:extLst>
            </p:cNvPr>
            <p:cNvSpPr>
              <a:spLocks/>
            </p:cNvSpPr>
            <p:nvPr/>
          </p:nvSpPr>
          <p:spPr bwMode="auto">
            <a:xfrm>
              <a:off x="16399877" y="5229225"/>
              <a:ext cx="12700" cy="144463"/>
            </a:xfrm>
            <a:custGeom>
              <a:avLst/>
              <a:gdLst>
                <a:gd name="T0" fmla="*/ 2 w 4"/>
                <a:gd name="T1" fmla="*/ 42 h 42"/>
                <a:gd name="T2" fmla="*/ 0 w 4"/>
                <a:gd name="T3" fmla="*/ 40 h 42"/>
                <a:gd name="T4" fmla="*/ 0 w 4"/>
                <a:gd name="T5" fmla="*/ 2 h 42"/>
                <a:gd name="T6" fmla="*/ 2 w 4"/>
                <a:gd name="T7" fmla="*/ 0 h 42"/>
                <a:gd name="T8" fmla="*/ 4 w 4"/>
                <a:gd name="T9" fmla="*/ 2 h 42"/>
                <a:gd name="T10" fmla="*/ 4 w 4"/>
                <a:gd name="T11" fmla="*/ 40 h 42"/>
                <a:gd name="T12" fmla="*/ 2 w 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 h="42">
                  <a:moveTo>
                    <a:pt x="2" y="42"/>
                  </a:moveTo>
                  <a:cubicBezTo>
                    <a:pt x="0" y="42"/>
                    <a:pt x="0" y="41"/>
                    <a:pt x="0" y="40"/>
                  </a:cubicBezTo>
                  <a:cubicBezTo>
                    <a:pt x="0" y="2"/>
                    <a:pt x="0" y="2"/>
                    <a:pt x="0" y="2"/>
                  </a:cubicBezTo>
                  <a:cubicBezTo>
                    <a:pt x="0" y="1"/>
                    <a:pt x="0" y="0"/>
                    <a:pt x="2" y="0"/>
                  </a:cubicBezTo>
                  <a:cubicBezTo>
                    <a:pt x="3" y="0"/>
                    <a:pt x="4" y="1"/>
                    <a:pt x="4" y="2"/>
                  </a:cubicBezTo>
                  <a:cubicBezTo>
                    <a:pt x="4" y="40"/>
                    <a:pt x="4" y="40"/>
                    <a:pt x="4" y="40"/>
                  </a:cubicBezTo>
                  <a:cubicBezTo>
                    <a:pt x="4" y="41"/>
                    <a:pt x="3" y="42"/>
                    <a:pt x="2" y="42"/>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3" name="Freeform 62">
              <a:extLst>
                <a:ext uri="{FF2B5EF4-FFF2-40B4-BE49-F238E27FC236}">
                  <a16:creationId xmlns:a16="http://schemas.microsoft.com/office/drawing/2014/main" id="{8CD45943-F2DE-430A-9022-27427CDCD69F}"/>
                </a:ext>
              </a:extLst>
            </p:cNvPr>
            <p:cNvSpPr>
              <a:spLocks/>
            </p:cNvSpPr>
            <p:nvPr/>
          </p:nvSpPr>
          <p:spPr bwMode="auto">
            <a:xfrm>
              <a:off x="16458615" y="5229225"/>
              <a:ext cx="12700" cy="144463"/>
            </a:xfrm>
            <a:custGeom>
              <a:avLst/>
              <a:gdLst>
                <a:gd name="T0" fmla="*/ 2 w 4"/>
                <a:gd name="T1" fmla="*/ 42 h 42"/>
                <a:gd name="T2" fmla="*/ 0 w 4"/>
                <a:gd name="T3" fmla="*/ 40 h 42"/>
                <a:gd name="T4" fmla="*/ 0 w 4"/>
                <a:gd name="T5" fmla="*/ 2 h 42"/>
                <a:gd name="T6" fmla="*/ 2 w 4"/>
                <a:gd name="T7" fmla="*/ 0 h 42"/>
                <a:gd name="T8" fmla="*/ 4 w 4"/>
                <a:gd name="T9" fmla="*/ 2 h 42"/>
                <a:gd name="T10" fmla="*/ 4 w 4"/>
                <a:gd name="T11" fmla="*/ 40 h 42"/>
                <a:gd name="T12" fmla="*/ 2 w 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 h="42">
                  <a:moveTo>
                    <a:pt x="2" y="42"/>
                  </a:moveTo>
                  <a:cubicBezTo>
                    <a:pt x="1" y="42"/>
                    <a:pt x="0" y="41"/>
                    <a:pt x="0" y="40"/>
                  </a:cubicBezTo>
                  <a:cubicBezTo>
                    <a:pt x="0" y="2"/>
                    <a:pt x="0" y="2"/>
                    <a:pt x="0" y="2"/>
                  </a:cubicBezTo>
                  <a:cubicBezTo>
                    <a:pt x="0" y="1"/>
                    <a:pt x="1" y="0"/>
                    <a:pt x="2" y="0"/>
                  </a:cubicBezTo>
                  <a:cubicBezTo>
                    <a:pt x="3" y="0"/>
                    <a:pt x="4" y="1"/>
                    <a:pt x="4" y="2"/>
                  </a:cubicBezTo>
                  <a:cubicBezTo>
                    <a:pt x="4" y="40"/>
                    <a:pt x="4" y="40"/>
                    <a:pt x="4" y="40"/>
                  </a:cubicBezTo>
                  <a:cubicBezTo>
                    <a:pt x="4" y="41"/>
                    <a:pt x="3" y="42"/>
                    <a:pt x="2" y="42"/>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4" name="Freeform 63">
              <a:extLst>
                <a:ext uri="{FF2B5EF4-FFF2-40B4-BE49-F238E27FC236}">
                  <a16:creationId xmlns:a16="http://schemas.microsoft.com/office/drawing/2014/main" id="{ECE15B01-C2A2-4156-A5E1-A112546E889D}"/>
                </a:ext>
              </a:extLst>
            </p:cNvPr>
            <p:cNvSpPr>
              <a:spLocks/>
            </p:cNvSpPr>
            <p:nvPr/>
          </p:nvSpPr>
          <p:spPr bwMode="auto">
            <a:xfrm>
              <a:off x="16517352" y="5229225"/>
              <a:ext cx="12700" cy="144463"/>
            </a:xfrm>
            <a:custGeom>
              <a:avLst/>
              <a:gdLst>
                <a:gd name="T0" fmla="*/ 2 w 4"/>
                <a:gd name="T1" fmla="*/ 42 h 42"/>
                <a:gd name="T2" fmla="*/ 0 w 4"/>
                <a:gd name="T3" fmla="*/ 40 h 42"/>
                <a:gd name="T4" fmla="*/ 0 w 4"/>
                <a:gd name="T5" fmla="*/ 2 h 42"/>
                <a:gd name="T6" fmla="*/ 2 w 4"/>
                <a:gd name="T7" fmla="*/ 0 h 42"/>
                <a:gd name="T8" fmla="*/ 4 w 4"/>
                <a:gd name="T9" fmla="*/ 2 h 42"/>
                <a:gd name="T10" fmla="*/ 4 w 4"/>
                <a:gd name="T11" fmla="*/ 40 h 42"/>
                <a:gd name="T12" fmla="*/ 2 w 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 h="42">
                  <a:moveTo>
                    <a:pt x="2" y="42"/>
                  </a:moveTo>
                  <a:cubicBezTo>
                    <a:pt x="1" y="42"/>
                    <a:pt x="0" y="41"/>
                    <a:pt x="0" y="40"/>
                  </a:cubicBezTo>
                  <a:cubicBezTo>
                    <a:pt x="0" y="2"/>
                    <a:pt x="0" y="2"/>
                    <a:pt x="0" y="2"/>
                  </a:cubicBezTo>
                  <a:cubicBezTo>
                    <a:pt x="0" y="1"/>
                    <a:pt x="1" y="0"/>
                    <a:pt x="2" y="0"/>
                  </a:cubicBezTo>
                  <a:cubicBezTo>
                    <a:pt x="3" y="0"/>
                    <a:pt x="4" y="1"/>
                    <a:pt x="4" y="2"/>
                  </a:cubicBezTo>
                  <a:cubicBezTo>
                    <a:pt x="4" y="40"/>
                    <a:pt x="4" y="40"/>
                    <a:pt x="4" y="40"/>
                  </a:cubicBezTo>
                  <a:cubicBezTo>
                    <a:pt x="4" y="41"/>
                    <a:pt x="3" y="42"/>
                    <a:pt x="2" y="42"/>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5" name="Freeform 64">
              <a:extLst>
                <a:ext uri="{FF2B5EF4-FFF2-40B4-BE49-F238E27FC236}">
                  <a16:creationId xmlns:a16="http://schemas.microsoft.com/office/drawing/2014/main" id="{F6E5323E-09AB-492A-A452-18E1844CD7D6}"/>
                </a:ext>
              </a:extLst>
            </p:cNvPr>
            <p:cNvSpPr>
              <a:spLocks/>
            </p:cNvSpPr>
            <p:nvPr/>
          </p:nvSpPr>
          <p:spPr bwMode="auto">
            <a:xfrm>
              <a:off x="16317327" y="5364163"/>
              <a:ext cx="292100" cy="14288"/>
            </a:xfrm>
            <a:custGeom>
              <a:avLst/>
              <a:gdLst>
                <a:gd name="T0" fmla="*/ 83 w 85"/>
                <a:gd name="T1" fmla="*/ 4 h 4"/>
                <a:gd name="T2" fmla="*/ 2 w 85"/>
                <a:gd name="T3" fmla="*/ 4 h 4"/>
                <a:gd name="T4" fmla="*/ 0 w 85"/>
                <a:gd name="T5" fmla="*/ 2 h 4"/>
                <a:gd name="T6" fmla="*/ 2 w 85"/>
                <a:gd name="T7" fmla="*/ 0 h 4"/>
                <a:gd name="T8" fmla="*/ 83 w 85"/>
                <a:gd name="T9" fmla="*/ 0 h 4"/>
                <a:gd name="T10" fmla="*/ 85 w 85"/>
                <a:gd name="T11" fmla="*/ 2 h 4"/>
                <a:gd name="T12" fmla="*/ 83 w 8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5" h="4">
                  <a:moveTo>
                    <a:pt x="83" y="4"/>
                  </a:moveTo>
                  <a:cubicBezTo>
                    <a:pt x="2" y="4"/>
                    <a:pt x="2" y="4"/>
                    <a:pt x="2" y="4"/>
                  </a:cubicBezTo>
                  <a:cubicBezTo>
                    <a:pt x="1" y="4"/>
                    <a:pt x="0" y="3"/>
                    <a:pt x="0" y="2"/>
                  </a:cubicBezTo>
                  <a:cubicBezTo>
                    <a:pt x="0" y="0"/>
                    <a:pt x="1" y="0"/>
                    <a:pt x="2" y="0"/>
                  </a:cubicBezTo>
                  <a:cubicBezTo>
                    <a:pt x="83" y="0"/>
                    <a:pt x="83" y="0"/>
                    <a:pt x="83" y="0"/>
                  </a:cubicBezTo>
                  <a:cubicBezTo>
                    <a:pt x="85" y="0"/>
                    <a:pt x="85" y="0"/>
                    <a:pt x="85" y="2"/>
                  </a:cubicBezTo>
                  <a:cubicBezTo>
                    <a:pt x="85" y="3"/>
                    <a:pt x="85" y="4"/>
                    <a:pt x="83"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6" name="Freeform 65">
              <a:extLst>
                <a:ext uri="{FF2B5EF4-FFF2-40B4-BE49-F238E27FC236}">
                  <a16:creationId xmlns:a16="http://schemas.microsoft.com/office/drawing/2014/main" id="{5D31F585-9C02-43E8-955F-A989B107ED23}"/>
                </a:ext>
              </a:extLst>
            </p:cNvPr>
            <p:cNvSpPr>
              <a:spLocks/>
            </p:cNvSpPr>
            <p:nvPr/>
          </p:nvSpPr>
          <p:spPr bwMode="auto">
            <a:xfrm>
              <a:off x="16288752" y="5402263"/>
              <a:ext cx="349250" cy="12700"/>
            </a:xfrm>
            <a:custGeom>
              <a:avLst/>
              <a:gdLst>
                <a:gd name="T0" fmla="*/ 99 w 101"/>
                <a:gd name="T1" fmla="*/ 4 h 4"/>
                <a:gd name="T2" fmla="*/ 2 w 101"/>
                <a:gd name="T3" fmla="*/ 4 h 4"/>
                <a:gd name="T4" fmla="*/ 0 w 101"/>
                <a:gd name="T5" fmla="*/ 2 h 4"/>
                <a:gd name="T6" fmla="*/ 2 w 101"/>
                <a:gd name="T7" fmla="*/ 0 h 4"/>
                <a:gd name="T8" fmla="*/ 99 w 101"/>
                <a:gd name="T9" fmla="*/ 0 h 4"/>
                <a:gd name="T10" fmla="*/ 101 w 101"/>
                <a:gd name="T11" fmla="*/ 2 h 4"/>
                <a:gd name="T12" fmla="*/ 99 w 10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01" h="4">
                  <a:moveTo>
                    <a:pt x="99" y="4"/>
                  </a:moveTo>
                  <a:cubicBezTo>
                    <a:pt x="2" y="4"/>
                    <a:pt x="2" y="4"/>
                    <a:pt x="2" y="4"/>
                  </a:cubicBezTo>
                  <a:cubicBezTo>
                    <a:pt x="1" y="4"/>
                    <a:pt x="0" y="3"/>
                    <a:pt x="0" y="2"/>
                  </a:cubicBezTo>
                  <a:cubicBezTo>
                    <a:pt x="0" y="1"/>
                    <a:pt x="1" y="0"/>
                    <a:pt x="2" y="0"/>
                  </a:cubicBezTo>
                  <a:cubicBezTo>
                    <a:pt x="99" y="0"/>
                    <a:pt x="99" y="0"/>
                    <a:pt x="99" y="0"/>
                  </a:cubicBezTo>
                  <a:cubicBezTo>
                    <a:pt x="101" y="0"/>
                    <a:pt x="101" y="1"/>
                    <a:pt x="101" y="2"/>
                  </a:cubicBezTo>
                  <a:cubicBezTo>
                    <a:pt x="101" y="3"/>
                    <a:pt x="101" y="4"/>
                    <a:pt x="99" y="4"/>
                  </a:cubicBezTo>
                  <a:close/>
                </a:path>
              </a:pathLst>
            </a:custGeom>
            <a:grpFill/>
            <a:ln w="9525">
              <a:solidFill>
                <a:schemeClr val="tx1">
                  <a:lumMod val="50000"/>
                  <a:lumOff val="50000"/>
                </a:schemeClr>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2" name="Прямоугольник 1"/>
          <p:cNvSpPr/>
          <p:nvPr/>
        </p:nvSpPr>
        <p:spPr>
          <a:xfrm>
            <a:off x="2665060" y="3198817"/>
            <a:ext cx="8493475" cy="1477328"/>
          </a:xfrm>
          <a:prstGeom prst="rect">
            <a:avLst/>
          </a:prstGeom>
        </p:spPr>
        <p:txBody>
          <a:bodyPr wrap="square">
            <a:spAutoFit/>
          </a:bodyPr>
          <a:lstStyle/>
          <a:p>
            <a:pPr marL="285750" indent="-285750">
              <a:buFont typeface="Arial" panose="020B0604020202020204" pitchFamily="34" charset="0"/>
              <a:buChar char="•"/>
            </a:pPr>
            <a:r>
              <a:rPr lang="en-GB" b="1" dirty="0">
                <a:sym typeface="Wingdings" panose="05000000000000000000" pitchFamily="2" charset="2"/>
              </a:rPr>
              <a:t>Legal infrastructures:</a:t>
            </a:r>
          </a:p>
          <a:p>
            <a:pPr marL="357188" lvl="1" indent="-171450">
              <a:buFont typeface="Arial" panose="020B0604020202020204" pitchFamily="34" charset="0"/>
              <a:buChar char="•"/>
            </a:pPr>
            <a:r>
              <a:rPr lang="en-GB" dirty="0">
                <a:sym typeface="Wingdings" panose="05000000000000000000" pitchFamily="2" charset="2"/>
              </a:rPr>
              <a:t>Transparent rules and regulations  based on global best practice</a:t>
            </a:r>
          </a:p>
          <a:p>
            <a:pPr marL="357188" lvl="1" indent="-171450">
              <a:buFont typeface="Arial" panose="020B0604020202020204" pitchFamily="34" charset="0"/>
              <a:buChar char="•"/>
            </a:pPr>
            <a:r>
              <a:rPr lang="en-GB" dirty="0">
                <a:sym typeface="Wingdings" panose="05000000000000000000" pitchFamily="2" charset="2"/>
              </a:rPr>
              <a:t>Most rules and regulations are in Arabic and English</a:t>
            </a:r>
          </a:p>
          <a:p>
            <a:pPr marL="357188" lvl="1" indent="-171450">
              <a:buFont typeface="Arial" panose="020B0604020202020204" pitchFamily="34" charset="0"/>
              <a:buChar char="•"/>
            </a:pPr>
            <a:r>
              <a:rPr lang="en-GB" dirty="0">
                <a:sym typeface="Wingdings" panose="05000000000000000000" pitchFamily="2" charset="2"/>
              </a:rPr>
              <a:t>DIFC courts which are based on DIFC Law (common law jurisdiction) and hear cases in English language</a:t>
            </a:r>
          </a:p>
        </p:txBody>
      </p:sp>
      <p:sp>
        <p:nvSpPr>
          <p:cNvPr id="27" name="Прямоугольник 26"/>
          <p:cNvSpPr/>
          <p:nvPr/>
        </p:nvSpPr>
        <p:spPr>
          <a:xfrm>
            <a:off x="2665060" y="4772626"/>
            <a:ext cx="8310789" cy="1477328"/>
          </a:xfrm>
          <a:prstGeom prst="rect">
            <a:avLst/>
          </a:prstGeom>
        </p:spPr>
        <p:txBody>
          <a:bodyPr wrap="square">
            <a:spAutoFit/>
          </a:bodyPr>
          <a:lstStyle/>
          <a:p>
            <a:pPr marL="285750" indent="-285750">
              <a:buFont typeface="Arial" panose="020B0604020202020204" pitchFamily="34" charset="0"/>
              <a:buChar char="•"/>
            </a:pPr>
            <a:r>
              <a:rPr lang="en-GB" b="1" dirty="0">
                <a:sym typeface="Wingdings" panose="05000000000000000000" pitchFamily="2" charset="2"/>
              </a:rPr>
              <a:t>Government support:</a:t>
            </a:r>
          </a:p>
          <a:p>
            <a:pPr marL="357188" lvl="1" indent="-171450">
              <a:buFont typeface="Arial" panose="020B0604020202020204" pitchFamily="34" charset="0"/>
              <a:buChar char="•"/>
            </a:pPr>
            <a:r>
              <a:rPr lang="en-GB" dirty="0">
                <a:sym typeface="Wingdings" panose="05000000000000000000" pitchFamily="2" charset="2"/>
              </a:rPr>
              <a:t>Innovative industry</a:t>
            </a:r>
          </a:p>
          <a:p>
            <a:pPr marL="357188" lvl="1" indent="-171450">
              <a:buFont typeface="Arial" panose="020B0604020202020204" pitchFamily="34" charset="0"/>
              <a:buChar char="•"/>
            </a:pPr>
            <a:r>
              <a:rPr lang="en-GB" dirty="0">
                <a:sym typeface="Wingdings" panose="05000000000000000000" pitchFamily="2" charset="2"/>
              </a:rPr>
              <a:t>Competitive packages in establishing entities for SMEs</a:t>
            </a:r>
          </a:p>
          <a:p>
            <a:pPr marL="357188" lvl="1" indent="-171450">
              <a:buFont typeface="Arial" panose="020B0604020202020204" pitchFamily="34" charset="0"/>
              <a:buChar char="•"/>
            </a:pPr>
            <a:r>
              <a:rPr lang="en-GB" dirty="0">
                <a:sym typeface="Wingdings" panose="05000000000000000000" pitchFamily="2" charset="2"/>
              </a:rPr>
              <a:t>One-stop-solution for company’s compliance requirement in some free zones</a:t>
            </a:r>
          </a:p>
        </p:txBody>
      </p:sp>
    </p:spTree>
    <p:extLst>
      <p:ext uri="{BB962C8B-B14F-4D97-AF65-F5344CB8AC3E}">
        <p14:creationId xmlns:p14="http://schemas.microsoft.com/office/powerpoint/2010/main" val="60413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animBg="1"/>
      <p:bldP spid="2"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82321-CE64-4C42-9EB3-B39756F0D0AA}"/>
              </a:ext>
            </a:extLst>
          </p:cNvPr>
          <p:cNvSpPr>
            <a:spLocks noGrp="1"/>
          </p:cNvSpPr>
          <p:nvPr>
            <p:ph type="body" sz="quarter" idx="11"/>
          </p:nvPr>
        </p:nvSpPr>
        <p:spPr>
          <a:xfrm>
            <a:off x="761999" y="2717006"/>
            <a:ext cx="10384971" cy="1397794"/>
          </a:xfrm>
        </p:spPr>
        <p:txBody>
          <a:bodyPr/>
          <a:lstStyle/>
          <a:p>
            <a:r>
              <a:rPr lang="en-GB" sz="4800" dirty="0">
                <a:solidFill>
                  <a:schemeClr val="bg1"/>
                </a:solidFill>
              </a:rPr>
              <a:t>Expected Future Development in Further Boosting FDI</a:t>
            </a:r>
          </a:p>
        </p:txBody>
      </p:sp>
    </p:spTree>
    <p:extLst>
      <p:ext uri="{BB962C8B-B14F-4D97-AF65-F5344CB8AC3E}">
        <p14:creationId xmlns:p14="http://schemas.microsoft.com/office/powerpoint/2010/main" val="492902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05E4-FE36-4F4D-9633-705AC4C6AAD5}"/>
              </a:ext>
            </a:extLst>
          </p:cNvPr>
          <p:cNvSpPr>
            <a:spLocks noGrp="1"/>
          </p:cNvSpPr>
          <p:nvPr>
            <p:ph type="title"/>
          </p:nvPr>
        </p:nvSpPr>
        <p:spPr/>
        <p:txBody>
          <a:bodyPr/>
          <a:lstStyle/>
          <a:p>
            <a:r>
              <a:rPr lang="en-US" dirty="0"/>
              <a:t>Foreseen changes</a:t>
            </a:r>
          </a:p>
        </p:txBody>
      </p:sp>
      <p:sp>
        <p:nvSpPr>
          <p:cNvPr id="9" name="Content Placeholder 12">
            <a:extLst>
              <a:ext uri="{FF2B5EF4-FFF2-40B4-BE49-F238E27FC236}">
                <a16:creationId xmlns:a16="http://schemas.microsoft.com/office/drawing/2014/main" id="{B1ACB5D7-3845-4FC8-9371-592B194458B2}"/>
              </a:ext>
            </a:extLst>
          </p:cNvPr>
          <p:cNvSpPr txBox="1">
            <a:spLocks/>
          </p:cNvSpPr>
          <p:nvPr/>
        </p:nvSpPr>
        <p:spPr>
          <a:xfrm>
            <a:off x="809625" y="3361944"/>
            <a:ext cx="9229725" cy="4077081"/>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301625" lvl="2" indent="0">
              <a:buFont typeface="Arial" panose="020B0604020202020204" pitchFamily="34" charset="0"/>
              <a:buNone/>
            </a:pPr>
            <a:endParaRPr lang="en-GB" sz="2400" dirty="0"/>
          </a:p>
          <a:p>
            <a:pPr marL="301625" lvl="2" indent="0">
              <a:buFont typeface="Arial" panose="020B0604020202020204" pitchFamily="34" charset="0"/>
              <a:buNone/>
            </a:pPr>
            <a:endParaRPr lang="en-GB" sz="2400" dirty="0"/>
          </a:p>
        </p:txBody>
      </p:sp>
      <p:pic>
        <p:nvPicPr>
          <p:cNvPr id="5" name="Picture 4">
            <a:extLst>
              <a:ext uri="{FF2B5EF4-FFF2-40B4-BE49-F238E27FC236}">
                <a16:creationId xmlns:a16="http://schemas.microsoft.com/office/drawing/2014/main" id="{1989EC92-4DC8-4027-822D-C4A7496C4A58}"/>
              </a:ext>
            </a:extLst>
          </p:cNvPr>
          <p:cNvPicPr>
            <a:picLocks noChangeAspect="1"/>
          </p:cNvPicPr>
          <p:nvPr/>
        </p:nvPicPr>
        <p:blipFill>
          <a:blip r:embed="rId3"/>
          <a:stretch>
            <a:fillRect/>
          </a:stretch>
        </p:blipFill>
        <p:spPr>
          <a:xfrm>
            <a:off x="3773092" y="4070555"/>
            <a:ext cx="3814361" cy="2071189"/>
          </a:xfrm>
          <a:prstGeom prst="rect">
            <a:avLst/>
          </a:prstGeom>
        </p:spPr>
      </p:pic>
      <p:sp>
        <p:nvSpPr>
          <p:cNvPr id="6" name="Content Placeholder 12">
            <a:extLst>
              <a:ext uri="{FF2B5EF4-FFF2-40B4-BE49-F238E27FC236}">
                <a16:creationId xmlns:a16="http://schemas.microsoft.com/office/drawing/2014/main" id="{20FEE527-0ACC-4D4E-92E8-402FC197129A}"/>
              </a:ext>
            </a:extLst>
          </p:cNvPr>
          <p:cNvSpPr txBox="1">
            <a:spLocks/>
          </p:cNvSpPr>
          <p:nvPr/>
        </p:nvSpPr>
        <p:spPr>
          <a:xfrm>
            <a:off x="540000" y="1662972"/>
            <a:ext cx="9594600" cy="47492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9pPr>
          </a:lstStyle>
          <a:p>
            <a:pPr lvl="2" algn="just"/>
            <a:r>
              <a:rPr lang="en-GB" sz="2400" b="1" dirty="0"/>
              <a:t>FDI laws </a:t>
            </a:r>
            <a:r>
              <a:rPr lang="en-GB" sz="2400" dirty="0"/>
              <a:t>(more flexibility to FDI).</a:t>
            </a:r>
          </a:p>
          <a:p>
            <a:pPr algn="just"/>
            <a:endParaRPr lang="en-GB" sz="2400" dirty="0"/>
          </a:p>
          <a:p>
            <a:pPr algn="just"/>
            <a:endParaRPr lang="en-GB" sz="2400" dirty="0"/>
          </a:p>
        </p:txBody>
      </p:sp>
      <p:sp>
        <p:nvSpPr>
          <p:cNvPr id="7" name="Content Placeholder 12">
            <a:extLst>
              <a:ext uri="{FF2B5EF4-FFF2-40B4-BE49-F238E27FC236}">
                <a16:creationId xmlns:a16="http://schemas.microsoft.com/office/drawing/2014/main" id="{200B9E18-83AC-43D4-A190-A5C4284BD3D4}"/>
              </a:ext>
            </a:extLst>
          </p:cNvPr>
          <p:cNvSpPr txBox="1">
            <a:spLocks/>
          </p:cNvSpPr>
          <p:nvPr/>
        </p:nvSpPr>
        <p:spPr>
          <a:xfrm>
            <a:off x="540000" y="2386177"/>
            <a:ext cx="9594600" cy="136667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dk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dk1"/>
                </a:solidFill>
                <a:latin typeface="+mn-lt"/>
                <a:ea typeface="+mn-ea"/>
                <a:cs typeface="+mn-cs"/>
              </a:defRPr>
            </a:lvl9pPr>
          </a:lstStyle>
          <a:p>
            <a:pPr lvl="2" algn="just"/>
            <a:r>
              <a:rPr lang="en-GB" sz="2400" b="1" dirty="0"/>
              <a:t>Decree Law 19/2018</a:t>
            </a:r>
            <a:r>
              <a:rPr lang="en-GB" sz="2400" dirty="0"/>
              <a:t> - Positive list sectors for 100% foreign </a:t>
            </a:r>
            <a:r>
              <a:rPr lang="en-GB" sz="2400" dirty="0" smtClean="0"/>
              <a:t> ownership </a:t>
            </a:r>
            <a:r>
              <a:rPr lang="en-GB" sz="2400" dirty="0"/>
              <a:t>expected (artificial intelligence, technology, space and renewable energy).</a:t>
            </a:r>
          </a:p>
          <a:p>
            <a:pPr algn="just"/>
            <a:endParaRPr lang="en-GB" sz="2400" dirty="0"/>
          </a:p>
          <a:p>
            <a:pPr algn="just"/>
            <a:endParaRPr lang="en-GB" sz="2400" dirty="0"/>
          </a:p>
        </p:txBody>
      </p:sp>
    </p:spTree>
    <p:extLst>
      <p:ext uri="{BB962C8B-B14F-4D97-AF65-F5344CB8AC3E}">
        <p14:creationId xmlns:p14="http://schemas.microsoft.com/office/powerpoint/2010/main" val="310494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05E4-FE36-4F4D-9633-705AC4C6AAD5}"/>
              </a:ext>
            </a:extLst>
          </p:cNvPr>
          <p:cNvSpPr>
            <a:spLocks noGrp="1"/>
          </p:cNvSpPr>
          <p:nvPr>
            <p:ph type="title"/>
          </p:nvPr>
        </p:nvSpPr>
        <p:spPr/>
        <p:txBody>
          <a:bodyPr/>
          <a:lstStyle/>
          <a:p>
            <a:r>
              <a:rPr lang="en-US" dirty="0"/>
              <a:t>Taxation forecast</a:t>
            </a:r>
          </a:p>
        </p:txBody>
      </p:sp>
      <p:sp>
        <p:nvSpPr>
          <p:cNvPr id="9" name="Content Placeholder 12">
            <a:extLst>
              <a:ext uri="{FF2B5EF4-FFF2-40B4-BE49-F238E27FC236}">
                <a16:creationId xmlns:a16="http://schemas.microsoft.com/office/drawing/2014/main" id="{B1ACB5D7-3845-4FC8-9371-592B194458B2}"/>
              </a:ext>
            </a:extLst>
          </p:cNvPr>
          <p:cNvSpPr txBox="1">
            <a:spLocks/>
          </p:cNvSpPr>
          <p:nvPr/>
        </p:nvSpPr>
        <p:spPr>
          <a:xfrm>
            <a:off x="809625" y="3361944"/>
            <a:ext cx="9229725" cy="4077081"/>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marL="301625" lvl="2" indent="0">
              <a:buFont typeface="Arial" panose="020B0604020202020204" pitchFamily="34" charset="0"/>
              <a:buNone/>
            </a:pPr>
            <a:endParaRPr lang="en-GB" sz="2400" dirty="0"/>
          </a:p>
          <a:p>
            <a:pPr marL="301625" lvl="2" indent="0">
              <a:buFont typeface="Arial" panose="020B0604020202020204" pitchFamily="34" charset="0"/>
              <a:buNone/>
            </a:pPr>
            <a:endParaRPr lang="en-GB" sz="2400" dirty="0"/>
          </a:p>
        </p:txBody>
      </p:sp>
      <p:sp>
        <p:nvSpPr>
          <p:cNvPr id="11" name="Content Placeholder 12">
            <a:extLst>
              <a:ext uri="{FF2B5EF4-FFF2-40B4-BE49-F238E27FC236}">
                <a16:creationId xmlns:a16="http://schemas.microsoft.com/office/drawing/2014/main" id="{3E79DCE9-FD38-41FB-A300-6366004DFA07}"/>
              </a:ext>
            </a:extLst>
          </p:cNvPr>
          <p:cNvSpPr txBox="1">
            <a:spLocks/>
          </p:cNvSpPr>
          <p:nvPr/>
        </p:nvSpPr>
        <p:spPr>
          <a:xfrm>
            <a:off x="1641812" y="3409184"/>
            <a:ext cx="6107764" cy="432333"/>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2" algn="just"/>
            <a:r>
              <a:rPr lang="en-GB" sz="2400" dirty="0"/>
              <a:t>No study for increasing Income Tax </a:t>
            </a:r>
          </a:p>
        </p:txBody>
      </p:sp>
      <p:sp>
        <p:nvSpPr>
          <p:cNvPr id="8" name="Content Placeholder 12">
            <a:extLst>
              <a:ext uri="{FF2B5EF4-FFF2-40B4-BE49-F238E27FC236}">
                <a16:creationId xmlns:a16="http://schemas.microsoft.com/office/drawing/2014/main" id="{93398820-B015-488A-910E-58BE7E3AFF9F}"/>
              </a:ext>
            </a:extLst>
          </p:cNvPr>
          <p:cNvSpPr txBox="1">
            <a:spLocks/>
          </p:cNvSpPr>
          <p:nvPr/>
        </p:nvSpPr>
        <p:spPr>
          <a:xfrm>
            <a:off x="1632319" y="1975536"/>
            <a:ext cx="6107764" cy="904290"/>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2" algn="just"/>
            <a:r>
              <a:rPr lang="en-GB" sz="2400" dirty="0"/>
              <a:t>No Personal Income Tax expected and </a:t>
            </a:r>
            <a:endParaRPr lang="en-GB" sz="2400" dirty="0" smtClean="0"/>
          </a:p>
          <a:p>
            <a:pPr marL="449263" lvl="2" indent="0" algn="just">
              <a:buNone/>
            </a:pPr>
            <a:r>
              <a:rPr lang="en-GB" sz="2400" dirty="0" smtClean="0"/>
              <a:t>no </a:t>
            </a:r>
            <a:r>
              <a:rPr lang="en-GB" sz="2400" dirty="0"/>
              <a:t>plans to raise VAT or excise tax</a:t>
            </a:r>
          </a:p>
          <a:p>
            <a:pPr marL="301625" lvl="2" indent="0">
              <a:buFont typeface="Arial" panose="020B0604020202020204" pitchFamily="34" charset="0"/>
              <a:buNone/>
            </a:pPr>
            <a:endParaRPr lang="en-GB" sz="2400" dirty="0"/>
          </a:p>
        </p:txBody>
      </p:sp>
      <p:sp>
        <p:nvSpPr>
          <p:cNvPr id="10" name="Content Placeholder 12">
            <a:extLst>
              <a:ext uri="{FF2B5EF4-FFF2-40B4-BE49-F238E27FC236}">
                <a16:creationId xmlns:a16="http://schemas.microsoft.com/office/drawing/2014/main" id="{04E59350-5AE2-499B-B9C0-E592E493DD39}"/>
              </a:ext>
            </a:extLst>
          </p:cNvPr>
          <p:cNvSpPr txBox="1">
            <a:spLocks/>
          </p:cNvSpPr>
          <p:nvPr/>
        </p:nvSpPr>
        <p:spPr>
          <a:xfrm>
            <a:off x="1641812" y="4749333"/>
            <a:ext cx="6107764" cy="432333"/>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9pPr>
          </a:lstStyle>
          <a:p>
            <a:pPr lvl="2" algn="just"/>
            <a:r>
              <a:rPr lang="en-GB" sz="2400" dirty="0"/>
              <a:t>Studies for Corporate Taxation</a:t>
            </a:r>
          </a:p>
          <a:p>
            <a:pPr marL="301625" lvl="2" indent="0" algn="just">
              <a:buNone/>
            </a:pPr>
            <a:endParaRPr lang="en-GB" sz="2400" dirty="0"/>
          </a:p>
          <a:p>
            <a:pPr marL="301625" lvl="2" indent="0">
              <a:buFont typeface="Arial" panose="020B0604020202020204" pitchFamily="34" charset="0"/>
              <a:buNone/>
            </a:pPr>
            <a:endParaRPr lang="en-GB" sz="2400" dirty="0"/>
          </a:p>
        </p:txBody>
      </p:sp>
      <p:grpSp>
        <p:nvGrpSpPr>
          <p:cNvPr id="18" name="Group 46">
            <a:extLst>
              <a:ext uri="{FF2B5EF4-FFF2-40B4-BE49-F238E27FC236}">
                <a16:creationId xmlns:a16="http://schemas.microsoft.com/office/drawing/2014/main" id="{CD811C76-73A9-42C1-BCD6-54C7E1B2B14A}"/>
              </a:ext>
            </a:extLst>
          </p:cNvPr>
          <p:cNvGrpSpPr/>
          <p:nvPr/>
        </p:nvGrpSpPr>
        <p:grpSpPr>
          <a:xfrm>
            <a:off x="647139" y="1699315"/>
            <a:ext cx="1169697" cy="1169697"/>
            <a:chOff x="6250843" y="1878618"/>
            <a:chExt cx="1059872" cy="1059872"/>
          </a:xfrm>
        </p:grpSpPr>
        <p:sp>
          <p:nvSpPr>
            <p:cNvPr id="19" name="Oval 53">
              <a:extLst>
                <a:ext uri="{FF2B5EF4-FFF2-40B4-BE49-F238E27FC236}">
                  <a16:creationId xmlns:a16="http://schemas.microsoft.com/office/drawing/2014/main" id="{00FF6D67-55B9-431E-A874-458BADE965C7}"/>
                </a:ext>
              </a:extLst>
            </p:cNvPr>
            <p:cNvSpPr/>
            <p:nvPr/>
          </p:nvSpPr>
          <p:spPr>
            <a:xfrm>
              <a:off x="6250843" y="1878618"/>
              <a:ext cx="1059872" cy="10598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2">
              <a:extLst>
                <a:ext uri="{FF2B5EF4-FFF2-40B4-BE49-F238E27FC236}">
                  <a16:creationId xmlns:a16="http://schemas.microsoft.com/office/drawing/2014/main" id="{CC3E2025-6F7F-48A9-9B4E-7B656909CAA4}"/>
                </a:ext>
              </a:extLst>
            </p:cNvPr>
            <p:cNvSpPr>
              <a:spLocks noChangeArrowheads="1"/>
            </p:cNvSpPr>
            <p:nvPr/>
          </p:nvSpPr>
          <p:spPr bwMode="auto">
            <a:xfrm>
              <a:off x="6418035" y="2038883"/>
              <a:ext cx="725488" cy="725488"/>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 name="Freeform 6">
            <a:extLst>
              <a:ext uri="{FF2B5EF4-FFF2-40B4-BE49-F238E27FC236}">
                <a16:creationId xmlns:a16="http://schemas.microsoft.com/office/drawing/2014/main" id="{C1BC67FF-A9A9-4F53-91A2-4E97C6E9166B}"/>
              </a:ext>
            </a:extLst>
          </p:cNvPr>
          <p:cNvSpPr>
            <a:spLocks/>
          </p:cNvSpPr>
          <p:nvPr/>
        </p:nvSpPr>
        <p:spPr bwMode="auto">
          <a:xfrm>
            <a:off x="986857" y="2031387"/>
            <a:ext cx="490261" cy="490263"/>
          </a:xfrm>
          <a:custGeom>
            <a:avLst/>
            <a:gdLst>
              <a:gd name="T0" fmla="*/ 142 w 197"/>
              <a:gd name="T1" fmla="*/ 98 h 197"/>
              <a:gd name="T2" fmla="*/ 192 w 197"/>
              <a:gd name="T3" fmla="*/ 48 h 197"/>
              <a:gd name="T4" fmla="*/ 192 w 197"/>
              <a:gd name="T5" fmla="*/ 28 h 197"/>
              <a:gd name="T6" fmla="*/ 169 w 197"/>
              <a:gd name="T7" fmla="*/ 5 h 197"/>
              <a:gd name="T8" fmla="*/ 149 w 197"/>
              <a:gd name="T9" fmla="*/ 5 h 197"/>
              <a:gd name="T10" fmla="*/ 99 w 197"/>
              <a:gd name="T11" fmla="*/ 55 h 197"/>
              <a:gd name="T12" fmla="*/ 49 w 197"/>
              <a:gd name="T13" fmla="*/ 5 h 197"/>
              <a:gd name="T14" fmla="*/ 29 w 197"/>
              <a:gd name="T15" fmla="*/ 5 h 197"/>
              <a:gd name="T16" fmla="*/ 6 w 197"/>
              <a:gd name="T17" fmla="*/ 28 h 197"/>
              <a:gd name="T18" fmla="*/ 6 w 197"/>
              <a:gd name="T19" fmla="*/ 48 h 197"/>
              <a:gd name="T20" fmla="*/ 56 w 197"/>
              <a:gd name="T21" fmla="*/ 98 h 197"/>
              <a:gd name="T22" fmla="*/ 6 w 197"/>
              <a:gd name="T23" fmla="*/ 149 h 197"/>
              <a:gd name="T24" fmla="*/ 6 w 197"/>
              <a:gd name="T25" fmla="*/ 168 h 197"/>
              <a:gd name="T26" fmla="*/ 29 w 197"/>
              <a:gd name="T27" fmla="*/ 192 h 197"/>
              <a:gd name="T28" fmla="*/ 49 w 197"/>
              <a:gd name="T29" fmla="*/ 192 h 197"/>
              <a:gd name="T30" fmla="*/ 99 w 197"/>
              <a:gd name="T31" fmla="*/ 141 h 197"/>
              <a:gd name="T32" fmla="*/ 149 w 197"/>
              <a:gd name="T33" fmla="*/ 192 h 197"/>
              <a:gd name="T34" fmla="*/ 169 w 197"/>
              <a:gd name="T35" fmla="*/ 192 h 197"/>
              <a:gd name="T36" fmla="*/ 192 w 197"/>
              <a:gd name="T37" fmla="*/ 168 h 197"/>
              <a:gd name="T38" fmla="*/ 192 w 197"/>
              <a:gd name="T39" fmla="*/ 149 h 197"/>
              <a:gd name="T40" fmla="*/ 142 w 197"/>
              <a:gd name="T41"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97">
                <a:moveTo>
                  <a:pt x="142" y="98"/>
                </a:moveTo>
                <a:cubicBezTo>
                  <a:pt x="192" y="48"/>
                  <a:pt x="192" y="48"/>
                  <a:pt x="192" y="48"/>
                </a:cubicBezTo>
                <a:cubicBezTo>
                  <a:pt x="197" y="43"/>
                  <a:pt x="197" y="34"/>
                  <a:pt x="192" y="28"/>
                </a:cubicBezTo>
                <a:cubicBezTo>
                  <a:pt x="169" y="5"/>
                  <a:pt x="169" y="5"/>
                  <a:pt x="169" y="5"/>
                </a:cubicBezTo>
                <a:cubicBezTo>
                  <a:pt x="163" y="0"/>
                  <a:pt x="155" y="0"/>
                  <a:pt x="149" y="5"/>
                </a:cubicBezTo>
                <a:cubicBezTo>
                  <a:pt x="99" y="55"/>
                  <a:pt x="99" y="55"/>
                  <a:pt x="99" y="55"/>
                </a:cubicBezTo>
                <a:cubicBezTo>
                  <a:pt x="49" y="5"/>
                  <a:pt x="49" y="5"/>
                  <a:pt x="49" y="5"/>
                </a:cubicBezTo>
                <a:cubicBezTo>
                  <a:pt x="43" y="0"/>
                  <a:pt x="34" y="0"/>
                  <a:pt x="29" y="5"/>
                </a:cubicBezTo>
                <a:cubicBezTo>
                  <a:pt x="6" y="28"/>
                  <a:pt x="6" y="28"/>
                  <a:pt x="6" y="28"/>
                </a:cubicBezTo>
                <a:cubicBezTo>
                  <a:pt x="0" y="34"/>
                  <a:pt x="0" y="43"/>
                  <a:pt x="6" y="48"/>
                </a:cubicBezTo>
                <a:cubicBezTo>
                  <a:pt x="56" y="98"/>
                  <a:pt x="56" y="98"/>
                  <a:pt x="56" y="98"/>
                </a:cubicBezTo>
                <a:cubicBezTo>
                  <a:pt x="6" y="149"/>
                  <a:pt x="6" y="149"/>
                  <a:pt x="6" y="149"/>
                </a:cubicBezTo>
                <a:cubicBezTo>
                  <a:pt x="0" y="154"/>
                  <a:pt x="0" y="163"/>
                  <a:pt x="6" y="168"/>
                </a:cubicBezTo>
                <a:cubicBezTo>
                  <a:pt x="29" y="192"/>
                  <a:pt x="29" y="192"/>
                  <a:pt x="29" y="192"/>
                </a:cubicBezTo>
                <a:cubicBezTo>
                  <a:pt x="34" y="197"/>
                  <a:pt x="43" y="197"/>
                  <a:pt x="49" y="192"/>
                </a:cubicBezTo>
                <a:cubicBezTo>
                  <a:pt x="99" y="141"/>
                  <a:pt x="99" y="141"/>
                  <a:pt x="99" y="141"/>
                </a:cubicBezTo>
                <a:cubicBezTo>
                  <a:pt x="149" y="192"/>
                  <a:pt x="149" y="192"/>
                  <a:pt x="149" y="192"/>
                </a:cubicBezTo>
                <a:cubicBezTo>
                  <a:pt x="155" y="197"/>
                  <a:pt x="163" y="197"/>
                  <a:pt x="169" y="192"/>
                </a:cubicBezTo>
                <a:cubicBezTo>
                  <a:pt x="192" y="168"/>
                  <a:pt x="192" y="168"/>
                  <a:pt x="192" y="168"/>
                </a:cubicBezTo>
                <a:cubicBezTo>
                  <a:pt x="197" y="163"/>
                  <a:pt x="197" y="154"/>
                  <a:pt x="192" y="149"/>
                </a:cubicBezTo>
                <a:lnTo>
                  <a:pt x="142" y="98"/>
                </a:lnTo>
                <a:close/>
              </a:path>
            </a:pathLst>
          </a:custGeom>
          <a:solidFill>
            <a:schemeClr val="accent2"/>
          </a:solidFill>
          <a:ln w="28575">
            <a:solidFill>
              <a:schemeClr val="bg1"/>
            </a:solidFill>
          </a:ln>
          <a:extLst/>
        </p:spPr>
        <p:txBody>
          <a:bodyPr vert="horz" wrap="square" lIns="91440" tIns="45720" rIns="91440" bIns="45720" numCol="1" anchor="t" anchorCtr="0" compatLnSpc="1">
            <a:prstTxWarp prst="textNoShape">
              <a:avLst/>
            </a:prstTxWarp>
          </a:bodyPr>
          <a:lstStyle/>
          <a:p>
            <a:endParaRPr lang="en-US" u="sng"/>
          </a:p>
        </p:txBody>
      </p:sp>
      <p:grpSp>
        <p:nvGrpSpPr>
          <p:cNvPr id="33" name="Group 46">
            <a:extLst>
              <a:ext uri="{FF2B5EF4-FFF2-40B4-BE49-F238E27FC236}">
                <a16:creationId xmlns:a16="http://schemas.microsoft.com/office/drawing/2014/main" id="{CD811C76-73A9-42C1-BCD6-54C7E1B2B14A}"/>
              </a:ext>
            </a:extLst>
          </p:cNvPr>
          <p:cNvGrpSpPr/>
          <p:nvPr/>
        </p:nvGrpSpPr>
        <p:grpSpPr>
          <a:xfrm>
            <a:off x="647138" y="3077112"/>
            <a:ext cx="1169697" cy="1169697"/>
            <a:chOff x="6250843" y="1878618"/>
            <a:chExt cx="1059872" cy="1059872"/>
          </a:xfrm>
        </p:grpSpPr>
        <p:sp>
          <p:nvSpPr>
            <p:cNvPr id="34" name="Oval 53">
              <a:extLst>
                <a:ext uri="{FF2B5EF4-FFF2-40B4-BE49-F238E27FC236}">
                  <a16:creationId xmlns:a16="http://schemas.microsoft.com/office/drawing/2014/main" id="{00FF6D67-55B9-431E-A874-458BADE965C7}"/>
                </a:ext>
              </a:extLst>
            </p:cNvPr>
            <p:cNvSpPr/>
            <p:nvPr/>
          </p:nvSpPr>
          <p:spPr>
            <a:xfrm>
              <a:off x="6250843" y="1878618"/>
              <a:ext cx="1059872" cy="10598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12">
              <a:extLst>
                <a:ext uri="{FF2B5EF4-FFF2-40B4-BE49-F238E27FC236}">
                  <a16:creationId xmlns:a16="http://schemas.microsoft.com/office/drawing/2014/main" id="{CC3E2025-6F7F-48A9-9B4E-7B656909CAA4}"/>
                </a:ext>
              </a:extLst>
            </p:cNvPr>
            <p:cNvSpPr>
              <a:spLocks noChangeArrowheads="1"/>
            </p:cNvSpPr>
            <p:nvPr/>
          </p:nvSpPr>
          <p:spPr bwMode="auto">
            <a:xfrm>
              <a:off x="6418035" y="2038883"/>
              <a:ext cx="725488" cy="725488"/>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6" name="Freeform 6">
            <a:extLst>
              <a:ext uri="{FF2B5EF4-FFF2-40B4-BE49-F238E27FC236}">
                <a16:creationId xmlns:a16="http://schemas.microsoft.com/office/drawing/2014/main" id="{C1BC67FF-A9A9-4F53-91A2-4E97C6E9166B}"/>
              </a:ext>
            </a:extLst>
          </p:cNvPr>
          <p:cNvSpPr>
            <a:spLocks/>
          </p:cNvSpPr>
          <p:nvPr/>
        </p:nvSpPr>
        <p:spPr bwMode="auto">
          <a:xfrm>
            <a:off x="986856" y="3409184"/>
            <a:ext cx="490261" cy="490263"/>
          </a:xfrm>
          <a:custGeom>
            <a:avLst/>
            <a:gdLst>
              <a:gd name="T0" fmla="*/ 142 w 197"/>
              <a:gd name="T1" fmla="*/ 98 h 197"/>
              <a:gd name="T2" fmla="*/ 192 w 197"/>
              <a:gd name="T3" fmla="*/ 48 h 197"/>
              <a:gd name="T4" fmla="*/ 192 w 197"/>
              <a:gd name="T5" fmla="*/ 28 h 197"/>
              <a:gd name="T6" fmla="*/ 169 w 197"/>
              <a:gd name="T7" fmla="*/ 5 h 197"/>
              <a:gd name="T8" fmla="*/ 149 w 197"/>
              <a:gd name="T9" fmla="*/ 5 h 197"/>
              <a:gd name="T10" fmla="*/ 99 w 197"/>
              <a:gd name="T11" fmla="*/ 55 h 197"/>
              <a:gd name="T12" fmla="*/ 49 w 197"/>
              <a:gd name="T13" fmla="*/ 5 h 197"/>
              <a:gd name="T14" fmla="*/ 29 w 197"/>
              <a:gd name="T15" fmla="*/ 5 h 197"/>
              <a:gd name="T16" fmla="*/ 6 w 197"/>
              <a:gd name="T17" fmla="*/ 28 h 197"/>
              <a:gd name="T18" fmla="*/ 6 w 197"/>
              <a:gd name="T19" fmla="*/ 48 h 197"/>
              <a:gd name="T20" fmla="*/ 56 w 197"/>
              <a:gd name="T21" fmla="*/ 98 h 197"/>
              <a:gd name="T22" fmla="*/ 6 w 197"/>
              <a:gd name="T23" fmla="*/ 149 h 197"/>
              <a:gd name="T24" fmla="*/ 6 w 197"/>
              <a:gd name="T25" fmla="*/ 168 h 197"/>
              <a:gd name="T26" fmla="*/ 29 w 197"/>
              <a:gd name="T27" fmla="*/ 192 h 197"/>
              <a:gd name="T28" fmla="*/ 49 w 197"/>
              <a:gd name="T29" fmla="*/ 192 h 197"/>
              <a:gd name="T30" fmla="*/ 99 w 197"/>
              <a:gd name="T31" fmla="*/ 141 h 197"/>
              <a:gd name="T32" fmla="*/ 149 w 197"/>
              <a:gd name="T33" fmla="*/ 192 h 197"/>
              <a:gd name="T34" fmla="*/ 169 w 197"/>
              <a:gd name="T35" fmla="*/ 192 h 197"/>
              <a:gd name="T36" fmla="*/ 192 w 197"/>
              <a:gd name="T37" fmla="*/ 168 h 197"/>
              <a:gd name="T38" fmla="*/ 192 w 197"/>
              <a:gd name="T39" fmla="*/ 149 h 197"/>
              <a:gd name="T40" fmla="*/ 142 w 197"/>
              <a:gd name="T41" fmla="*/ 9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 h="197">
                <a:moveTo>
                  <a:pt x="142" y="98"/>
                </a:moveTo>
                <a:cubicBezTo>
                  <a:pt x="192" y="48"/>
                  <a:pt x="192" y="48"/>
                  <a:pt x="192" y="48"/>
                </a:cubicBezTo>
                <a:cubicBezTo>
                  <a:pt x="197" y="43"/>
                  <a:pt x="197" y="34"/>
                  <a:pt x="192" y="28"/>
                </a:cubicBezTo>
                <a:cubicBezTo>
                  <a:pt x="169" y="5"/>
                  <a:pt x="169" y="5"/>
                  <a:pt x="169" y="5"/>
                </a:cubicBezTo>
                <a:cubicBezTo>
                  <a:pt x="163" y="0"/>
                  <a:pt x="155" y="0"/>
                  <a:pt x="149" y="5"/>
                </a:cubicBezTo>
                <a:cubicBezTo>
                  <a:pt x="99" y="55"/>
                  <a:pt x="99" y="55"/>
                  <a:pt x="99" y="55"/>
                </a:cubicBezTo>
                <a:cubicBezTo>
                  <a:pt x="49" y="5"/>
                  <a:pt x="49" y="5"/>
                  <a:pt x="49" y="5"/>
                </a:cubicBezTo>
                <a:cubicBezTo>
                  <a:pt x="43" y="0"/>
                  <a:pt x="34" y="0"/>
                  <a:pt x="29" y="5"/>
                </a:cubicBezTo>
                <a:cubicBezTo>
                  <a:pt x="6" y="28"/>
                  <a:pt x="6" y="28"/>
                  <a:pt x="6" y="28"/>
                </a:cubicBezTo>
                <a:cubicBezTo>
                  <a:pt x="0" y="34"/>
                  <a:pt x="0" y="43"/>
                  <a:pt x="6" y="48"/>
                </a:cubicBezTo>
                <a:cubicBezTo>
                  <a:pt x="56" y="98"/>
                  <a:pt x="56" y="98"/>
                  <a:pt x="56" y="98"/>
                </a:cubicBezTo>
                <a:cubicBezTo>
                  <a:pt x="6" y="149"/>
                  <a:pt x="6" y="149"/>
                  <a:pt x="6" y="149"/>
                </a:cubicBezTo>
                <a:cubicBezTo>
                  <a:pt x="0" y="154"/>
                  <a:pt x="0" y="163"/>
                  <a:pt x="6" y="168"/>
                </a:cubicBezTo>
                <a:cubicBezTo>
                  <a:pt x="29" y="192"/>
                  <a:pt x="29" y="192"/>
                  <a:pt x="29" y="192"/>
                </a:cubicBezTo>
                <a:cubicBezTo>
                  <a:pt x="34" y="197"/>
                  <a:pt x="43" y="197"/>
                  <a:pt x="49" y="192"/>
                </a:cubicBezTo>
                <a:cubicBezTo>
                  <a:pt x="99" y="141"/>
                  <a:pt x="99" y="141"/>
                  <a:pt x="99" y="141"/>
                </a:cubicBezTo>
                <a:cubicBezTo>
                  <a:pt x="149" y="192"/>
                  <a:pt x="149" y="192"/>
                  <a:pt x="149" y="192"/>
                </a:cubicBezTo>
                <a:cubicBezTo>
                  <a:pt x="155" y="197"/>
                  <a:pt x="163" y="197"/>
                  <a:pt x="169" y="192"/>
                </a:cubicBezTo>
                <a:cubicBezTo>
                  <a:pt x="192" y="168"/>
                  <a:pt x="192" y="168"/>
                  <a:pt x="192" y="168"/>
                </a:cubicBezTo>
                <a:cubicBezTo>
                  <a:pt x="197" y="163"/>
                  <a:pt x="197" y="154"/>
                  <a:pt x="192" y="149"/>
                </a:cubicBezTo>
                <a:lnTo>
                  <a:pt x="142" y="98"/>
                </a:lnTo>
                <a:close/>
              </a:path>
            </a:pathLst>
          </a:custGeom>
          <a:solidFill>
            <a:schemeClr val="accent2"/>
          </a:solidFill>
          <a:ln w="28575">
            <a:solidFill>
              <a:schemeClr val="bg1"/>
            </a:solidFill>
          </a:ln>
          <a:extLst/>
        </p:spPr>
        <p:txBody>
          <a:bodyPr vert="horz" wrap="square" lIns="91440" tIns="45720" rIns="91440" bIns="45720" numCol="1" anchor="t" anchorCtr="0" compatLnSpc="1">
            <a:prstTxWarp prst="textNoShape">
              <a:avLst/>
            </a:prstTxWarp>
          </a:bodyPr>
          <a:lstStyle/>
          <a:p>
            <a:endParaRPr lang="en-US" u="sng"/>
          </a:p>
        </p:txBody>
      </p:sp>
      <p:grpSp>
        <p:nvGrpSpPr>
          <p:cNvPr id="37" name="Group 46">
            <a:extLst>
              <a:ext uri="{FF2B5EF4-FFF2-40B4-BE49-F238E27FC236}">
                <a16:creationId xmlns:a16="http://schemas.microsoft.com/office/drawing/2014/main" id="{CD811C76-73A9-42C1-BCD6-54C7E1B2B14A}"/>
              </a:ext>
            </a:extLst>
          </p:cNvPr>
          <p:cNvGrpSpPr/>
          <p:nvPr/>
        </p:nvGrpSpPr>
        <p:grpSpPr>
          <a:xfrm>
            <a:off x="656631" y="4408708"/>
            <a:ext cx="1169697" cy="1169697"/>
            <a:chOff x="6250843" y="1878618"/>
            <a:chExt cx="1059872" cy="1059872"/>
          </a:xfrm>
        </p:grpSpPr>
        <p:sp>
          <p:nvSpPr>
            <p:cNvPr id="38" name="Oval 53">
              <a:extLst>
                <a:ext uri="{FF2B5EF4-FFF2-40B4-BE49-F238E27FC236}">
                  <a16:creationId xmlns:a16="http://schemas.microsoft.com/office/drawing/2014/main" id="{00FF6D67-55B9-431E-A874-458BADE965C7}"/>
                </a:ext>
              </a:extLst>
            </p:cNvPr>
            <p:cNvSpPr/>
            <p:nvPr/>
          </p:nvSpPr>
          <p:spPr>
            <a:xfrm>
              <a:off x="6250843" y="1878618"/>
              <a:ext cx="1059872" cy="105987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12">
              <a:extLst>
                <a:ext uri="{FF2B5EF4-FFF2-40B4-BE49-F238E27FC236}">
                  <a16:creationId xmlns:a16="http://schemas.microsoft.com/office/drawing/2014/main" id="{CC3E2025-6F7F-48A9-9B4E-7B656909CAA4}"/>
                </a:ext>
              </a:extLst>
            </p:cNvPr>
            <p:cNvSpPr>
              <a:spLocks noChangeArrowheads="1"/>
            </p:cNvSpPr>
            <p:nvPr/>
          </p:nvSpPr>
          <p:spPr bwMode="auto">
            <a:xfrm>
              <a:off x="6418035" y="2038883"/>
              <a:ext cx="725488" cy="725488"/>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52">
            <a:extLst>
              <a:ext uri="{FF2B5EF4-FFF2-40B4-BE49-F238E27FC236}">
                <a16:creationId xmlns:a16="http://schemas.microsoft.com/office/drawing/2014/main" id="{07DD2CA6-26A1-4E4C-BD2B-F590DDF3E1F1}"/>
              </a:ext>
            </a:extLst>
          </p:cNvPr>
          <p:cNvGrpSpPr/>
          <p:nvPr/>
        </p:nvGrpSpPr>
        <p:grpSpPr>
          <a:xfrm>
            <a:off x="963845" y="4712717"/>
            <a:ext cx="555267" cy="533635"/>
            <a:chOff x="4358268" y="2285638"/>
            <a:chExt cx="319668" cy="307214"/>
          </a:xfrm>
          <a:solidFill>
            <a:schemeClr val="accent2"/>
          </a:solidFill>
        </p:grpSpPr>
        <p:sp>
          <p:nvSpPr>
            <p:cNvPr id="15" name="Freeform 15">
              <a:extLst>
                <a:ext uri="{FF2B5EF4-FFF2-40B4-BE49-F238E27FC236}">
                  <a16:creationId xmlns:a16="http://schemas.microsoft.com/office/drawing/2014/main" id="{269EFC45-9AF2-4C2B-90F7-F6524101DD6A}"/>
                </a:ext>
              </a:extLst>
            </p:cNvPr>
            <p:cNvSpPr>
              <a:spLocks noEditPoints="1"/>
            </p:cNvSpPr>
            <p:nvPr/>
          </p:nvSpPr>
          <p:spPr bwMode="auto">
            <a:xfrm>
              <a:off x="4358268" y="2285638"/>
              <a:ext cx="259471" cy="237676"/>
            </a:xfrm>
            <a:custGeom>
              <a:avLst/>
              <a:gdLst>
                <a:gd name="T0" fmla="*/ 33 w 188"/>
                <a:gd name="T1" fmla="*/ 25 h 172"/>
                <a:gd name="T2" fmla="*/ 34 w 188"/>
                <a:gd name="T3" fmla="*/ 147 h 172"/>
                <a:gd name="T4" fmla="*/ 95 w 188"/>
                <a:gd name="T5" fmla="*/ 172 h 172"/>
                <a:gd name="T6" fmla="*/ 136 w 188"/>
                <a:gd name="T7" fmla="*/ 161 h 172"/>
                <a:gd name="T8" fmla="*/ 146 w 188"/>
                <a:gd name="T9" fmla="*/ 170 h 172"/>
                <a:gd name="T10" fmla="*/ 165 w 188"/>
                <a:gd name="T11" fmla="*/ 155 h 172"/>
                <a:gd name="T12" fmla="*/ 179 w 188"/>
                <a:gd name="T13" fmla="*/ 136 h 172"/>
                <a:gd name="T14" fmla="*/ 170 w 188"/>
                <a:gd name="T15" fmla="*/ 127 h 172"/>
                <a:gd name="T16" fmla="*/ 155 w 188"/>
                <a:gd name="T17" fmla="*/ 25 h 172"/>
                <a:gd name="T18" fmla="*/ 94 w 188"/>
                <a:gd name="T19" fmla="*/ 0 h 172"/>
                <a:gd name="T20" fmla="*/ 33 w 188"/>
                <a:gd name="T21" fmla="*/ 25 h 172"/>
                <a:gd name="T22" fmla="*/ 139 w 188"/>
                <a:gd name="T23" fmla="*/ 41 h 172"/>
                <a:gd name="T24" fmla="*/ 139 w 188"/>
                <a:gd name="T25" fmla="*/ 130 h 172"/>
                <a:gd name="T26" fmla="*/ 95 w 188"/>
                <a:gd name="T27" fmla="*/ 149 h 172"/>
                <a:gd name="T28" fmla="*/ 50 w 188"/>
                <a:gd name="T29" fmla="*/ 131 h 172"/>
                <a:gd name="T30" fmla="*/ 49 w 188"/>
                <a:gd name="T31" fmla="*/ 41 h 172"/>
                <a:gd name="T32" fmla="*/ 94 w 188"/>
                <a:gd name="T33" fmla="*/ 23 h 172"/>
                <a:gd name="T34" fmla="*/ 139 w 188"/>
                <a:gd name="T35"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72">
                  <a:moveTo>
                    <a:pt x="33" y="25"/>
                  </a:moveTo>
                  <a:cubicBezTo>
                    <a:pt x="0" y="59"/>
                    <a:pt x="0" y="114"/>
                    <a:pt x="34" y="147"/>
                  </a:cubicBezTo>
                  <a:cubicBezTo>
                    <a:pt x="50" y="163"/>
                    <a:pt x="72" y="172"/>
                    <a:pt x="95" y="172"/>
                  </a:cubicBezTo>
                  <a:cubicBezTo>
                    <a:pt x="110" y="172"/>
                    <a:pt x="124" y="168"/>
                    <a:pt x="136" y="161"/>
                  </a:cubicBezTo>
                  <a:cubicBezTo>
                    <a:pt x="146" y="170"/>
                    <a:pt x="146" y="170"/>
                    <a:pt x="146" y="170"/>
                  </a:cubicBezTo>
                  <a:cubicBezTo>
                    <a:pt x="153" y="166"/>
                    <a:pt x="159" y="161"/>
                    <a:pt x="165" y="155"/>
                  </a:cubicBezTo>
                  <a:cubicBezTo>
                    <a:pt x="170" y="150"/>
                    <a:pt x="175" y="143"/>
                    <a:pt x="179" y="136"/>
                  </a:cubicBezTo>
                  <a:cubicBezTo>
                    <a:pt x="170" y="127"/>
                    <a:pt x="170" y="127"/>
                    <a:pt x="170" y="127"/>
                  </a:cubicBezTo>
                  <a:cubicBezTo>
                    <a:pt x="188" y="94"/>
                    <a:pt x="182" y="52"/>
                    <a:pt x="155" y="25"/>
                  </a:cubicBezTo>
                  <a:cubicBezTo>
                    <a:pt x="138" y="9"/>
                    <a:pt x="117" y="0"/>
                    <a:pt x="94" y="0"/>
                  </a:cubicBezTo>
                  <a:cubicBezTo>
                    <a:pt x="71" y="0"/>
                    <a:pt x="49" y="9"/>
                    <a:pt x="33" y="25"/>
                  </a:cubicBezTo>
                  <a:close/>
                  <a:moveTo>
                    <a:pt x="139" y="41"/>
                  </a:moveTo>
                  <a:cubicBezTo>
                    <a:pt x="164" y="65"/>
                    <a:pt x="164" y="106"/>
                    <a:pt x="139" y="130"/>
                  </a:cubicBezTo>
                  <a:cubicBezTo>
                    <a:pt x="127" y="142"/>
                    <a:pt x="112" y="149"/>
                    <a:pt x="95" y="149"/>
                  </a:cubicBezTo>
                  <a:cubicBezTo>
                    <a:pt x="78" y="149"/>
                    <a:pt x="62" y="143"/>
                    <a:pt x="50" y="131"/>
                  </a:cubicBezTo>
                  <a:cubicBezTo>
                    <a:pt x="25" y="106"/>
                    <a:pt x="25" y="66"/>
                    <a:pt x="49" y="41"/>
                  </a:cubicBezTo>
                  <a:cubicBezTo>
                    <a:pt x="61" y="29"/>
                    <a:pt x="77" y="23"/>
                    <a:pt x="94" y="23"/>
                  </a:cubicBezTo>
                  <a:cubicBezTo>
                    <a:pt x="111" y="22"/>
                    <a:pt x="127" y="29"/>
                    <a:pt x="139" y="41"/>
                  </a:cubicBez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16" name="Freeform 16">
              <a:extLst>
                <a:ext uri="{FF2B5EF4-FFF2-40B4-BE49-F238E27FC236}">
                  <a16:creationId xmlns:a16="http://schemas.microsoft.com/office/drawing/2014/main" id="{5A52472B-A8D6-4E92-A96F-6F3E0193D188}"/>
                </a:ext>
              </a:extLst>
            </p:cNvPr>
            <p:cNvSpPr>
              <a:spLocks/>
            </p:cNvSpPr>
            <p:nvPr/>
          </p:nvSpPr>
          <p:spPr bwMode="auto">
            <a:xfrm>
              <a:off x="4580375" y="2494253"/>
              <a:ext cx="97561" cy="98599"/>
            </a:xfrm>
            <a:custGeom>
              <a:avLst/>
              <a:gdLst>
                <a:gd name="T0" fmla="*/ 0 w 71"/>
                <a:gd name="T1" fmla="*/ 27 h 71"/>
                <a:gd name="T2" fmla="*/ 37 w 71"/>
                <a:gd name="T3" fmla="*/ 64 h 71"/>
                <a:gd name="T4" fmla="*/ 63 w 71"/>
                <a:gd name="T5" fmla="*/ 63 h 71"/>
                <a:gd name="T6" fmla="*/ 63 w 71"/>
                <a:gd name="T7" fmla="*/ 37 h 71"/>
                <a:gd name="T8" fmla="*/ 26 w 71"/>
                <a:gd name="T9" fmla="*/ 0 h 71"/>
                <a:gd name="T10" fmla="*/ 14 w 71"/>
                <a:gd name="T11" fmla="*/ 15 h 71"/>
                <a:gd name="T12" fmla="*/ 0 w 71"/>
                <a:gd name="T13" fmla="*/ 27 h 71"/>
              </a:gdLst>
              <a:ahLst/>
              <a:cxnLst>
                <a:cxn ang="0">
                  <a:pos x="T0" y="T1"/>
                </a:cxn>
                <a:cxn ang="0">
                  <a:pos x="T2" y="T3"/>
                </a:cxn>
                <a:cxn ang="0">
                  <a:pos x="T4" y="T5"/>
                </a:cxn>
                <a:cxn ang="0">
                  <a:pos x="T6" y="T7"/>
                </a:cxn>
                <a:cxn ang="0">
                  <a:pos x="T8" y="T9"/>
                </a:cxn>
                <a:cxn ang="0">
                  <a:pos x="T10" y="T11"/>
                </a:cxn>
                <a:cxn ang="0">
                  <a:pos x="T12" y="T13"/>
                </a:cxn>
              </a:cxnLst>
              <a:rect l="0" t="0" r="r" b="b"/>
              <a:pathLst>
                <a:path w="71" h="71">
                  <a:moveTo>
                    <a:pt x="0" y="27"/>
                  </a:moveTo>
                  <a:cubicBezTo>
                    <a:pt x="37" y="64"/>
                    <a:pt x="37" y="64"/>
                    <a:pt x="37" y="64"/>
                  </a:cubicBezTo>
                  <a:cubicBezTo>
                    <a:pt x="44" y="71"/>
                    <a:pt x="56" y="71"/>
                    <a:pt x="63" y="63"/>
                  </a:cubicBezTo>
                  <a:cubicBezTo>
                    <a:pt x="71" y="56"/>
                    <a:pt x="71" y="44"/>
                    <a:pt x="63" y="37"/>
                  </a:cubicBezTo>
                  <a:cubicBezTo>
                    <a:pt x="26" y="0"/>
                    <a:pt x="26" y="0"/>
                    <a:pt x="26" y="0"/>
                  </a:cubicBezTo>
                  <a:cubicBezTo>
                    <a:pt x="23" y="5"/>
                    <a:pt x="19" y="10"/>
                    <a:pt x="14" y="15"/>
                  </a:cubicBezTo>
                  <a:cubicBezTo>
                    <a:pt x="10" y="19"/>
                    <a:pt x="5" y="23"/>
                    <a:pt x="0" y="27"/>
                  </a:cubicBez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17" name="Freeform 17">
              <a:extLst>
                <a:ext uri="{FF2B5EF4-FFF2-40B4-BE49-F238E27FC236}">
                  <a16:creationId xmlns:a16="http://schemas.microsoft.com/office/drawing/2014/main" id="{4B939324-A521-4462-B3B0-65BCBEF3E483}"/>
                </a:ext>
              </a:extLst>
            </p:cNvPr>
            <p:cNvSpPr>
              <a:spLocks/>
            </p:cNvSpPr>
            <p:nvPr/>
          </p:nvSpPr>
          <p:spPr bwMode="auto">
            <a:xfrm>
              <a:off x="4439223" y="2339608"/>
              <a:ext cx="96523" cy="33212"/>
            </a:xfrm>
            <a:custGeom>
              <a:avLst/>
              <a:gdLst>
                <a:gd name="T0" fmla="*/ 2 w 70"/>
                <a:gd name="T1" fmla="*/ 14 h 24"/>
                <a:gd name="T2" fmla="*/ 2 w 70"/>
                <a:gd name="T3" fmla="*/ 22 h 24"/>
                <a:gd name="T4" fmla="*/ 10 w 70"/>
                <a:gd name="T5" fmla="*/ 22 h 24"/>
                <a:gd name="T6" fmla="*/ 35 w 70"/>
                <a:gd name="T7" fmla="*/ 11 h 24"/>
                <a:gd name="T8" fmla="*/ 61 w 70"/>
                <a:gd name="T9" fmla="*/ 21 h 24"/>
                <a:gd name="T10" fmla="*/ 68 w 70"/>
                <a:gd name="T11" fmla="*/ 21 h 24"/>
                <a:gd name="T12" fmla="*/ 68 w 70"/>
                <a:gd name="T13" fmla="*/ 14 h 24"/>
                <a:gd name="T14" fmla="*/ 35 w 70"/>
                <a:gd name="T15" fmla="*/ 0 h 24"/>
                <a:gd name="T16" fmla="*/ 2 w 70"/>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4">
                  <a:moveTo>
                    <a:pt x="2" y="14"/>
                  </a:moveTo>
                  <a:cubicBezTo>
                    <a:pt x="0" y="16"/>
                    <a:pt x="0" y="20"/>
                    <a:pt x="2" y="22"/>
                  </a:cubicBezTo>
                  <a:cubicBezTo>
                    <a:pt x="4" y="24"/>
                    <a:pt x="7" y="24"/>
                    <a:pt x="10" y="22"/>
                  </a:cubicBezTo>
                  <a:cubicBezTo>
                    <a:pt x="16" y="15"/>
                    <a:pt x="25" y="11"/>
                    <a:pt x="35" y="11"/>
                  </a:cubicBezTo>
                  <a:cubicBezTo>
                    <a:pt x="45" y="11"/>
                    <a:pt x="54" y="14"/>
                    <a:pt x="61" y="21"/>
                  </a:cubicBezTo>
                  <a:cubicBezTo>
                    <a:pt x="63" y="23"/>
                    <a:pt x="66" y="23"/>
                    <a:pt x="68" y="21"/>
                  </a:cubicBezTo>
                  <a:cubicBezTo>
                    <a:pt x="70" y="19"/>
                    <a:pt x="70" y="16"/>
                    <a:pt x="68" y="14"/>
                  </a:cubicBezTo>
                  <a:cubicBezTo>
                    <a:pt x="59" y="5"/>
                    <a:pt x="47" y="0"/>
                    <a:pt x="35" y="0"/>
                  </a:cubicBezTo>
                  <a:cubicBezTo>
                    <a:pt x="22" y="0"/>
                    <a:pt x="11" y="5"/>
                    <a:pt x="2" y="14"/>
                  </a:cubicBezTo>
                  <a:close/>
                </a:path>
              </a:pathLst>
            </a:custGeom>
            <a:grpFill/>
            <a:ln w="2857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grpSp>
    </p:spTree>
    <p:extLst>
      <p:ext uri="{BB962C8B-B14F-4D97-AF65-F5344CB8AC3E}">
        <p14:creationId xmlns:p14="http://schemas.microsoft.com/office/powerpoint/2010/main" val="351451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0" grpId="0" animBg="1"/>
      <p:bldP spid="12"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53C9D9-E401-476D-914D-870B829CAA49}"/>
              </a:ext>
            </a:extLst>
          </p:cNvPr>
          <p:cNvSpPr>
            <a:spLocks noGrp="1"/>
          </p:cNvSpPr>
          <p:nvPr>
            <p:ph type="body" sz="quarter" idx="11"/>
          </p:nvPr>
        </p:nvSpPr>
        <p:spPr>
          <a:xfrm>
            <a:off x="938845" y="2742117"/>
            <a:ext cx="8995315" cy="1373765"/>
          </a:xfrm>
        </p:spPr>
        <p:txBody>
          <a:bodyPr/>
          <a:lstStyle/>
          <a:p>
            <a:pPr>
              <a:lnSpc>
                <a:spcPts val="6000"/>
              </a:lnSpc>
              <a:spcBef>
                <a:spcPts val="0"/>
              </a:spcBef>
            </a:pPr>
            <a:r>
              <a:rPr lang="en-US" dirty="0">
                <a:solidFill>
                  <a:schemeClr val="bg1"/>
                </a:solidFill>
              </a:rPr>
              <a:t>Who we are</a:t>
            </a:r>
          </a:p>
        </p:txBody>
      </p:sp>
    </p:spTree>
    <p:extLst>
      <p:ext uri="{BB962C8B-B14F-4D97-AF65-F5344CB8AC3E}">
        <p14:creationId xmlns:p14="http://schemas.microsoft.com/office/powerpoint/2010/main" val="783893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Oval 45"/>
          <p:cNvSpPr/>
          <p:nvPr/>
        </p:nvSpPr>
        <p:spPr>
          <a:xfrm>
            <a:off x="5313317" y="1238159"/>
            <a:ext cx="1002371" cy="10023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73"/>
          <p:cNvGrpSpPr/>
          <p:nvPr/>
        </p:nvGrpSpPr>
        <p:grpSpPr>
          <a:xfrm>
            <a:off x="5288037" y="1238160"/>
            <a:ext cx="1002373" cy="1007620"/>
            <a:chOff x="7260350" y="471815"/>
            <a:chExt cx="1002373" cy="1007620"/>
          </a:xfrm>
        </p:grpSpPr>
        <p:sp>
          <p:nvSpPr>
            <p:cNvPr id="29" name="Oval 68"/>
            <p:cNvSpPr/>
            <p:nvPr/>
          </p:nvSpPr>
          <p:spPr>
            <a:xfrm>
              <a:off x="7260350" y="471815"/>
              <a:ext cx="1002371" cy="10023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71"/>
            <p:cNvSpPr/>
            <p:nvPr/>
          </p:nvSpPr>
          <p:spPr>
            <a:xfrm>
              <a:off x="7460055" y="832919"/>
              <a:ext cx="802668" cy="646516"/>
            </a:xfrm>
            <a:custGeom>
              <a:avLst/>
              <a:gdLst/>
              <a:ahLst/>
              <a:cxnLst/>
              <a:rect l="l" t="t" r="r" b="b"/>
              <a:pathLst>
                <a:path w="802668" h="646516">
                  <a:moveTo>
                    <a:pt x="579422" y="0"/>
                  </a:moveTo>
                  <a:lnTo>
                    <a:pt x="801995" y="138651"/>
                  </a:lnTo>
                  <a:cubicBezTo>
                    <a:pt x="802654" y="140869"/>
                    <a:pt x="802668" y="143098"/>
                    <a:pt x="802668" y="145330"/>
                  </a:cubicBezTo>
                  <a:cubicBezTo>
                    <a:pt x="802668" y="422127"/>
                    <a:pt x="578279" y="646516"/>
                    <a:pt x="301482" y="646516"/>
                  </a:cubicBezTo>
                  <a:cubicBezTo>
                    <a:pt x="261899" y="646516"/>
                    <a:pt x="223388" y="641927"/>
                    <a:pt x="186729" y="632067"/>
                  </a:cubicBezTo>
                  <a:lnTo>
                    <a:pt x="0" y="393826"/>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72"/>
            <p:cNvSpPr/>
            <p:nvPr/>
          </p:nvSpPr>
          <p:spPr>
            <a:xfrm>
              <a:off x="7546312" y="834013"/>
              <a:ext cx="492369" cy="391886"/>
            </a:xfrm>
            <a:custGeom>
              <a:avLst/>
              <a:gdLst>
                <a:gd name="connsiteX0" fmla="*/ 492369 w 492369"/>
                <a:gd name="connsiteY0" fmla="*/ 25121 h 391886"/>
                <a:gd name="connsiteX1" fmla="*/ 492369 w 492369"/>
                <a:gd name="connsiteY1" fmla="*/ 391886 h 391886"/>
                <a:gd name="connsiteX2" fmla="*/ 0 w 492369"/>
                <a:gd name="connsiteY2" fmla="*/ 391886 h 391886"/>
                <a:gd name="connsiteX3" fmla="*/ 0 w 492369"/>
                <a:gd name="connsiteY3" fmla="*/ 0 h 391886"/>
                <a:gd name="connsiteX4" fmla="*/ 492369 w 492369"/>
                <a:gd name="connsiteY4" fmla="*/ 25121 h 39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369" h="391886">
                  <a:moveTo>
                    <a:pt x="492369" y="25121"/>
                  </a:moveTo>
                  <a:lnTo>
                    <a:pt x="492369" y="391886"/>
                  </a:lnTo>
                  <a:lnTo>
                    <a:pt x="0" y="391886"/>
                  </a:lnTo>
                  <a:lnTo>
                    <a:pt x="0" y="0"/>
                  </a:lnTo>
                  <a:lnTo>
                    <a:pt x="492369" y="2512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8712" y="591995"/>
              <a:ext cx="644221" cy="644221"/>
            </a:xfrm>
            <a:prstGeom prst="rect">
              <a:avLst/>
            </a:prstGeom>
          </p:spPr>
        </p:pic>
      </p:grpSp>
      <p:grpSp>
        <p:nvGrpSpPr>
          <p:cNvPr id="55" name="Group 33"/>
          <p:cNvGrpSpPr>
            <a:grpSpLocks noChangeAspect="1"/>
          </p:cNvGrpSpPr>
          <p:nvPr/>
        </p:nvGrpSpPr>
        <p:grpSpPr>
          <a:xfrm>
            <a:off x="3864809" y="1683812"/>
            <a:ext cx="1183010" cy="1096703"/>
            <a:chOff x="-1809001" y="4790475"/>
            <a:chExt cx="1314456" cy="1218559"/>
          </a:xfrm>
        </p:grpSpPr>
        <p:sp>
          <p:nvSpPr>
            <p:cNvPr id="56" name="Oval 34"/>
            <p:cNvSpPr/>
            <p:nvPr/>
          </p:nvSpPr>
          <p:spPr>
            <a:xfrm>
              <a:off x="-1728517" y="4895288"/>
              <a:ext cx="1113745" cy="11137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43"/>
            <p:cNvSpPr/>
            <p:nvPr/>
          </p:nvSpPr>
          <p:spPr>
            <a:xfrm>
              <a:off x="-1595266" y="5532449"/>
              <a:ext cx="961159" cy="476585"/>
            </a:xfrm>
            <a:custGeom>
              <a:avLst/>
              <a:gdLst/>
              <a:ahLst/>
              <a:cxnLst/>
              <a:rect l="l" t="t" r="r" b="b"/>
              <a:pathLst>
                <a:path w="961159" h="476585">
                  <a:moveTo>
                    <a:pt x="865062" y="0"/>
                  </a:moveTo>
                  <a:lnTo>
                    <a:pt x="961159" y="69588"/>
                  </a:lnTo>
                  <a:cubicBezTo>
                    <a:pt x="897899" y="304675"/>
                    <a:pt x="682668" y="476585"/>
                    <a:pt x="427286" y="476585"/>
                  </a:cubicBezTo>
                  <a:lnTo>
                    <a:pt x="351111" y="468906"/>
                  </a:lnTo>
                  <a:lnTo>
                    <a:pt x="0" y="105255"/>
                  </a:lnTo>
                  <a:lnTo>
                    <a:pt x="174328" y="138147"/>
                  </a:lnTo>
                  <a:lnTo>
                    <a:pt x="292739" y="95387"/>
                  </a:lnTo>
                  <a:lnTo>
                    <a:pt x="309185" y="9868"/>
                  </a:lnTo>
                  <a:lnTo>
                    <a:pt x="480224" y="16446"/>
                  </a:lnTo>
                  <a:lnTo>
                    <a:pt x="618371" y="105255"/>
                  </a:lnTo>
                  <a:lnTo>
                    <a:pt x="740072" y="105255"/>
                  </a:lnTo>
                  <a:close/>
                </a:path>
              </a:pathLst>
            </a:custGeom>
            <a:solidFill>
              <a:schemeClr val="accent6">
                <a:lumMod val="50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001" y="4790475"/>
              <a:ext cx="1314456" cy="1053906"/>
            </a:xfrm>
            <a:prstGeom prst="rect">
              <a:avLst/>
            </a:prstGeom>
          </p:spPr>
        </p:pic>
      </p:grpSp>
      <p:grpSp>
        <p:nvGrpSpPr>
          <p:cNvPr id="59" name="Group 28"/>
          <p:cNvGrpSpPr>
            <a:grpSpLocks noChangeAspect="1"/>
          </p:cNvGrpSpPr>
          <p:nvPr/>
        </p:nvGrpSpPr>
        <p:grpSpPr>
          <a:xfrm>
            <a:off x="6474780" y="1739345"/>
            <a:ext cx="1125184" cy="1079968"/>
            <a:chOff x="-2172998" y="985891"/>
            <a:chExt cx="1250204" cy="1199964"/>
          </a:xfrm>
        </p:grpSpPr>
        <p:sp>
          <p:nvSpPr>
            <p:cNvPr id="60" name="Oval 29"/>
            <p:cNvSpPr/>
            <p:nvPr/>
          </p:nvSpPr>
          <p:spPr>
            <a:xfrm>
              <a:off x="-2036539" y="985891"/>
              <a:ext cx="1113745" cy="111374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31"/>
            <p:cNvSpPr/>
            <p:nvPr/>
          </p:nvSpPr>
          <p:spPr>
            <a:xfrm>
              <a:off x="-2172998" y="1000078"/>
              <a:ext cx="1185777" cy="1185777"/>
            </a:xfrm>
            <a:prstGeom prst="ellipse">
              <a:avLst/>
            </a:prstGeom>
            <a:noFill/>
            <a:ln w="25400" cap="flat" cmpd="sng" algn="ctr">
              <a:noFill/>
              <a:prstDash val="solid"/>
            </a:ln>
            <a:effectLst/>
          </p:spPr>
          <p:txBody>
            <a:bodyPr lIns="36000" tIns="36000" rIns="36000" bIns="36000" rtlCol="0" anchor="ctr"/>
            <a:lstStyle/>
            <a:p>
              <a:pPr algn="ctr">
                <a:defRPr/>
              </a:pPr>
              <a:r>
                <a:rPr lang="en-US" sz="6600" b="1" kern="0" dirty="0">
                  <a:solidFill>
                    <a:prstClr val="white"/>
                  </a:solidFill>
                  <a:ea typeface="MS PGothic" panose="020B0600070205080204" pitchFamily="34" charset="-128"/>
                </a:rPr>
                <a:t>8</a:t>
              </a:r>
            </a:p>
            <a:p>
              <a:pPr algn="ctr">
                <a:defRPr/>
              </a:pPr>
              <a:endParaRPr lang="en-US" sz="1200" b="1" kern="0" dirty="0">
                <a:solidFill>
                  <a:srgbClr val="FFFFFF"/>
                </a:solidFill>
                <a:ea typeface="MS PGothic" panose="020B0600070205080204" pitchFamily="34" charset="-128"/>
              </a:endParaRPr>
            </a:p>
          </p:txBody>
        </p:sp>
        <p:sp>
          <p:nvSpPr>
            <p:cNvPr id="62" name="Rectangle 32"/>
            <p:cNvSpPr/>
            <p:nvPr/>
          </p:nvSpPr>
          <p:spPr>
            <a:xfrm>
              <a:off x="-1457175" y="1096417"/>
              <a:ext cx="498855" cy="769441"/>
            </a:xfrm>
            <a:prstGeom prst="rect">
              <a:avLst/>
            </a:prstGeom>
          </p:spPr>
          <p:txBody>
            <a:bodyPr wrap="none">
              <a:spAutoFit/>
            </a:bodyPr>
            <a:lstStyle/>
            <a:p>
              <a:r>
                <a:rPr lang="en-US" altLang="en-US" sz="4400" baseline="30000" dirty="0" err="1">
                  <a:solidFill>
                    <a:schemeClr val="bg1"/>
                  </a:solidFill>
                </a:rPr>
                <a:t>th</a:t>
              </a:r>
              <a:endParaRPr lang="en-US" sz="4400" dirty="0">
                <a:solidFill>
                  <a:schemeClr val="bg1"/>
                </a:solidFill>
              </a:endParaRPr>
            </a:p>
          </p:txBody>
        </p:sp>
      </p:grpSp>
      <p:grpSp>
        <p:nvGrpSpPr>
          <p:cNvPr id="63" name="Group 37"/>
          <p:cNvGrpSpPr>
            <a:grpSpLocks noChangeAspect="1"/>
          </p:cNvGrpSpPr>
          <p:nvPr/>
        </p:nvGrpSpPr>
        <p:grpSpPr>
          <a:xfrm>
            <a:off x="7233264" y="2950898"/>
            <a:ext cx="1002371" cy="1002371"/>
            <a:chOff x="-1610944" y="825663"/>
            <a:chExt cx="1113745" cy="1113745"/>
          </a:xfrm>
        </p:grpSpPr>
        <p:sp>
          <p:nvSpPr>
            <p:cNvPr id="64" name="Oval 38"/>
            <p:cNvSpPr/>
            <p:nvPr/>
          </p:nvSpPr>
          <p:spPr>
            <a:xfrm>
              <a:off x="-1610944" y="825663"/>
              <a:ext cx="1113745" cy="11137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39"/>
            <p:cNvSpPr/>
            <p:nvPr/>
          </p:nvSpPr>
          <p:spPr>
            <a:xfrm>
              <a:off x="-1252537" y="1228852"/>
              <a:ext cx="755338" cy="710556"/>
            </a:xfrm>
            <a:custGeom>
              <a:avLst/>
              <a:gdLst/>
              <a:ahLst/>
              <a:cxnLst/>
              <a:rect l="l" t="t" r="r" b="b"/>
              <a:pathLst>
                <a:path w="755338" h="710556">
                  <a:moveTo>
                    <a:pt x="268942" y="0"/>
                  </a:moveTo>
                  <a:lnTo>
                    <a:pt x="513057" y="16551"/>
                  </a:lnTo>
                  <a:lnTo>
                    <a:pt x="752609" y="126615"/>
                  </a:lnTo>
                  <a:cubicBezTo>
                    <a:pt x="755119" y="135516"/>
                    <a:pt x="755338" y="144574"/>
                    <a:pt x="755338" y="153683"/>
                  </a:cubicBezTo>
                  <a:cubicBezTo>
                    <a:pt x="755338" y="461235"/>
                    <a:pt x="506017" y="710556"/>
                    <a:pt x="198465" y="710556"/>
                  </a:cubicBezTo>
                  <a:lnTo>
                    <a:pt x="124005" y="703050"/>
                  </a:lnTo>
                  <a:lnTo>
                    <a:pt x="0" y="583396"/>
                  </a:lnTo>
                  <a:lnTo>
                    <a:pt x="124127" y="422031"/>
                  </a:lnTo>
                  <a:close/>
                </a:path>
              </a:pathLst>
            </a:custGeom>
            <a:solidFill>
              <a:srgbClr val="46657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Up Arrow 40"/>
            <p:cNvSpPr/>
            <p:nvPr/>
          </p:nvSpPr>
          <p:spPr>
            <a:xfrm>
              <a:off x="-1438131" y="894270"/>
              <a:ext cx="768121" cy="921721"/>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3"/>
          <p:cNvGrpSpPr>
            <a:grpSpLocks noChangeAspect="1"/>
          </p:cNvGrpSpPr>
          <p:nvPr/>
        </p:nvGrpSpPr>
        <p:grpSpPr>
          <a:xfrm>
            <a:off x="3353816" y="2977834"/>
            <a:ext cx="1061339" cy="1002371"/>
            <a:chOff x="-1468799" y="2225136"/>
            <a:chExt cx="1179265" cy="1113745"/>
          </a:xfrm>
        </p:grpSpPr>
        <p:sp>
          <p:nvSpPr>
            <p:cNvPr id="68" name="Oval 24"/>
            <p:cNvSpPr/>
            <p:nvPr/>
          </p:nvSpPr>
          <p:spPr>
            <a:xfrm>
              <a:off x="-1468799" y="2225136"/>
              <a:ext cx="1113745" cy="11137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2"/>
            <p:cNvSpPr/>
            <p:nvPr/>
          </p:nvSpPr>
          <p:spPr>
            <a:xfrm rot="3213129">
              <a:off x="-891866" y="2630580"/>
              <a:ext cx="452648" cy="752017"/>
            </a:xfrm>
            <a:custGeom>
              <a:avLst/>
              <a:gdLst>
                <a:gd name="connsiteX0" fmla="*/ 0 w 448044"/>
                <a:gd name="connsiteY0" fmla="*/ 23552 h 715942"/>
                <a:gd name="connsiteX1" fmla="*/ 229623 w 448044"/>
                <a:gd name="connsiteY1" fmla="*/ 0 h 715942"/>
                <a:gd name="connsiteX2" fmla="*/ 373266 w 448044"/>
                <a:gd name="connsiteY2" fmla="*/ 715942 h 715942"/>
                <a:gd name="connsiteX3" fmla="*/ 85538 w 448044"/>
                <a:gd name="connsiteY3" fmla="*/ 715942 h 715942"/>
                <a:gd name="connsiteX4" fmla="*/ 0 w 448044"/>
                <a:gd name="connsiteY4" fmla="*/ 23552 h 715942"/>
                <a:gd name="connsiteX0" fmla="*/ 0 w 448044"/>
                <a:gd name="connsiteY0" fmla="*/ 23552 h 752017"/>
                <a:gd name="connsiteX1" fmla="*/ 229623 w 448044"/>
                <a:gd name="connsiteY1" fmla="*/ 0 h 752017"/>
                <a:gd name="connsiteX2" fmla="*/ 373266 w 448044"/>
                <a:gd name="connsiteY2" fmla="*/ 715942 h 752017"/>
                <a:gd name="connsiteX3" fmla="*/ 58895 w 448044"/>
                <a:gd name="connsiteY3" fmla="*/ 752017 h 752017"/>
                <a:gd name="connsiteX4" fmla="*/ 0 w 448044"/>
                <a:gd name="connsiteY4" fmla="*/ 23552 h 752017"/>
                <a:gd name="connsiteX0" fmla="*/ 7349 w 455393"/>
                <a:gd name="connsiteY0" fmla="*/ 23552 h 752017"/>
                <a:gd name="connsiteX1" fmla="*/ 236972 w 455393"/>
                <a:gd name="connsiteY1" fmla="*/ 0 h 752017"/>
                <a:gd name="connsiteX2" fmla="*/ 380615 w 455393"/>
                <a:gd name="connsiteY2" fmla="*/ 715942 h 752017"/>
                <a:gd name="connsiteX3" fmla="*/ 66244 w 455393"/>
                <a:gd name="connsiteY3" fmla="*/ 752017 h 752017"/>
                <a:gd name="connsiteX4" fmla="*/ 57594 w 455393"/>
                <a:gd name="connsiteY4" fmla="*/ 605197 h 752017"/>
                <a:gd name="connsiteX5" fmla="*/ 7349 w 455393"/>
                <a:gd name="connsiteY5" fmla="*/ 23552 h 752017"/>
                <a:gd name="connsiteX0" fmla="*/ 6559 w 454603"/>
                <a:gd name="connsiteY0" fmla="*/ 23552 h 752017"/>
                <a:gd name="connsiteX1" fmla="*/ 236182 w 454603"/>
                <a:gd name="connsiteY1" fmla="*/ 0 h 752017"/>
                <a:gd name="connsiteX2" fmla="*/ 379825 w 454603"/>
                <a:gd name="connsiteY2" fmla="*/ 715942 h 752017"/>
                <a:gd name="connsiteX3" fmla="*/ 65454 w 454603"/>
                <a:gd name="connsiteY3" fmla="*/ 752017 h 752017"/>
                <a:gd name="connsiteX4" fmla="*/ 56804 w 454603"/>
                <a:gd name="connsiteY4" fmla="*/ 605197 h 752017"/>
                <a:gd name="connsiteX5" fmla="*/ 6559 w 454603"/>
                <a:gd name="connsiteY5" fmla="*/ 23552 h 752017"/>
                <a:gd name="connsiteX0" fmla="*/ 6559 w 454603"/>
                <a:gd name="connsiteY0" fmla="*/ 23552 h 752017"/>
                <a:gd name="connsiteX1" fmla="*/ 236182 w 454603"/>
                <a:gd name="connsiteY1" fmla="*/ 0 h 752017"/>
                <a:gd name="connsiteX2" fmla="*/ 379825 w 454603"/>
                <a:gd name="connsiteY2" fmla="*/ 715942 h 752017"/>
                <a:gd name="connsiteX3" fmla="*/ 65454 w 454603"/>
                <a:gd name="connsiteY3" fmla="*/ 752017 h 752017"/>
                <a:gd name="connsiteX4" fmla="*/ 56804 w 454603"/>
                <a:gd name="connsiteY4" fmla="*/ 605197 h 752017"/>
                <a:gd name="connsiteX5" fmla="*/ 6559 w 454603"/>
                <a:gd name="connsiteY5" fmla="*/ 23552 h 752017"/>
                <a:gd name="connsiteX0" fmla="*/ 6559 w 454603"/>
                <a:gd name="connsiteY0" fmla="*/ 23552 h 752017"/>
                <a:gd name="connsiteX1" fmla="*/ 236182 w 454603"/>
                <a:gd name="connsiteY1" fmla="*/ 0 h 752017"/>
                <a:gd name="connsiteX2" fmla="*/ 379825 w 454603"/>
                <a:gd name="connsiteY2" fmla="*/ 715942 h 752017"/>
                <a:gd name="connsiteX3" fmla="*/ 65454 w 454603"/>
                <a:gd name="connsiteY3" fmla="*/ 752017 h 752017"/>
                <a:gd name="connsiteX4" fmla="*/ 37404 w 454603"/>
                <a:gd name="connsiteY4" fmla="*/ 677597 h 752017"/>
                <a:gd name="connsiteX5" fmla="*/ 56804 w 454603"/>
                <a:gd name="connsiteY5" fmla="*/ 605197 h 752017"/>
                <a:gd name="connsiteX6" fmla="*/ 6559 w 454603"/>
                <a:gd name="connsiteY6" fmla="*/ 23552 h 752017"/>
                <a:gd name="connsiteX0" fmla="*/ 6559 w 454603"/>
                <a:gd name="connsiteY0" fmla="*/ 23552 h 752017"/>
                <a:gd name="connsiteX1" fmla="*/ 236182 w 454603"/>
                <a:gd name="connsiteY1" fmla="*/ 0 h 752017"/>
                <a:gd name="connsiteX2" fmla="*/ 379825 w 454603"/>
                <a:gd name="connsiteY2" fmla="*/ 715942 h 752017"/>
                <a:gd name="connsiteX3" fmla="*/ 65454 w 454603"/>
                <a:gd name="connsiteY3" fmla="*/ 752017 h 752017"/>
                <a:gd name="connsiteX4" fmla="*/ 90102 w 454603"/>
                <a:gd name="connsiteY4" fmla="*/ 660764 h 752017"/>
                <a:gd name="connsiteX5" fmla="*/ 56804 w 454603"/>
                <a:gd name="connsiteY5" fmla="*/ 605197 h 752017"/>
                <a:gd name="connsiteX6" fmla="*/ 6559 w 454603"/>
                <a:gd name="connsiteY6" fmla="*/ 23552 h 752017"/>
                <a:gd name="connsiteX0" fmla="*/ 6559 w 454603"/>
                <a:gd name="connsiteY0" fmla="*/ 23552 h 752017"/>
                <a:gd name="connsiteX1" fmla="*/ 236182 w 454603"/>
                <a:gd name="connsiteY1" fmla="*/ 0 h 752017"/>
                <a:gd name="connsiteX2" fmla="*/ 379825 w 454603"/>
                <a:gd name="connsiteY2" fmla="*/ 715942 h 752017"/>
                <a:gd name="connsiteX3" fmla="*/ 65454 w 454603"/>
                <a:gd name="connsiteY3" fmla="*/ 752017 h 752017"/>
                <a:gd name="connsiteX4" fmla="*/ 90102 w 454603"/>
                <a:gd name="connsiteY4" fmla="*/ 660764 h 752017"/>
                <a:gd name="connsiteX5" fmla="*/ 56804 w 454603"/>
                <a:gd name="connsiteY5" fmla="*/ 605197 h 752017"/>
                <a:gd name="connsiteX6" fmla="*/ 6559 w 454603"/>
                <a:gd name="connsiteY6" fmla="*/ 23552 h 752017"/>
                <a:gd name="connsiteX0" fmla="*/ 4604 w 452648"/>
                <a:gd name="connsiteY0" fmla="*/ 23552 h 752017"/>
                <a:gd name="connsiteX1" fmla="*/ 234227 w 452648"/>
                <a:gd name="connsiteY1" fmla="*/ 0 h 752017"/>
                <a:gd name="connsiteX2" fmla="*/ 377870 w 452648"/>
                <a:gd name="connsiteY2" fmla="*/ 715942 h 752017"/>
                <a:gd name="connsiteX3" fmla="*/ 63499 w 452648"/>
                <a:gd name="connsiteY3" fmla="*/ 752017 h 752017"/>
                <a:gd name="connsiteX4" fmla="*/ 88147 w 452648"/>
                <a:gd name="connsiteY4" fmla="*/ 660764 h 752017"/>
                <a:gd name="connsiteX5" fmla="*/ 98299 w 452648"/>
                <a:gd name="connsiteY5" fmla="*/ 550558 h 752017"/>
                <a:gd name="connsiteX6" fmla="*/ 4604 w 452648"/>
                <a:gd name="connsiteY6" fmla="*/ 23552 h 75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648" h="752017">
                  <a:moveTo>
                    <a:pt x="4604" y="23552"/>
                  </a:moveTo>
                  <a:cubicBezTo>
                    <a:pt x="52632" y="23552"/>
                    <a:pt x="186199" y="0"/>
                    <a:pt x="234227" y="0"/>
                  </a:cubicBezTo>
                  <a:cubicBezTo>
                    <a:pt x="458081" y="170041"/>
                    <a:pt x="516936" y="478182"/>
                    <a:pt x="377870" y="715942"/>
                  </a:cubicBezTo>
                  <a:lnTo>
                    <a:pt x="63499" y="752017"/>
                  </a:lnTo>
                  <a:cubicBezTo>
                    <a:pt x="60791" y="751704"/>
                    <a:pt x="89589" y="685234"/>
                    <a:pt x="88147" y="660764"/>
                  </a:cubicBezTo>
                  <a:cubicBezTo>
                    <a:pt x="86705" y="636294"/>
                    <a:pt x="103440" y="659565"/>
                    <a:pt x="98299" y="550558"/>
                  </a:cubicBezTo>
                  <a:cubicBezTo>
                    <a:pt x="100286" y="543176"/>
                    <a:pt x="-25292" y="124418"/>
                    <a:pt x="4604" y="23552"/>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26"/>
            <p:cNvSpPr/>
            <p:nvPr/>
          </p:nvSpPr>
          <p:spPr>
            <a:xfrm>
              <a:off x="-981675" y="2636063"/>
              <a:ext cx="460939" cy="418643"/>
            </a:xfrm>
            <a:custGeom>
              <a:avLst/>
              <a:gdLst>
                <a:gd name="connsiteX0" fmla="*/ 27407 w 401140"/>
                <a:gd name="connsiteY0" fmla="*/ 331377 h 418581"/>
                <a:gd name="connsiteX1" fmla="*/ 24916 w 401140"/>
                <a:gd name="connsiteY1" fmla="*/ 418581 h 418581"/>
                <a:gd name="connsiteX2" fmla="*/ 204308 w 401140"/>
                <a:gd name="connsiteY2" fmla="*/ 353801 h 418581"/>
                <a:gd name="connsiteX3" fmla="*/ 201816 w 401140"/>
                <a:gd name="connsiteY3" fmla="*/ 321411 h 418581"/>
                <a:gd name="connsiteX4" fmla="*/ 393666 w 401140"/>
                <a:gd name="connsiteY4" fmla="*/ 254139 h 418581"/>
                <a:gd name="connsiteX5" fmla="*/ 358784 w 401140"/>
                <a:gd name="connsiteY5" fmla="*/ 209291 h 418581"/>
                <a:gd name="connsiteX6" fmla="*/ 391174 w 401140"/>
                <a:gd name="connsiteY6" fmla="*/ 196833 h 418581"/>
                <a:gd name="connsiteX7" fmla="*/ 348818 w 401140"/>
                <a:gd name="connsiteY7" fmla="*/ 164443 h 418581"/>
                <a:gd name="connsiteX8" fmla="*/ 398649 w 401140"/>
                <a:gd name="connsiteY8" fmla="*/ 149493 h 418581"/>
                <a:gd name="connsiteX9" fmla="*/ 356292 w 401140"/>
                <a:gd name="connsiteY9" fmla="*/ 109629 h 418581"/>
                <a:gd name="connsiteX10" fmla="*/ 401140 w 401140"/>
                <a:gd name="connsiteY10" fmla="*/ 92188 h 418581"/>
                <a:gd name="connsiteX11" fmla="*/ 348818 w 401140"/>
                <a:gd name="connsiteY11" fmla="*/ 59797 h 418581"/>
                <a:gd name="connsiteX12" fmla="*/ 401140 w 401140"/>
                <a:gd name="connsiteY12" fmla="*/ 44848 h 418581"/>
                <a:gd name="connsiteX13" fmla="*/ 348818 w 401140"/>
                <a:gd name="connsiteY13" fmla="*/ 0 h 418581"/>
                <a:gd name="connsiteX14" fmla="*/ 0 w 401140"/>
                <a:gd name="connsiteY14" fmla="*/ 102154 h 418581"/>
                <a:gd name="connsiteX15" fmla="*/ 27407 w 401140"/>
                <a:gd name="connsiteY15" fmla="*/ 331377 h 418581"/>
                <a:gd name="connsiteX0" fmla="*/ 27407 w 401140"/>
                <a:gd name="connsiteY0" fmla="*/ 331377 h 418659"/>
                <a:gd name="connsiteX1" fmla="*/ 24916 w 401140"/>
                <a:gd name="connsiteY1" fmla="*/ 366259 h 418659"/>
                <a:gd name="connsiteX2" fmla="*/ 24916 w 401140"/>
                <a:gd name="connsiteY2" fmla="*/ 418581 h 418659"/>
                <a:gd name="connsiteX3" fmla="*/ 204308 w 401140"/>
                <a:gd name="connsiteY3" fmla="*/ 353801 h 418659"/>
                <a:gd name="connsiteX4" fmla="*/ 201816 w 401140"/>
                <a:gd name="connsiteY4" fmla="*/ 321411 h 418659"/>
                <a:gd name="connsiteX5" fmla="*/ 393666 w 401140"/>
                <a:gd name="connsiteY5" fmla="*/ 254139 h 418659"/>
                <a:gd name="connsiteX6" fmla="*/ 358784 w 401140"/>
                <a:gd name="connsiteY6" fmla="*/ 209291 h 418659"/>
                <a:gd name="connsiteX7" fmla="*/ 391174 w 401140"/>
                <a:gd name="connsiteY7" fmla="*/ 196833 h 418659"/>
                <a:gd name="connsiteX8" fmla="*/ 348818 w 401140"/>
                <a:gd name="connsiteY8" fmla="*/ 164443 h 418659"/>
                <a:gd name="connsiteX9" fmla="*/ 398649 w 401140"/>
                <a:gd name="connsiteY9" fmla="*/ 149493 h 418659"/>
                <a:gd name="connsiteX10" fmla="*/ 356292 w 401140"/>
                <a:gd name="connsiteY10" fmla="*/ 109629 h 418659"/>
                <a:gd name="connsiteX11" fmla="*/ 401140 w 401140"/>
                <a:gd name="connsiteY11" fmla="*/ 92188 h 418659"/>
                <a:gd name="connsiteX12" fmla="*/ 348818 w 401140"/>
                <a:gd name="connsiteY12" fmla="*/ 59797 h 418659"/>
                <a:gd name="connsiteX13" fmla="*/ 401140 w 401140"/>
                <a:gd name="connsiteY13" fmla="*/ 44848 h 418659"/>
                <a:gd name="connsiteX14" fmla="*/ 348818 w 401140"/>
                <a:gd name="connsiteY14" fmla="*/ 0 h 418659"/>
                <a:gd name="connsiteX15" fmla="*/ 0 w 401140"/>
                <a:gd name="connsiteY15" fmla="*/ 102154 h 418659"/>
                <a:gd name="connsiteX16" fmla="*/ 27407 w 401140"/>
                <a:gd name="connsiteY16" fmla="*/ 331377 h 418659"/>
                <a:gd name="connsiteX0" fmla="*/ 52328 w 426061"/>
                <a:gd name="connsiteY0" fmla="*/ 331377 h 418628"/>
                <a:gd name="connsiteX1" fmla="*/ 6 w 426061"/>
                <a:gd name="connsiteY1" fmla="*/ 338852 h 418628"/>
                <a:gd name="connsiteX2" fmla="*/ 49837 w 426061"/>
                <a:gd name="connsiteY2" fmla="*/ 418581 h 418628"/>
                <a:gd name="connsiteX3" fmla="*/ 229229 w 426061"/>
                <a:gd name="connsiteY3" fmla="*/ 353801 h 418628"/>
                <a:gd name="connsiteX4" fmla="*/ 226737 w 426061"/>
                <a:gd name="connsiteY4" fmla="*/ 321411 h 418628"/>
                <a:gd name="connsiteX5" fmla="*/ 418587 w 426061"/>
                <a:gd name="connsiteY5" fmla="*/ 254139 h 418628"/>
                <a:gd name="connsiteX6" fmla="*/ 383705 w 426061"/>
                <a:gd name="connsiteY6" fmla="*/ 209291 h 418628"/>
                <a:gd name="connsiteX7" fmla="*/ 416095 w 426061"/>
                <a:gd name="connsiteY7" fmla="*/ 196833 h 418628"/>
                <a:gd name="connsiteX8" fmla="*/ 373739 w 426061"/>
                <a:gd name="connsiteY8" fmla="*/ 164443 h 418628"/>
                <a:gd name="connsiteX9" fmla="*/ 423570 w 426061"/>
                <a:gd name="connsiteY9" fmla="*/ 149493 h 418628"/>
                <a:gd name="connsiteX10" fmla="*/ 381213 w 426061"/>
                <a:gd name="connsiteY10" fmla="*/ 109629 h 418628"/>
                <a:gd name="connsiteX11" fmla="*/ 426061 w 426061"/>
                <a:gd name="connsiteY11" fmla="*/ 92188 h 418628"/>
                <a:gd name="connsiteX12" fmla="*/ 373739 w 426061"/>
                <a:gd name="connsiteY12" fmla="*/ 59797 h 418628"/>
                <a:gd name="connsiteX13" fmla="*/ 426061 w 426061"/>
                <a:gd name="connsiteY13" fmla="*/ 44848 h 418628"/>
                <a:gd name="connsiteX14" fmla="*/ 373739 w 426061"/>
                <a:gd name="connsiteY14" fmla="*/ 0 h 418628"/>
                <a:gd name="connsiteX15" fmla="*/ 24921 w 426061"/>
                <a:gd name="connsiteY15" fmla="*/ 102154 h 418628"/>
                <a:gd name="connsiteX16" fmla="*/ 52328 w 426061"/>
                <a:gd name="connsiteY16" fmla="*/ 331377 h 418628"/>
                <a:gd name="connsiteX0" fmla="*/ 42362 w 426061"/>
                <a:gd name="connsiteY0" fmla="*/ 294003 h 418628"/>
                <a:gd name="connsiteX1" fmla="*/ 6 w 426061"/>
                <a:gd name="connsiteY1" fmla="*/ 338852 h 418628"/>
                <a:gd name="connsiteX2" fmla="*/ 49837 w 426061"/>
                <a:gd name="connsiteY2" fmla="*/ 418581 h 418628"/>
                <a:gd name="connsiteX3" fmla="*/ 229229 w 426061"/>
                <a:gd name="connsiteY3" fmla="*/ 353801 h 418628"/>
                <a:gd name="connsiteX4" fmla="*/ 226737 w 426061"/>
                <a:gd name="connsiteY4" fmla="*/ 321411 h 418628"/>
                <a:gd name="connsiteX5" fmla="*/ 418587 w 426061"/>
                <a:gd name="connsiteY5" fmla="*/ 254139 h 418628"/>
                <a:gd name="connsiteX6" fmla="*/ 383705 w 426061"/>
                <a:gd name="connsiteY6" fmla="*/ 209291 h 418628"/>
                <a:gd name="connsiteX7" fmla="*/ 416095 w 426061"/>
                <a:gd name="connsiteY7" fmla="*/ 196833 h 418628"/>
                <a:gd name="connsiteX8" fmla="*/ 373739 w 426061"/>
                <a:gd name="connsiteY8" fmla="*/ 164443 h 418628"/>
                <a:gd name="connsiteX9" fmla="*/ 423570 w 426061"/>
                <a:gd name="connsiteY9" fmla="*/ 149493 h 418628"/>
                <a:gd name="connsiteX10" fmla="*/ 381213 w 426061"/>
                <a:gd name="connsiteY10" fmla="*/ 109629 h 418628"/>
                <a:gd name="connsiteX11" fmla="*/ 426061 w 426061"/>
                <a:gd name="connsiteY11" fmla="*/ 92188 h 418628"/>
                <a:gd name="connsiteX12" fmla="*/ 373739 w 426061"/>
                <a:gd name="connsiteY12" fmla="*/ 59797 h 418628"/>
                <a:gd name="connsiteX13" fmla="*/ 426061 w 426061"/>
                <a:gd name="connsiteY13" fmla="*/ 44848 h 418628"/>
                <a:gd name="connsiteX14" fmla="*/ 373739 w 426061"/>
                <a:gd name="connsiteY14" fmla="*/ 0 h 418628"/>
                <a:gd name="connsiteX15" fmla="*/ 24921 w 426061"/>
                <a:gd name="connsiteY15" fmla="*/ 102154 h 418628"/>
                <a:gd name="connsiteX16" fmla="*/ 42362 w 426061"/>
                <a:gd name="connsiteY16" fmla="*/ 294003 h 418628"/>
                <a:gd name="connsiteX0" fmla="*/ 77240 w 460939"/>
                <a:gd name="connsiteY0" fmla="*/ 294003 h 418643"/>
                <a:gd name="connsiteX1" fmla="*/ 2 w 460939"/>
                <a:gd name="connsiteY1" fmla="*/ 356293 h 418643"/>
                <a:gd name="connsiteX2" fmla="*/ 84715 w 460939"/>
                <a:gd name="connsiteY2" fmla="*/ 418581 h 418643"/>
                <a:gd name="connsiteX3" fmla="*/ 264107 w 460939"/>
                <a:gd name="connsiteY3" fmla="*/ 353801 h 418643"/>
                <a:gd name="connsiteX4" fmla="*/ 261615 w 460939"/>
                <a:gd name="connsiteY4" fmla="*/ 321411 h 418643"/>
                <a:gd name="connsiteX5" fmla="*/ 453465 w 460939"/>
                <a:gd name="connsiteY5" fmla="*/ 254139 h 418643"/>
                <a:gd name="connsiteX6" fmla="*/ 418583 w 460939"/>
                <a:gd name="connsiteY6" fmla="*/ 209291 h 418643"/>
                <a:gd name="connsiteX7" fmla="*/ 450973 w 460939"/>
                <a:gd name="connsiteY7" fmla="*/ 196833 h 418643"/>
                <a:gd name="connsiteX8" fmla="*/ 408617 w 460939"/>
                <a:gd name="connsiteY8" fmla="*/ 164443 h 418643"/>
                <a:gd name="connsiteX9" fmla="*/ 458448 w 460939"/>
                <a:gd name="connsiteY9" fmla="*/ 149493 h 418643"/>
                <a:gd name="connsiteX10" fmla="*/ 416091 w 460939"/>
                <a:gd name="connsiteY10" fmla="*/ 109629 h 418643"/>
                <a:gd name="connsiteX11" fmla="*/ 460939 w 460939"/>
                <a:gd name="connsiteY11" fmla="*/ 92188 h 418643"/>
                <a:gd name="connsiteX12" fmla="*/ 408617 w 460939"/>
                <a:gd name="connsiteY12" fmla="*/ 59797 h 418643"/>
                <a:gd name="connsiteX13" fmla="*/ 460939 w 460939"/>
                <a:gd name="connsiteY13" fmla="*/ 44848 h 418643"/>
                <a:gd name="connsiteX14" fmla="*/ 408617 w 460939"/>
                <a:gd name="connsiteY14" fmla="*/ 0 h 418643"/>
                <a:gd name="connsiteX15" fmla="*/ 59799 w 460939"/>
                <a:gd name="connsiteY15" fmla="*/ 102154 h 418643"/>
                <a:gd name="connsiteX16" fmla="*/ 77240 w 460939"/>
                <a:gd name="connsiteY16" fmla="*/ 294003 h 41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939" h="418643">
                  <a:moveTo>
                    <a:pt x="77240" y="294003"/>
                  </a:moveTo>
                  <a:cubicBezTo>
                    <a:pt x="81393" y="338020"/>
                    <a:pt x="417" y="341759"/>
                    <a:pt x="2" y="356293"/>
                  </a:cubicBezTo>
                  <a:cubicBezTo>
                    <a:pt x="-413" y="370827"/>
                    <a:pt x="54816" y="420657"/>
                    <a:pt x="84715" y="418581"/>
                  </a:cubicBezTo>
                  <a:lnTo>
                    <a:pt x="264107" y="353801"/>
                  </a:lnTo>
                  <a:lnTo>
                    <a:pt x="261615" y="321411"/>
                  </a:lnTo>
                  <a:lnTo>
                    <a:pt x="453465" y="254139"/>
                  </a:lnTo>
                  <a:lnTo>
                    <a:pt x="418583" y="209291"/>
                  </a:lnTo>
                  <a:lnTo>
                    <a:pt x="450973" y="196833"/>
                  </a:lnTo>
                  <a:lnTo>
                    <a:pt x="408617" y="164443"/>
                  </a:lnTo>
                  <a:lnTo>
                    <a:pt x="458448" y="149493"/>
                  </a:lnTo>
                  <a:lnTo>
                    <a:pt x="416091" y="109629"/>
                  </a:lnTo>
                  <a:lnTo>
                    <a:pt x="460939" y="92188"/>
                  </a:lnTo>
                  <a:lnTo>
                    <a:pt x="408617" y="59797"/>
                  </a:lnTo>
                  <a:lnTo>
                    <a:pt x="460939" y="44848"/>
                  </a:lnTo>
                  <a:lnTo>
                    <a:pt x="408617" y="0"/>
                  </a:lnTo>
                  <a:lnTo>
                    <a:pt x="59799" y="102154"/>
                  </a:lnTo>
                  <a:lnTo>
                    <a:pt x="77240" y="29400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8799" y="2272567"/>
              <a:ext cx="1039774" cy="993280"/>
            </a:xfrm>
            <a:prstGeom prst="rect">
              <a:avLst/>
            </a:prstGeom>
          </p:spPr>
        </p:pic>
      </p:grpSp>
      <p:sp>
        <p:nvSpPr>
          <p:cNvPr id="72" name="Oval 48"/>
          <p:cNvSpPr/>
          <p:nvPr/>
        </p:nvSpPr>
        <p:spPr>
          <a:xfrm>
            <a:off x="3708037" y="4296581"/>
            <a:ext cx="1002371" cy="10023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963" y="4390027"/>
            <a:ext cx="880565" cy="880565"/>
          </a:xfrm>
          <a:prstGeom prst="rect">
            <a:avLst/>
          </a:prstGeom>
        </p:spPr>
      </p:pic>
      <p:grpSp>
        <p:nvGrpSpPr>
          <p:cNvPr id="74" name="Group 41"/>
          <p:cNvGrpSpPr>
            <a:grpSpLocks noChangeAspect="1"/>
          </p:cNvGrpSpPr>
          <p:nvPr/>
        </p:nvGrpSpPr>
        <p:grpSpPr>
          <a:xfrm>
            <a:off x="6927287" y="4224765"/>
            <a:ext cx="1042733" cy="1002371"/>
            <a:chOff x="-1524241" y="1393825"/>
            <a:chExt cx="1158592" cy="1113745"/>
          </a:xfrm>
        </p:grpSpPr>
        <p:sp>
          <p:nvSpPr>
            <p:cNvPr id="75" name="Oval 42"/>
            <p:cNvSpPr/>
            <p:nvPr/>
          </p:nvSpPr>
          <p:spPr>
            <a:xfrm>
              <a:off x="-1502942" y="1393825"/>
              <a:ext cx="1113745" cy="11137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p:cNvSpPr/>
            <p:nvPr/>
          </p:nvSpPr>
          <p:spPr>
            <a:xfrm>
              <a:off x="-1243013" y="1983581"/>
              <a:ext cx="847230" cy="523700"/>
            </a:xfrm>
            <a:custGeom>
              <a:avLst/>
              <a:gdLst/>
              <a:ahLst/>
              <a:cxnLst/>
              <a:rect l="l" t="t" r="r" b="b"/>
              <a:pathLst>
                <a:path w="847230" h="523700">
                  <a:moveTo>
                    <a:pt x="790575" y="0"/>
                  </a:moveTo>
                  <a:lnTo>
                    <a:pt x="847230" y="43325"/>
                  </a:lnTo>
                  <a:cubicBezTo>
                    <a:pt x="812257" y="314855"/>
                    <a:pt x="579552" y="523700"/>
                    <a:pt x="298069" y="523700"/>
                  </a:cubicBezTo>
                  <a:lnTo>
                    <a:pt x="191505" y="512958"/>
                  </a:lnTo>
                  <a:lnTo>
                    <a:pt x="0" y="159544"/>
                  </a:lnTo>
                  <a:lnTo>
                    <a:pt x="50007" y="202407"/>
                  </a:lnTo>
                  <a:lnTo>
                    <a:pt x="80963" y="230982"/>
                  </a:lnTo>
                  <a:lnTo>
                    <a:pt x="121444" y="233363"/>
                  </a:lnTo>
                  <a:lnTo>
                    <a:pt x="157163" y="273844"/>
                  </a:lnTo>
                  <a:lnTo>
                    <a:pt x="183357" y="252413"/>
                  </a:lnTo>
                  <a:lnTo>
                    <a:pt x="192882" y="276225"/>
                  </a:lnTo>
                  <a:lnTo>
                    <a:pt x="254794" y="300038"/>
                  </a:lnTo>
                  <a:lnTo>
                    <a:pt x="276225" y="285750"/>
                  </a:lnTo>
                  <a:lnTo>
                    <a:pt x="278607" y="250032"/>
                  </a:lnTo>
                  <a:lnTo>
                    <a:pt x="328613" y="292894"/>
                  </a:lnTo>
                  <a:lnTo>
                    <a:pt x="388144" y="304800"/>
                  </a:lnTo>
                  <a:lnTo>
                    <a:pt x="414338" y="276225"/>
                  </a:lnTo>
                  <a:lnTo>
                    <a:pt x="469107" y="266700"/>
                  </a:lnTo>
                  <a:lnTo>
                    <a:pt x="478632" y="219075"/>
                  </a:lnTo>
                  <a:lnTo>
                    <a:pt x="507207" y="214313"/>
                  </a:lnTo>
                  <a:lnTo>
                    <a:pt x="550069" y="192882"/>
                  </a:lnTo>
                  <a:lnTo>
                    <a:pt x="542925" y="154782"/>
                  </a:lnTo>
                  <a:lnTo>
                    <a:pt x="581025" y="157163"/>
                  </a:lnTo>
                  <a:lnTo>
                    <a:pt x="607219" y="152400"/>
                  </a:lnTo>
                  <a:lnTo>
                    <a:pt x="619125" y="123825"/>
                  </a:lnTo>
                  <a:lnTo>
                    <a:pt x="607219" y="92869"/>
                  </a:lnTo>
                  <a:close/>
                </a:path>
              </a:pathLst>
            </a:custGeom>
            <a:solidFill>
              <a:srgbClr val="88746A">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241" y="1481138"/>
              <a:ext cx="1158592" cy="996834"/>
            </a:xfrm>
            <a:prstGeom prst="rect">
              <a:avLst/>
            </a:prstGeom>
          </p:spPr>
        </p:pic>
      </p:grpSp>
      <p:sp>
        <p:nvSpPr>
          <p:cNvPr id="78" name="Rectangle 57"/>
          <p:cNvSpPr/>
          <p:nvPr/>
        </p:nvSpPr>
        <p:spPr>
          <a:xfrm>
            <a:off x="3355088" y="5581670"/>
            <a:ext cx="1225014" cy="707886"/>
          </a:xfrm>
          <a:prstGeom prst="rect">
            <a:avLst/>
          </a:prstGeom>
        </p:spPr>
        <p:txBody>
          <a:bodyPr wrap="none">
            <a:spAutoFit/>
          </a:bodyPr>
          <a:lstStyle/>
          <a:p>
            <a:pPr algn="r"/>
            <a:r>
              <a:rPr lang="en-US" altLang="en-US" sz="2000" b="1" dirty="0"/>
              <a:t>129</a:t>
            </a:r>
            <a:r>
              <a:rPr lang="en-US" altLang="en-US" sz="2000" dirty="0"/>
              <a:t> </a:t>
            </a:r>
          </a:p>
          <a:p>
            <a:pPr algn="r"/>
            <a:r>
              <a:rPr lang="en-US" altLang="en-US" sz="2000" dirty="0"/>
              <a:t>countries</a:t>
            </a:r>
          </a:p>
        </p:txBody>
      </p:sp>
      <p:grpSp>
        <p:nvGrpSpPr>
          <p:cNvPr id="79" name="Group 82"/>
          <p:cNvGrpSpPr/>
          <p:nvPr/>
        </p:nvGrpSpPr>
        <p:grpSpPr>
          <a:xfrm>
            <a:off x="4671479" y="4994621"/>
            <a:ext cx="1002371" cy="1002371"/>
            <a:chOff x="-1339418" y="3657143"/>
            <a:chExt cx="1002371" cy="1002371"/>
          </a:xfrm>
        </p:grpSpPr>
        <p:sp>
          <p:nvSpPr>
            <p:cNvPr id="80" name="Oval 83"/>
            <p:cNvSpPr/>
            <p:nvPr/>
          </p:nvSpPr>
          <p:spPr>
            <a:xfrm>
              <a:off x="-1339418" y="3657143"/>
              <a:ext cx="1002371" cy="10023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75"/>
            <p:cNvSpPr/>
            <p:nvPr/>
          </p:nvSpPr>
          <p:spPr>
            <a:xfrm>
              <a:off x="-1126671" y="3910693"/>
              <a:ext cx="784941" cy="747857"/>
            </a:xfrm>
            <a:custGeom>
              <a:avLst/>
              <a:gdLst/>
              <a:ahLst/>
              <a:cxnLst/>
              <a:rect l="l" t="t" r="r" b="b"/>
              <a:pathLst>
                <a:path w="784941" h="747857">
                  <a:moveTo>
                    <a:pt x="533400" y="0"/>
                  </a:moveTo>
                  <a:lnTo>
                    <a:pt x="784941" y="263854"/>
                  </a:lnTo>
                  <a:cubicBezTo>
                    <a:pt x="777300" y="532721"/>
                    <a:pt x="556517" y="747857"/>
                    <a:pt x="285487" y="747857"/>
                  </a:cubicBezTo>
                  <a:lnTo>
                    <a:pt x="217730" y="741027"/>
                  </a:lnTo>
                  <a:lnTo>
                    <a:pt x="0" y="451757"/>
                  </a:lnTo>
                  <a:lnTo>
                    <a:pt x="89807" y="536121"/>
                  </a:lnTo>
                  <a:lnTo>
                    <a:pt x="212271" y="574221"/>
                  </a:lnTo>
                  <a:lnTo>
                    <a:pt x="359228" y="585107"/>
                  </a:lnTo>
                  <a:lnTo>
                    <a:pt x="514350" y="519793"/>
                  </a:lnTo>
                  <a:lnTo>
                    <a:pt x="590550" y="419100"/>
                  </a:lnTo>
                  <a:lnTo>
                    <a:pt x="628650" y="269421"/>
                  </a:lnTo>
                  <a:lnTo>
                    <a:pt x="609600" y="166007"/>
                  </a:lnTo>
                  <a:close/>
                </a:path>
              </a:pathLst>
            </a:custGeom>
            <a:solidFill>
              <a:srgbClr val="00204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5"/>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215150" y="3774645"/>
              <a:ext cx="753837" cy="771131"/>
            </a:xfrm>
            <a:prstGeom prst="rect">
              <a:avLst/>
            </a:prstGeom>
          </p:spPr>
        </p:pic>
      </p:grpSp>
      <p:grpSp>
        <p:nvGrpSpPr>
          <p:cNvPr id="83" name="Group 94"/>
          <p:cNvGrpSpPr/>
          <p:nvPr/>
        </p:nvGrpSpPr>
        <p:grpSpPr>
          <a:xfrm>
            <a:off x="6006009" y="4978660"/>
            <a:ext cx="1002371" cy="1002371"/>
            <a:chOff x="7460366" y="149239"/>
            <a:chExt cx="1002371" cy="1002371"/>
          </a:xfrm>
        </p:grpSpPr>
        <p:sp>
          <p:nvSpPr>
            <p:cNvPr id="84" name="Oval 95"/>
            <p:cNvSpPr/>
            <p:nvPr/>
          </p:nvSpPr>
          <p:spPr>
            <a:xfrm>
              <a:off x="7460366" y="149239"/>
              <a:ext cx="1002371" cy="10023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7"/>
            <p:cNvSpPr/>
            <p:nvPr/>
          </p:nvSpPr>
          <p:spPr>
            <a:xfrm>
              <a:off x="7665057" y="588397"/>
              <a:ext cx="789811" cy="560605"/>
            </a:xfrm>
            <a:custGeom>
              <a:avLst/>
              <a:gdLst/>
              <a:ahLst/>
              <a:cxnLst/>
              <a:rect l="l" t="t" r="r" b="b"/>
              <a:pathLst>
                <a:path w="789811" h="560605">
                  <a:moveTo>
                    <a:pt x="663934" y="0"/>
                  </a:moveTo>
                  <a:lnTo>
                    <a:pt x="789811" y="137496"/>
                  </a:lnTo>
                  <a:cubicBezTo>
                    <a:pt x="753978" y="377353"/>
                    <a:pt x="546637" y="560605"/>
                    <a:pt x="296496" y="560605"/>
                  </a:cubicBezTo>
                  <a:cubicBezTo>
                    <a:pt x="257764" y="560605"/>
                    <a:pt x="220058" y="556211"/>
                    <a:pt x="184082" y="546881"/>
                  </a:cubicBezTo>
                  <a:lnTo>
                    <a:pt x="0" y="262393"/>
                  </a:lnTo>
                  <a:lnTo>
                    <a:pt x="604300" y="4373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97"/>
            <p:cNvSpPr/>
            <p:nvPr/>
          </p:nvSpPr>
          <p:spPr>
            <a:xfrm>
              <a:off x="7669033" y="584421"/>
              <a:ext cx="620202" cy="349857"/>
            </a:xfrm>
            <a:custGeom>
              <a:avLst/>
              <a:gdLst>
                <a:gd name="connsiteX0" fmla="*/ 11927 w 620202"/>
                <a:gd name="connsiteY0" fmla="*/ 262393 h 349857"/>
                <a:gd name="connsiteX1" fmla="*/ 131197 w 620202"/>
                <a:gd name="connsiteY1" fmla="*/ 278296 h 349857"/>
                <a:gd name="connsiteX2" fmla="*/ 159026 w 620202"/>
                <a:gd name="connsiteY2" fmla="*/ 349857 h 349857"/>
                <a:gd name="connsiteX3" fmla="*/ 190831 w 620202"/>
                <a:gd name="connsiteY3" fmla="*/ 318052 h 349857"/>
                <a:gd name="connsiteX4" fmla="*/ 274320 w 620202"/>
                <a:gd name="connsiteY4" fmla="*/ 322028 h 349857"/>
                <a:gd name="connsiteX5" fmla="*/ 485030 w 620202"/>
                <a:gd name="connsiteY5" fmla="*/ 318052 h 349857"/>
                <a:gd name="connsiteX6" fmla="*/ 489005 w 620202"/>
                <a:gd name="connsiteY6" fmla="*/ 242515 h 349857"/>
                <a:gd name="connsiteX7" fmla="*/ 612250 w 620202"/>
                <a:gd name="connsiteY7" fmla="*/ 234563 h 349857"/>
                <a:gd name="connsiteX8" fmla="*/ 620202 w 620202"/>
                <a:gd name="connsiteY8" fmla="*/ 15902 h 349857"/>
                <a:gd name="connsiteX9" fmla="*/ 0 w 620202"/>
                <a:gd name="connsiteY9" fmla="*/ 0 h 349857"/>
                <a:gd name="connsiteX10" fmla="*/ 11927 w 620202"/>
                <a:gd name="connsiteY10" fmla="*/ 262393 h 34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202" h="349857">
                  <a:moveTo>
                    <a:pt x="11927" y="262393"/>
                  </a:moveTo>
                  <a:lnTo>
                    <a:pt x="131197" y="278296"/>
                  </a:lnTo>
                  <a:lnTo>
                    <a:pt x="159026" y="349857"/>
                  </a:lnTo>
                  <a:lnTo>
                    <a:pt x="190831" y="318052"/>
                  </a:lnTo>
                  <a:lnTo>
                    <a:pt x="274320" y="322028"/>
                  </a:lnTo>
                  <a:lnTo>
                    <a:pt x="485030" y="318052"/>
                  </a:lnTo>
                  <a:lnTo>
                    <a:pt x="489005" y="242515"/>
                  </a:lnTo>
                  <a:lnTo>
                    <a:pt x="612250" y="234563"/>
                  </a:lnTo>
                  <a:lnTo>
                    <a:pt x="620202" y="15902"/>
                  </a:lnTo>
                  <a:lnTo>
                    <a:pt x="0" y="0"/>
                  </a:lnTo>
                  <a:lnTo>
                    <a:pt x="11927" y="26239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0416" y="279789"/>
              <a:ext cx="952321" cy="826403"/>
            </a:xfrm>
            <a:prstGeom prst="rect">
              <a:avLst/>
            </a:prstGeom>
          </p:spPr>
        </p:pic>
      </p:grpSp>
      <p:sp>
        <p:nvSpPr>
          <p:cNvPr id="88" name="Rectangle 50"/>
          <p:cNvSpPr/>
          <p:nvPr/>
        </p:nvSpPr>
        <p:spPr>
          <a:xfrm>
            <a:off x="1193570" y="3045245"/>
            <a:ext cx="1981339" cy="707886"/>
          </a:xfrm>
          <a:prstGeom prst="rect">
            <a:avLst/>
          </a:prstGeom>
        </p:spPr>
        <p:txBody>
          <a:bodyPr wrap="square">
            <a:spAutoFit/>
          </a:bodyPr>
          <a:lstStyle/>
          <a:p>
            <a:pPr algn="r"/>
            <a:r>
              <a:rPr lang="en-US" altLang="en-US" sz="2000" b="1" dirty="0"/>
              <a:t>USD3.7B </a:t>
            </a:r>
            <a:br>
              <a:rPr lang="en-US" altLang="en-US" sz="2000" b="1" dirty="0"/>
            </a:br>
            <a:r>
              <a:rPr lang="en-US" altLang="en-US" sz="2000" dirty="0"/>
              <a:t>global revenue</a:t>
            </a:r>
          </a:p>
        </p:txBody>
      </p:sp>
      <p:sp>
        <p:nvSpPr>
          <p:cNvPr id="89" name="Rectangle 51"/>
          <p:cNvSpPr/>
          <p:nvPr/>
        </p:nvSpPr>
        <p:spPr>
          <a:xfrm>
            <a:off x="7119021" y="5522411"/>
            <a:ext cx="3335734" cy="707886"/>
          </a:xfrm>
          <a:prstGeom prst="rect">
            <a:avLst/>
          </a:prstGeom>
        </p:spPr>
        <p:txBody>
          <a:bodyPr wrap="square">
            <a:spAutoFit/>
          </a:bodyPr>
          <a:lstStyle/>
          <a:p>
            <a:r>
              <a:rPr lang="en-US" altLang="en-US" sz="2000" b="1" dirty="0"/>
              <a:t>35,327</a:t>
            </a:r>
            <a:r>
              <a:rPr lang="en-US" altLang="en-US" sz="2000" dirty="0"/>
              <a:t> </a:t>
            </a:r>
          </a:p>
          <a:p>
            <a:r>
              <a:rPr lang="en-US" altLang="en-US" sz="2000" dirty="0"/>
              <a:t>partners and professionals </a:t>
            </a:r>
          </a:p>
        </p:txBody>
      </p:sp>
      <p:sp>
        <p:nvSpPr>
          <p:cNvPr id="90" name="Content Placeholder 2"/>
          <p:cNvSpPr txBox="1">
            <a:spLocks/>
          </p:cNvSpPr>
          <p:nvPr/>
        </p:nvSpPr>
        <p:spPr bwMode="auto">
          <a:xfrm>
            <a:off x="8423897" y="3113603"/>
            <a:ext cx="1284999" cy="54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0988" indent="-280988" algn="l" rtl="0" eaLnBrk="0" fontAlgn="base" hangingPunct="0">
              <a:spcBef>
                <a:spcPct val="20000"/>
              </a:spcBef>
              <a:spcAft>
                <a:spcPct val="0"/>
              </a:spcAft>
              <a:buClr>
                <a:srgbClr val="F1AB00"/>
              </a:buClr>
              <a:buFont typeface="Wingdings" panose="05000000000000000000" pitchFamily="2" charset="2"/>
              <a:buChar char="§"/>
              <a:defRPr>
                <a:solidFill>
                  <a:schemeClr val="tx1"/>
                </a:solidFill>
                <a:latin typeface="+mn-lt"/>
                <a:ea typeface="MS PGothic" pitchFamily="34" charset="-128"/>
                <a:cs typeface="+mn-cs"/>
              </a:defRPr>
            </a:lvl1pPr>
            <a:lvl2pPr marL="574675" indent="-293688" algn="l" rtl="0" eaLnBrk="0" fontAlgn="base" hangingPunct="0">
              <a:spcBef>
                <a:spcPct val="20000"/>
              </a:spcBef>
              <a:spcAft>
                <a:spcPct val="0"/>
              </a:spcAft>
              <a:buClr>
                <a:srgbClr val="F1AB00"/>
              </a:buClr>
              <a:buFont typeface="Wingdings" panose="05000000000000000000" pitchFamily="2" charset="2"/>
              <a:buChar char="§"/>
              <a:defRPr sz="1600">
                <a:solidFill>
                  <a:schemeClr val="tx1"/>
                </a:solidFill>
                <a:latin typeface="+mn-lt"/>
                <a:ea typeface="MS PGothic" pitchFamily="34" charset="-128"/>
              </a:defRPr>
            </a:lvl2pPr>
            <a:lvl3pPr marL="855663" indent="-280988" algn="l" rtl="0" eaLnBrk="0" fontAlgn="base" hangingPunct="0">
              <a:spcBef>
                <a:spcPct val="20000"/>
              </a:spcBef>
              <a:spcAft>
                <a:spcPct val="0"/>
              </a:spcAft>
              <a:buClr>
                <a:srgbClr val="F1AB00"/>
              </a:buClr>
              <a:buFont typeface="Wingdings" panose="05000000000000000000" pitchFamily="2" charset="2"/>
              <a:buChar char="§"/>
              <a:defRPr sz="1400">
                <a:solidFill>
                  <a:schemeClr val="tx1"/>
                </a:solidFill>
                <a:latin typeface="+mn-lt"/>
                <a:ea typeface="MS PGothic" pitchFamily="34" charset="-128"/>
              </a:defRPr>
            </a:lvl3pPr>
            <a:lvl4pPr marL="1090613" indent="-234950" algn="l" rtl="0" eaLnBrk="0" fontAlgn="base" hangingPunct="0">
              <a:spcBef>
                <a:spcPct val="20000"/>
              </a:spcBef>
              <a:spcAft>
                <a:spcPct val="0"/>
              </a:spcAft>
              <a:buClr>
                <a:srgbClr val="F1AB00"/>
              </a:buClr>
              <a:buFont typeface="Wingdings" panose="05000000000000000000" pitchFamily="2" charset="2"/>
              <a:buChar char="§"/>
              <a:defRPr sz="1200">
                <a:solidFill>
                  <a:schemeClr val="tx1"/>
                </a:solidFill>
                <a:latin typeface="+mn-lt"/>
                <a:ea typeface="MS PGothic" pitchFamily="34" charset="-128"/>
              </a:defRPr>
            </a:lvl4pPr>
            <a:lvl5pPr marL="1312863" indent="-222250" algn="l" rtl="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mn-lt"/>
                <a:ea typeface="MS PGothic" pitchFamily="34" charset="-128"/>
              </a:defRPr>
            </a:lvl5pPr>
            <a:lvl6pPr marL="24003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6pPr>
            <a:lvl7pPr marL="28575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7pPr>
            <a:lvl8pPr marL="33147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8pPr>
            <a:lvl9pPr marL="37719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9pPr>
          </a:lstStyle>
          <a:p>
            <a:pPr marL="0" indent="0" eaLnBrk="1" hangingPunct="1">
              <a:buNone/>
            </a:pPr>
            <a:r>
              <a:rPr lang="en-US" altLang="en-US" sz="2000" b="1" kern="0" dirty="0"/>
              <a:t>9% </a:t>
            </a:r>
          </a:p>
          <a:p>
            <a:pPr marL="0" indent="0" eaLnBrk="1" hangingPunct="1">
              <a:buNone/>
            </a:pPr>
            <a:r>
              <a:rPr lang="en-US" altLang="en-US" sz="2000" kern="0" dirty="0"/>
              <a:t>growth</a:t>
            </a:r>
          </a:p>
        </p:txBody>
      </p:sp>
      <p:sp>
        <p:nvSpPr>
          <p:cNvPr id="91" name="Content Placeholder 2"/>
          <p:cNvSpPr txBox="1">
            <a:spLocks/>
          </p:cNvSpPr>
          <p:nvPr/>
        </p:nvSpPr>
        <p:spPr bwMode="auto">
          <a:xfrm>
            <a:off x="8152232" y="4564811"/>
            <a:ext cx="1452062" cy="34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0988" indent="-280988" algn="l" rtl="0" eaLnBrk="0" fontAlgn="base" hangingPunct="0">
              <a:spcBef>
                <a:spcPct val="20000"/>
              </a:spcBef>
              <a:spcAft>
                <a:spcPct val="0"/>
              </a:spcAft>
              <a:buClr>
                <a:srgbClr val="F1AB00"/>
              </a:buClr>
              <a:buFont typeface="Wingdings" panose="05000000000000000000" pitchFamily="2" charset="2"/>
              <a:buChar char="§"/>
              <a:defRPr>
                <a:solidFill>
                  <a:schemeClr val="tx1"/>
                </a:solidFill>
                <a:latin typeface="+mn-lt"/>
                <a:ea typeface="MS PGothic" pitchFamily="34" charset="-128"/>
                <a:cs typeface="+mn-cs"/>
              </a:defRPr>
            </a:lvl1pPr>
            <a:lvl2pPr marL="574675" indent="-293688" algn="l" rtl="0" eaLnBrk="0" fontAlgn="base" hangingPunct="0">
              <a:spcBef>
                <a:spcPct val="20000"/>
              </a:spcBef>
              <a:spcAft>
                <a:spcPct val="0"/>
              </a:spcAft>
              <a:buClr>
                <a:srgbClr val="F1AB00"/>
              </a:buClr>
              <a:buFont typeface="Wingdings" panose="05000000000000000000" pitchFamily="2" charset="2"/>
              <a:buChar char="§"/>
              <a:defRPr sz="1600">
                <a:solidFill>
                  <a:schemeClr val="tx1"/>
                </a:solidFill>
                <a:latin typeface="+mn-lt"/>
                <a:ea typeface="MS PGothic" pitchFamily="34" charset="-128"/>
              </a:defRPr>
            </a:lvl2pPr>
            <a:lvl3pPr marL="855663" indent="-280988" algn="l" rtl="0" eaLnBrk="0" fontAlgn="base" hangingPunct="0">
              <a:spcBef>
                <a:spcPct val="20000"/>
              </a:spcBef>
              <a:spcAft>
                <a:spcPct val="0"/>
              </a:spcAft>
              <a:buClr>
                <a:srgbClr val="F1AB00"/>
              </a:buClr>
              <a:buFont typeface="Wingdings" panose="05000000000000000000" pitchFamily="2" charset="2"/>
              <a:buChar char="§"/>
              <a:defRPr sz="1400">
                <a:solidFill>
                  <a:schemeClr val="tx1"/>
                </a:solidFill>
                <a:latin typeface="+mn-lt"/>
                <a:ea typeface="MS PGothic" pitchFamily="34" charset="-128"/>
              </a:defRPr>
            </a:lvl3pPr>
            <a:lvl4pPr marL="1090613" indent="-234950" algn="l" rtl="0" eaLnBrk="0" fontAlgn="base" hangingPunct="0">
              <a:spcBef>
                <a:spcPct val="20000"/>
              </a:spcBef>
              <a:spcAft>
                <a:spcPct val="0"/>
              </a:spcAft>
              <a:buClr>
                <a:srgbClr val="F1AB00"/>
              </a:buClr>
              <a:buFont typeface="Wingdings" panose="05000000000000000000" pitchFamily="2" charset="2"/>
              <a:buChar char="§"/>
              <a:defRPr sz="1200">
                <a:solidFill>
                  <a:schemeClr val="tx1"/>
                </a:solidFill>
                <a:latin typeface="+mn-lt"/>
                <a:ea typeface="MS PGothic" pitchFamily="34" charset="-128"/>
              </a:defRPr>
            </a:lvl4pPr>
            <a:lvl5pPr marL="1312863" indent="-222250" algn="l" rtl="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mn-lt"/>
                <a:ea typeface="MS PGothic" pitchFamily="34" charset="-128"/>
              </a:defRPr>
            </a:lvl5pPr>
            <a:lvl6pPr marL="24003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6pPr>
            <a:lvl7pPr marL="28575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7pPr>
            <a:lvl8pPr marL="33147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8pPr>
            <a:lvl9pPr marL="37719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9pPr>
          </a:lstStyle>
          <a:p>
            <a:pPr marL="0" indent="0" eaLnBrk="1" hangingPunct="1">
              <a:buNone/>
            </a:pPr>
            <a:r>
              <a:rPr lang="en-US" altLang="en-US" sz="2000" b="1" kern="0" dirty="0"/>
              <a:t>3,860</a:t>
            </a:r>
            <a:r>
              <a:rPr lang="en-US" altLang="en-US" sz="2000" kern="0" dirty="0"/>
              <a:t> partners</a:t>
            </a:r>
          </a:p>
        </p:txBody>
      </p:sp>
      <p:sp>
        <p:nvSpPr>
          <p:cNvPr id="92" name="Content Placeholder 2"/>
          <p:cNvSpPr txBox="1">
            <a:spLocks/>
          </p:cNvSpPr>
          <p:nvPr/>
        </p:nvSpPr>
        <p:spPr bwMode="auto">
          <a:xfrm>
            <a:off x="1932205" y="1871522"/>
            <a:ext cx="1889509" cy="65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0988" indent="-280988" algn="l" rtl="0" eaLnBrk="0" fontAlgn="base" hangingPunct="0">
              <a:spcBef>
                <a:spcPct val="20000"/>
              </a:spcBef>
              <a:spcAft>
                <a:spcPct val="0"/>
              </a:spcAft>
              <a:buClr>
                <a:srgbClr val="F1AB00"/>
              </a:buClr>
              <a:buFont typeface="Wingdings" panose="05000000000000000000" pitchFamily="2" charset="2"/>
              <a:buChar char="§"/>
              <a:defRPr>
                <a:solidFill>
                  <a:schemeClr val="tx1"/>
                </a:solidFill>
                <a:latin typeface="+mn-lt"/>
                <a:ea typeface="MS PGothic" pitchFamily="34" charset="-128"/>
                <a:cs typeface="+mn-cs"/>
              </a:defRPr>
            </a:lvl1pPr>
            <a:lvl2pPr marL="574675" indent="-293688" algn="l" rtl="0" eaLnBrk="0" fontAlgn="base" hangingPunct="0">
              <a:spcBef>
                <a:spcPct val="20000"/>
              </a:spcBef>
              <a:spcAft>
                <a:spcPct val="0"/>
              </a:spcAft>
              <a:buClr>
                <a:srgbClr val="F1AB00"/>
              </a:buClr>
              <a:buFont typeface="Wingdings" panose="05000000000000000000" pitchFamily="2" charset="2"/>
              <a:buChar char="§"/>
              <a:defRPr sz="1600">
                <a:solidFill>
                  <a:schemeClr val="tx1"/>
                </a:solidFill>
                <a:latin typeface="+mn-lt"/>
                <a:ea typeface="MS PGothic" pitchFamily="34" charset="-128"/>
              </a:defRPr>
            </a:lvl2pPr>
            <a:lvl3pPr marL="855663" indent="-280988" algn="l" rtl="0" eaLnBrk="0" fontAlgn="base" hangingPunct="0">
              <a:spcBef>
                <a:spcPct val="20000"/>
              </a:spcBef>
              <a:spcAft>
                <a:spcPct val="0"/>
              </a:spcAft>
              <a:buClr>
                <a:srgbClr val="F1AB00"/>
              </a:buClr>
              <a:buFont typeface="Wingdings" panose="05000000000000000000" pitchFamily="2" charset="2"/>
              <a:buChar char="§"/>
              <a:defRPr sz="1400">
                <a:solidFill>
                  <a:schemeClr val="tx1"/>
                </a:solidFill>
                <a:latin typeface="+mn-lt"/>
                <a:ea typeface="MS PGothic" pitchFamily="34" charset="-128"/>
              </a:defRPr>
            </a:lvl3pPr>
            <a:lvl4pPr marL="1090613" indent="-234950" algn="l" rtl="0" eaLnBrk="0" fontAlgn="base" hangingPunct="0">
              <a:spcBef>
                <a:spcPct val="20000"/>
              </a:spcBef>
              <a:spcAft>
                <a:spcPct val="0"/>
              </a:spcAft>
              <a:buClr>
                <a:srgbClr val="F1AB00"/>
              </a:buClr>
              <a:buFont typeface="Wingdings" panose="05000000000000000000" pitchFamily="2" charset="2"/>
              <a:buChar char="§"/>
              <a:defRPr sz="1200">
                <a:solidFill>
                  <a:schemeClr val="tx1"/>
                </a:solidFill>
                <a:latin typeface="+mn-lt"/>
                <a:ea typeface="MS PGothic" pitchFamily="34" charset="-128"/>
              </a:defRPr>
            </a:lvl4pPr>
            <a:lvl5pPr marL="1312863" indent="-222250" algn="l" rtl="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mn-lt"/>
                <a:ea typeface="MS PGothic" pitchFamily="34" charset="-128"/>
              </a:defRPr>
            </a:lvl5pPr>
            <a:lvl6pPr marL="24003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6pPr>
            <a:lvl7pPr marL="28575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7pPr>
            <a:lvl8pPr marL="33147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8pPr>
            <a:lvl9pPr marL="3771900" indent="-228600" algn="l" rtl="0" eaLnBrk="1" fontAlgn="base" hangingPunct="1">
              <a:spcBef>
                <a:spcPct val="20000"/>
              </a:spcBef>
              <a:spcAft>
                <a:spcPct val="0"/>
              </a:spcAft>
              <a:buClr>
                <a:srgbClr val="FFCC00"/>
              </a:buClr>
              <a:buFont typeface="Arial" charset="0"/>
              <a:buChar char="●"/>
              <a:defRPr sz="1000">
                <a:solidFill>
                  <a:schemeClr val="tx1"/>
                </a:solidFill>
                <a:latin typeface="+mn-lt"/>
              </a:defRPr>
            </a:lvl9pPr>
          </a:lstStyle>
          <a:p>
            <a:pPr marL="0" indent="0" algn="r" eaLnBrk="1" hangingPunct="1">
              <a:buNone/>
            </a:pPr>
            <a:r>
              <a:rPr lang="en-US" altLang="en-US" sz="2000" b="1" kern="0" dirty="0"/>
              <a:t>26,447</a:t>
            </a:r>
            <a:r>
              <a:rPr lang="en-US" altLang="en-US" sz="2000" kern="0" dirty="0"/>
              <a:t/>
            </a:r>
            <a:br>
              <a:rPr lang="en-US" altLang="en-US" sz="2000" kern="0" dirty="0"/>
            </a:br>
            <a:r>
              <a:rPr lang="en-US" altLang="en-US" sz="2000" kern="0" dirty="0"/>
              <a:t> professionals </a:t>
            </a:r>
          </a:p>
        </p:txBody>
      </p:sp>
      <p:sp>
        <p:nvSpPr>
          <p:cNvPr id="93" name="Rectangle 55"/>
          <p:cNvSpPr/>
          <p:nvPr/>
        </p:nvSpPr>
        <p:spPr>
          <a:xfrm>
            <a:off x="7819030" y="1831123"/>
            <a:ext cx="3570525" cy="707886"/>
          </a:xfrm>
          <a:prstGeom prst="rect">
            <a:avLst/>
          </a:prstGeom>
        </p:spPr>
        <p:txBody>
          <a:bodyPr wrap="square">
            <a:spAutoFit/>
          </a:bodyPr>
          <a:lstStyle/>
          <a:p>
            <a:r>
              <a:rPr lang="en-US" sz="2000" dirty="0"/>
              <a:t>r</a:t>
            </a:r>
            <a:r>
              <a:rPr lang="en-US" sz="2000" dirty="0" smtClean="0"/>
              <a:t>anked </a:t>
            </a:r>
            <a:r>
              <a:rPr lang="en-US" sz="2000" dirty="0"/>
              <a:t>as the </a:t>
            </a:r>
            <a:r>
              <a:rPr lang="en-US" sz="2000" b="1" dirty="0"/>
              <a:t>eighth largest global accounting network</a:t>
            </a:r>
            <a:r>
              <a:rPr lang="en-US" altLang="en-US" sz="2000" dirty="0"/>
              <a:t>*</a:t>
            </a:r>
          </a:p>
        </p:txBody>
      </p:sp>
      <p:sp>
        <p:nvSpPr>
          <p:cNvPr id="94" name="Rectangle 56"/>
          <p:cNvSpPr/>
          <p:nvPr/>
        </p:nvSpPr>
        <p:spPr>
          <a:xfrm>
            <a:off x="6312627" y="869477"/>
            <a:ext cx="920637" cy="707886"/>
          </a:xfrm>
          <a:prstGeom prst="rect">
            <a:avLst/>
          </a:prstGeom>
        </p:spPr>
        <p:txBody>
          <a:bodyPr wrap="none">
            <a:spAutoFit/>
          </a:bodyPr>
          <a:lstStyle/>
          <a:p>
            <a:pPr algn="r"/>
            <a:r>
              <a:rPr lang="en-US" altLang="en-US" sz="2000" b="1" dirty="0"/>
              <a:t>764</a:t>
            </a:r>
            <a:r>
              <a:rPr lang="en-US" altLang="en-US" sz="2000" dirty="0"/>
              <a:t> </a:t>
            </a:r>
          </a:p>
          <a:p>
            <a:pPr algn="r"/>
            <a:r>
              <a:rPr lang="en-US" altLang="en-US" sz="2000" dirty="0"/>
              <a:t>offices</a:t>
            </a:r>
          </a:p>
        </p:txBody>
      </p:sp>
      <p:sp>
        <p:nvSpPr>
          <p:cNvPr id="96" name="Rectangle 58"/>
          <p:cNvSpPr/>
          <p:nvPr/>
        </p:nvSpPr>
        <p:spPr>
          <a:xfrm>
            <a:off x="1193570" y="4540285"/>
            <a:ext cx="2446105" cy="707886"/>
          </a:xfrm>
          <a:prstGeom prst="rect">
            <a:avLst/>
          </a:prstGeom>
        </p:spPr>
        <p:txBody>
          <a:bodyPr wrap="square">
            <a:spAutoFit/>
          </a:bodyPr>
          <a:lstStyle/>
          <a:p>
            <a:pPr algn="r"/>
            <a:r>
              <a:rPr lang="en-US" sz="2000" b="1" dirty="0"/>
              <a:t>5,020 </a:t>
            </a:r>
            <a:br>
              <a:rPr lang="en-US" sz="2000" b="1" dirty="0"/>
            </a:br>
            <a:r>
              <a:rPr lang="en-US" sz="2000" dirty="0"/>
              <a:t>administrative staff</a:t>
            </a:r>
            <a:endParaRPr lang="en-US" altLang="en-US" sz="2000" dirty="0"/>
          </a:p>
        </p:txBody>
      </p:sp>
      <p:pic>
        <p:nvPicPr>
          <p:cNvPr id="97" name="Picture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8101" y="2632327"/>
            <a:ext cx="2241614" cy="180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itle 1"/>
          <p:cNvSpPr txBox="1">
            <a:spLocks/>
          </p:cNvSpPr>
          <p:nvPr/>
        </p:nvSpPr>
        <p:spPr>
          <a:xfrm>
            <a:off x="567790" y="375795"/>
            <a:ext cx="8455914" cy="492443"/>
          </a:xfrm>
          <a:prstGeom prst="rect">
            <a:avLst/>
          </a:prstGeom>
        </p:spPr>
        <p:txBody>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US" altLang="en-US" dirty="0"/>
              <a:t>Crowe By the Numbers</a:t>
            </a:r>
          </a:p>
        </p:txBody>
      </p:sp>
      <p:sp>
        <p:nvSpPr>
          <p:cNvPr id="95" name="Text Box 77"/>
          <p:cNvSpPr txBox="1">
            <a:spLocks noChangeArrowheads="1"/>
          </p:cNvSpPr>
          <p:nvPr/>
        </p:nvSpPr>
        <p:spPr bwMode="auto">
          <a:xfrm>
            <a:off x="1890504" y="6341082"/>
            <a:ext cx="5095852" cy="25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a:spcBef>
                <a:spcPct val="20000"/>
              </a:spcBef>
              <a:buClr>
                <a:srgbClr val="F1AB00"/>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lr>
                <a:srgbClr val="F1AB00"/>
              </a:buClr>
              <a:buFont typeface="Wingdings" panose="05000000000000000000" pitchFamily="2" charset="2"/>
              <a:buChar char="§"/>
              <a:defRPr sz="1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rgbClr val="F1AB00"/>
              </a:buClr>
              <a:buFont typeface="Wingdings" panose="05000000000000000000" pitchFamily="2" charset="2"/>
              <a:buChar char="§"/>
              <a:defRPr sz="14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rgbClr val="F1AB00"/>
              </a:buClr>
              <a:buFont typeface="Wingdings" panose="05000000000000000000" pitchFamily="2" charset="2"/>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rgbClr val="F1AB00"/>
              </a:buClr>
              <a:buFont typeface="Wingdings" panose="05000000000000000000" pitchFamily="2" charset="2"/>
              <a:buChar char="§"/>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F1AB00"/>
              </a:buClr>
              <a:buFont typeface="Wingdings" panose="05000000000000000000" pitchFamily="2" charset="2"/>
              <a:buChar char="§"/>
              <a:defRPr sz="1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0" lang="en-US" altLang="en-US" sz="10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*IAB Survey:</a:t>
            </a:r>
            <a:r>
              <a:rPr kumimoji="0" lang="en-US" altLang="en-US" sz="1000" b="0" i="1" u="none" strike="noStrike" kern="1200" cap="none" spc="0" normalizeH="0" baseline="0" noProof="0" dirty="0">
                <a:ln>
                  <a:noFill/>
                </a:ln>
                <a:solidFill>
                  <a:srgbClr val="808080"/>
                </a:solidFill>
                <a:effectLst/>
                <a:uLnTx/>
                <a:uFillTx/>
                <a:latin typeface="Arial" panose="020B0604020202020204" pitchFamily="34" charset="0"/>
                <a:ea typeface="MS PGothic" panose="020B0600070205080204" pitchFamily="34" charset="-128"/>
                <a:cs typeface="+mn-cs"/>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World Leading accounting networks 2016: fee data</a:t>
            </a:r>
          </a:p>
        </p:txBody>
      </p:sp>
      <p:sp>
        <p:nvSpPr>
          <p:cNvPr id="99" name="TextBox 98"/>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Tree>
    <p:extLst>
      <p:ext uri="{BB962C8B-B14F-4D97-AF65-F5344CB8AC3E}">
        <p14:creationId xmlns:p14="http://schemas.microsoft.com/office/powerpoint/2010/main" val="39322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fade">
                                      <p:cBhvr>
                                        <p:cTn id="64" dur="500"/>
                                        <p:tgtEl>
                                          <p:spTgt spid="96"/>
                                        </p:tgtEl>
                                      </p:cBhvr>
                                    </p:animEffect>
                                  </p:childTnLst>
                                </p:cTn>
                              </p:par>
                              <p:par>
                                <p:cTn id="65" presetID="10" presetClass="entr" presetSubtype="0"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fade">
                                      <p:cBhvr>
                                        <p:cTn id="6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2" grpId="0" animBg="1"/>
      <p:bldP spid="78" grpId="0"/>
      <p:bldP spid="88" grpId="0"/>
      <p:bldP spid="89" grpId="0"/>
      <p:bldP spid="90" grpId="0"/>
      <p:bldP spid="91" grpId="0"/>
      <p:bldP spid="92" grpId="0"/>
      <p:bldP spid="93" grpId="0"/>
      <p:bldP spid="94" grpId="0"/>
      <p:bldP spid="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6379" y="2729187"/>
            <a:ext cx="2480557" cy="200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51"/>
          <p:cNvSpPr/>
          <p:nvPr/>
        </p:nvSpPr>
        <p:spPr>
          <a:xfrm>
            <a:off x="8695003" y="4973081"/>
            <a:ext cx="3244499" cy="707886"/>
          </a:xfrm>
          <a:prstGeom prst="rect">
            <a:avLst/>
          </a:prstGeom>
        </p:spPr>
        <p:txBody>
          <a:bodyPr wrap="square">
            <a:spAutoFit/>
          </a:bodyPr>
          <a:lstStyle/>
          <a:p>
            <a:r>
              <a:rPr lang="en-US" altLang="en-US" sz="2000" b="1" dirty="0"/>
              <a:t>250+</a:t>
            </a:r>
            <a:r>
              <a:rPr lang="en-US" altLang="en-US" sz="2000" dirty="0"/>
              <a:t> partners and professionals </a:t>
            </a:r>
          </a:p>
        </p:txBody>
      </p:sp>
      <p:sp>
        <p:nvSpPr>
          <p:cNvPr id="56" name="Rectangle 55"/>
          <p:cNvSpPr/>
          <p:nvPr/>
        </p:nvSpPr>
        <p:spPr>
          <a:xfrm>
            <a:off x="8695003" y="2004245"/>
            <a:ext cx="4169552" cy="1015663"/>
          </a:xfrm>
          <a:prstGeom prst="rect">
            <a:avLst/>
          </a:prstGeom>
        </p:spPr>
        <p:txBody>
          <a:bodyPr wrap="square">
            <a:spAutoFit/>
          </a:bodyPr>
          <a:lstStyle/>
          <a:p>
            <a:r>
              <a:rPr lang="en-US" altLang="en-US" sz="2000" b="1" dirty="0"/>
              <a:t>largest accounting </a:t>
            </a:r>
            <a:endParaRPr lang="ru-RU" altLang="en-US" sz="2000" b="1" dirty="0" smtClean="0"/>
          </a:p>
          <a:p>
            <a:r>
              <a:rPr lang="en-US" altLang="en-US" sz="2000" b="1" dirty="0" smtClean="0"/>
              <a:t>and advisory </a:t>
            </a:r>
            <a:r>
              <a:rPr lang="en-US" altLang="en-US" sz="2000" b="1" dirty="0"/>
              <a:t>services </a:t>
            </a:r>
            <a:endParaRPr lang="ru-RU" altLang="en-US" sz="2000" b="1" dirty="0" smtClean="0"/>
          </a:p>
          <a:p>
            <a:r>
              <a:rPr lang="en-US" altLang="en-US" sz="2000" dirty="0" smtClean="0"/>
              <a:t>firms </a:t>
            </a:r>
            <a:r>
              <a:rPr lang="en-US" altLang="en-US" sz="2000" dirty="0"/>
              <a:t>in the UAE</a:t>
            </a:r>
          </a:p>
        </p:txBody>
      </p:sp>
      <p:sp>
        <p:nvSpPr>
          <p:cNvPr id="57" name="Rectangle 56"/>
          <p:cNvSpPr/>
          <p:nvPr/>
        </p:nvSpPr>
        <p:spPr>
          <a:xfrm>
            <a:off x="1310816" y="5157060"/>
            <a:ext cx="1905367" cy="400110"/>
          </a:xfrm>
          <a:prstGeom prst="rect">
            <a:avLst/>
          </a:prstGeom>
        </p:spPr>
        <p:txBody>
          <a:bodyPr wrap="square">
            <a:spAutoFit/>
          </a:bodyPr>
          <a:lstStyle/>
          <a:p>
            <a:pPr algn="r"/>
            <a:r>
              <a:rPr lang="en-US" altLang="en-US" sz="2000" b="1" dirty="0"/>
              <a:t>16</a:t>
            </a:r>
            <a:r>
              <a:rPr lang="en-US" altLang="en-US" sz="2000" dirty="0"/>
              <a:t> offices</a:t>
            </a:r>
          </a:p>
        </p:txBody>
      </p:sp>
      <p:sp>
        <p:nvSpPr>
          <p:cNvPr id="60" name="Title 1"/>
          <p:cNvSpPr>
            <a:spLocks noGrp="1"/>
          </p:cNvSpPr>
          <p:nvPr>
            <p:ph type="title"/>
          </p:nvPr>
        </p:nvSpPr>
        <p:spPr>
          <a:xfrm>
            <a:off x="590926" y="503064"/>
            <a:ext cx="8455914" cy="492443"/>
          </a:xfrm>
        </p:spPr>
        <p:txBody>
          <a:bodyPr/>
          <a:lstStyle/>
          <a:p>
            <a:pPr eaLnBrk="1" hangingPunct="1"/>
            <a:r>
              <a:rPr lang="en-US" altLang="en-US" dirty="0">
                <a:solidFill>
                  <a:srgbClr val="000000"/>
                </a:solidFill>
              </a:rPr>
              <a:t>Crowe UAE</a:t>
            </a:r>
          </a:p>
        </p:txBody>
      </p:sp>
      <p:sp>
        <p:nvSpPr>
          <p:cNvPr id="28" name="Rectangle 27"/>
          <p:cNvSpPr/>
          <p:nvPr/>
        </p:nvSpPr>
        <p:spPr>
          <a:xfrm>
            <a:off x="401638" y="2268791"/>
            <a:ext cx="2839610" cy="400110"/>
          </a:xfrm>
          <a:prstGeom prst="rect">
            <a:avLst/>
          </a:prstGeom>
        </p:spPr>
        <p:txBody>
          <a:bodyPr wrap="square">
            <a:spAutoFit/>
          </a:bodyPr>
          <a:lstStyle/>
          <a:p>
            <a:pPr algn="r"/>
            <a:r>
              <a:rPr lang="en-US" altLang="en-US" sz="2000" dirty="0"/>
              <a:t>Established in </a:t>
            </a:r>
            <a:r>
              <a:rPr lang="en-US" altLang="en-US" sz="2000" b="1" dirty="0"/>
              <a:t>1981</a:t>
            </a:r>
          </a:p>
        </p:txBody>
      </p:sp>
      <p:sp>
        <p:nvSpPr>
          <p:cNvPr id="14" name="Oval 24">
            <a:extLst>
              <a:ext uri="{FF2B5EF4-FFF2-40B4-BE49-F238E27FC236}">
                <a16:creationId xmlns:a16="http://schemas.microsoft.com/office/drawing/2014/main" id="{336319D5-8673-46E2-8680-DE0FD0B36FD0}"/>
              </a:ext>
            </a:extLst>
          </p:cNvPr>
          <p:cNvSpPr/>
          <p:nvPr/>
        </p:nvSpPr>
        <p:spPr>
          <a:xfrm>
            <a:off x="3434164" y="1783313"/>
            <a:ext cx="1267203" cy="1267203"/>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15" name="Овал 14"/>
          <p:cNvSpPr/>
          <p:nvPr/>
        </p:nvSpPr>
        <p:spPr>
          <a:xfrm>
            <a:off x="3522824" y="1877035"/>
            <a:ext cx="1089881" cy="107975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Oval 25"/>
          <p:cNvSpPr/>
          <p:nvPr/>
        </p:nvSpPr>
        <p:spPr>
          <a:xfrm>
            <a:off x="3066406" y="1980067"/>
            <a:ext cx="2002713" cy="934557"/>
          </a:xfrm>
          <a:prstGeom prst="ellipse">
            <a:avLst/>
          </a:prstGeom>
          <a:noFill/>
          <a:ln w="25400" cap="flat" cmpd="sng" algn="ctr">
            <a:noFill/>
            <a:prstDash val="solid"/>
          </a:ln>
          <a:effectLst/>
        </p:spPr>
        <p:txBody>
          <a:bodyPr lIns="36000" tIns="36000" rIns="36000" bIns="36000" rtlCol="0" anchor="ctr"/>
          <a:lstStyle/>
          <a:p>
            <a:pPr algn="ctr">
              <a:defRPr/>
            </a:pPr>
            <a:r>
              <a:rPr lang="en-US" sz="2800" b="1" kern="0" dirty="0">
                <a:solidFill>
                  <a:schemeClr val="bg1"/>
                </a:solidFill>
                <a:ea typeface="MS PGothic" panose="020B0600070205080204" pitchFamily="34" charset="-128"/>
              </a:rPr>
              <a:t>1981</a:t>
            </a:r>
            <a:endParaRPr lang="en-US" sz="700" b="1" kern="0" dirty="0">
              <a:solidFill>
                <a:schemeClr val="bg1"/>
              </a:solidFill>
              <a:ea typeface="MS PGothic" panose="020B0600070205080204" pitchFamily="34" charset="-128"/>
            </a:endParaRPr>
          </a:p>
        </p:txBody>
      </p:sp>
      <p:sp>
        <p:nvSpPr>
          <p:cNvPr id="17" name="Oval 24">
            <a:extLst>
              <a:ext uri="{FF2B5EF4-FFF2-40B4-BE49-F238E27FC236}">
                <a16:creationId xmlns:a16="http://schemas.microsoft.com/office/drawing/2014/main" id="{336319D5-8673-46E2-8680-DE0FD0B36FD0}"/>
              </a:ext>
            </a:extLst>
          </p:cNvPr>
          <p:cNvSpPr/>
          <p:nvPr/>
        </p:nvSpPr>
        <p:spPr>
          <a:xfrm>
            <a:off x="3440514" y="4637072"/>
            <a:ext cx="1267203" cy="1267203"/>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18" name="Овал 17"/>
          <p:cNvSpPr/>
          <p:nvPr/>
        </p:nvSpPr>
        <p:spPr>
          <a:xfrm>
            <a:off x="3529174" y="4730794"/>
            <a:ext cx="1089881" cy="107975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04" y="4948562"/>
            <a:ext cx="644221" cy="644221"/>
          </a:xfrm>
          <a:prstGeom prst="rect">
            <a:avLst/>
          </a:prstGeom>
        </p:spPr>
      </p:pic>
      <p:sp>
        <p:nvSpPr>
          <p:cNvPr id="20" name="Oval 24">
            <a:extLst>
              <a:ext uri="{FF2B5EF4-FFF2-40B4-BE49-F238E27FC236}">
                <a16:creationId xmlns:a16="http://schemas.microsoft.com/office/drawing/2014/main" id="{336319D5-8673-46E2-8680-DE0FD0B36FD0}"/>
              </a:ext>
            </a:extLst>
          </p:cNvPr>
          <p:cNvSpPr/>
          <p:nvPr/>
        </p:nvSpPr>
        <p:spPr>
          <a:xfrm>
            <a:off x="7316931" y="4637072"/>
            <a:ext cx="1267203" cy="1267203"/>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21" name="Овал 20"/>
          <p:cNvSpPr/>
          <p:nvPr/>
        </p:nvSpPr>
        <p:spPr>
          <a:xfrm>
            <a:off x="7405591" y="4730794"/>
            <a:ext cx="1089881" cy="107975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4191" y="4973081"/>
            <a:ext cx="952321" cy="826403"/>
          </a:xfrm>
          <a:prstGeom prst="rect">
            <a:avLst/>
          </a:prstGeom>
        </p:spPr>
      </p:pic>
      <p:sp>
        <p:nvSpPr>
          <p:cNvPr id="25" name="Oval 24">
            <a:extLst>
              <a:ext uri="{FF2B5EF4-FFF2-40B4-BE49-F238E27FC236}">
                <a16:creationId xmlns:a16="http://schemas.microsoft.com/office/drawing/2014/main" id="{336319D5-8673-46E2-8680-DE0FD0B36FD0}"/>
              </a:ext>
            </a:extLst>
          </p:cNvPr>
          <p:cNvSpPr/>
          <p:nvPr/>
        </p:nvSpPr>
        <p:spPr>
          <a:xfrm>
            <a:off x="7280927" y="1737664"/>
            <a:ext cx="1267203" cy="1267203"/>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endParaRPr>
          </a:p>
        </p:txBody>
      </p:sp>
      <p:sp>
        <p:nvSpPr>
          <p:cNvPr id="27" name="Овал 26"/>
          <p:cNvSpPr/>
          <p:nvPr/>
        </p:nvSpPr>
        <p:spPr>
          <a:xfrm>
            <a:off x="7369587" y="1831386"/>
            <a:ext cx="1089881" cy="107975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Group 28"/>
          <p:cNvGrpSpPr>
            <a:grpSpLocks noChangeAspect="1"/>
          </p:cNvGrpSpPr>
          <p:nvPr/>
        </p:nvGrpSpPr>
        <p:grpSpPr>
          <a:xfrm>
            <a:off x="7276936" y="1907373"/>
            <a:ext cx="1182532" cy="1079947"/>
            <a:chOff x="-2265275" y="1084855"/>
            <a:chExt cx="1298414" cy="1185777"/>
          </a:xfrm>
        </p:grpSpPr>
        <p:sp>
          <p:nvSpPr>
            <p:cNvPr id="32" name="Oval 31"/>
            <p:cNvSpPr/>
            <p:nvPr/>
          </p:nvSpPr>
          <p:spPr>
            <a:xfrm>
              <a:off x="-2265275" y="1084855"/>
              <a:ext cx="1185778" cy="1185777"/>
            </a:xfrm>
            <a:prstGeom prst="ellipse">
              <a:avLst/>
            </a:prstGeom>
            <a:noFill/>
            <a:ln w="25400" cap="flat" cmpd="sng" algn="ctr">
              <a:noFill/>
              <a:prstDash val="solid"/>
            </a:ln>
            <a:effectLst/>
          </p:spPr>
          <p:txBody>
            <a:bodyPr lIns="36000" tIns="36000" rIns="36000" bIns="36000" rtlCol="0" anchor="ctr"/>
            <a:lstStyle/>
            <a:p>
              <a:pPr algn="ctr">
                <a:defRPr/>
              </a:pPr>
              <a:r>
                <a:rPr lang="en-US" sz="5400" b="1" kern="0" dirty="0">
                  <a:solidFill>
                    <a:schemeClr val="bg1"/>
                  </a:solidFill>
                  <a:ea typeface="MS PGothic" panose="020B0600070205080204" pitchFamily="34" charset="-128"/>
                </a:rPr>
                <a:t>6</a:t>
              </a:r>
            </a:p>
            <a:p>
              <a:pPr algn="ctr">
                <a:defRPr/>
              </a:pPr>
              <a:endParaRPr lang="en-US" sz="1200" b="1" kern="0" dirty="0">
                <a:solidFill>
                  <a:schemeClr val="bg1"/>
                </a:solidFill>
                <a:ea typeface="MS PGothic" panose="020B0600070205080204" pitchFamily="34" charset="-128"/>
              </a:endParaRPr>
            </a:p>
          </p:txBody>
        </p:sp>
        <p:sp>
          <p:nvSpPr>
            <p:cNvPr id="33" name="Rectangle 32"/>
            <p:cNvSpPr/>
            <p:nvPr/>
          </p:nvSpPr>
          <p:spPr>
            <a:xfrm>
              <a:off x="-1482919" y="1096417"/>
              <a:ext cx="516058" cy="777256"/>
            </a:xfrm>
            <a:prstGeom prst="rect">
              <a:avLst/>
            </a:prstGeom>
          </p:spPr>
          <p:txBody>
            <a:bodyPr wrap="none">
              <a:spAutoFit/>
            </a:bodyPr>
            <a:lstStyle/>
            <a:p>
              <a:r>
                <a:rPr lang="en-US" altLang="en-US" sz="4000" baseline="30000" dirty="0">
                  <a:solidFill>
                    <a:schemeClr val="bg1"/>
                  </a:solidFill>
                </a:rPr>
                <a:t>th</a:t>
              </a:r>
              <a:endParaRPr lang="en-US" sz="4000" dirty="0">
                <a:solidFill>
                  <a:schemeClr val="bg1"/>
                </a:solidFill>
              </a:endParaRPr>
            </a:p>
          </p:txBody>
        </p:sp>
      </p:grpSp>
      <p:sp>
        <p:nvSpPr>
          <p:cNvPr id="31" name="Прямоугольник 30"/>
          <p:cNvSpPr/>
          <p:nvPr/>
        </p:nvSpPr>
        <p:spPr>
          <a:xfrm>
            <a:off x="464024" y="6513454"/>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Tree>
    <p:extLst>
      <p:ext uri="{BB962C8B-B14F-4D97-AF65-F5344CB8AC3E}">
        <p14:creationId xmlns:p14="http://schemas.microsoft.com/office/powerpoint/2010/main" val="379528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6" grpId="0"/>
      <p:bldP spid="57" grpId="0"/>
      <p:bldP spid="28" grpId="0"/>
      <p:bldP spid="14" grpId="0" animBg="1"/>
      <p:bldP spid="15" grpId="0" animBg="1"/>
      <p:bldP spid="26" grpId="0"/>
      <p:bldP spid="17" grpId="0" animBg="1"/>
      <p:bldP spid="18" grpId="0" animBg="1"/>
      <p:bldP spid="20" grpId="0" animBg="1"/>
      <p:bldP spid="21" grpId="0" animBg="1"/>
      <p:bldP spid="25"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1EFA-604E-48E2-AB3F-94BE6BD14744}"/>
              </a:ext>
            </a:extLst>
          </p:cNvPr>
          <p:cNvSpPr>
            <a:spLocks noGrp="1"/>
          </p:cNvSpPr>
          <p:nvPr>
            <p:ph type="title"/>
          </p:nvPr>
        </p:nvSpPr>
        <p:spPr/>
        <p:txBody>
          <a:bodyPr/>
          <a:lstStyle/>
          <a:p>
            <a:r>
              <a:rPr lang="en-GB" dirty="0"/>
              <a:t>Content</a:t>
            </a:r>
          </a:p>
        </p:txBody>
      </p:sp>
      <p:sp>
        <p:nvSpPr>
          <p:cNvPr id="6" name="Content Placeholder 5">
            <a:extLst>
              <a:ext uri="{FF2B5EF4-FFF2-40B4-BE49-F238E27FC236}">
                <a16:creationId xmlns:a16="http://schemas.microsoft.com/office/drawing/2014/main" id="{4769DC03-28C3-4281-8310-9A2A9802601E}"/>
              </a:ext>
            </a:extLst>
          </p:cNvPr>
          <p:cNvSpPr>
            <a:spLocks noGrp="1"/>
          </p:cNvSpPr>
          <p:nvPr>
            <p:ph type="body" sz="quarter" idx="10"/>
          </p:nvPr>
        </p:nvSpPr>
        <p:spPr>
          <a:xfrm>
            <a:off x="510503" y="1578774"/>
            <a:ext cx="11160000" cy="4500000"/>
          </a:xfrm>
        </p:spPr>
        <p:txBody>
          <a:bodyPr/>
          <a:lstStyle/>
          <a:p>
            <a:r>
              <a:rPr lang="en-GB" dirty="0">
                <a:hlinkClick r:id="rId2" action="ppaction://hlinksldjump"/>
              </a:rPr>
              <a:t>Trade Relationship – UAE &amp; </a:t>
            </a:r>
            <a:r>
              <a:rPr lang="en-GB" dirty="0" smtClean="0">
                <a:hlinkClick r:id="rId2" action="ppaction://hlinksldjump"/>
              </a:rPr>
              <a:t>Turkey</a:t>
            </a:r>
            <a:endParaRPr lang="en-GB" dirty="0" smtClean="0"/>
          </a:p>
          <a:p>
            <a:endParaRPr lang="en-GB" dirty="0"/>
          </a:p>
          <a:p>
            <a:r>
              <a:rPr lang="en-GB" dirty="0">
                <a:hlinkClick r:id="rId3" action="ppaction://hlinksldjump"/>
              </a:rPr>
              <a:t>FDI Incentives – UAE Onshore &amp; Free </a:t>
            </a:r>
            <a:r>
              <a:rPr lang="en-GB" dirty="0" smtClean="0">
                <a:hlinkClick r:id="rId3" action="ppaction://hlinksldjump"/>
              </a:rPr>
              <a:t>Zones</a:t>
            </a:r>
            <a:endParaRPr lang="en-GB" dirty="0" smtClean="0"/>
          </a:p>
          <a:p>
            <a:endParaRPr lang="en-GB" dirty="0"/>
          </a:p>
          <a:p>
            <a:r>
              <a:rPr lang="en-GB" dirty="0">
                <a:hlinkClick r:id="rId4" action="ppaction://hlinksldjump"/>
              </a:rPr>
              <a:t>Alternative Charges to </a:t>
            </a:r>
            <a:r>
              <a:rPr lang="en-GB" dirty="0" smtClean="0">
                <a:hlinkClick r:id="rId4" action="ppaction://hlinksldjump"/>
              </a:rPr>
              <a:t>Taxes</a:t>
            </a:r>
            <a:endParaRPr lang="en-GB" dirty="0" smtClean="0"/>
          </a:p>
          <a:p>
            <a:endParaRPr lang="en-GB" dirty="0"/>
          </a:p>
          <a:p>
            <a:r>
              <a:rPr lang="en-GB" dirty="0">
                <a:hlinkClick r:id="rId5" action="ppaction://hlinksldjump"/>
              </a:rPr>
              <a:t>Other FDI Attraction </a:t>
            </a:r>
            <a:r>
              <a:rPr lang="en-GB" dirty="0" smtClean="0">
                <a:hlinkClick r:id="rId5" action="ppaction://hlinksldjump"/>
              </a:rPr>
              <a:t>Factors</a:t>
            </a:r>
            <a:endParaRPr lang="en-GB" dirty="0" smtClean="0"/>
          </a:p>
          <a:p>
            <a:endParaRPr lang="en-GB" dirty="0"/>
          </a:p>
          <a:p>
            <a:r>
              <a:rPr lang="en-GB" dirty="0">
                <a:hlinkClick r:id="rId6" action="ppaction://hlinksldjump"/>
              </a:rPr>
              <a:t>Information about Crowe</a:t>
            </a:r>
            <a:endParaRPr lang="en-GB" dirty="0"/>
          </a:p>
          <a:p>
            <a:endParaRPr lang="en-GB" dirty="0"/>
          </a:p>
          <a:p>
            <a:endParaRPr lang="en-GB" dirty="0"/>
          </a:p>
          <a:p>
            <a:endParaRPr lang="en-GB" dirty="0"/>
          </a:p>
          <a:p>
            <a:endParaRPr lang="en-GB" dirty="0"/>
          </a:p>
          <a:p>
            <a:endParaRPr lang="en-GB" dirty="0"/>
          </a:p>
        </p:txBody>
      </p:sp>
      <p:pic>
        <p:nvPicPr>
          <p:cNvPr id="4"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6367" y="1756110"/>
            <a:ext cx="4205481" cy="339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9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p:nvPr/>
        </p:nvSpPr>
        <p:spPr>
          <a:xfrm>
            <a:off x="143680" y="1473749"/>
            <a:ext cx="2285195" cy="47124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737360" bIns="9144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B3E2279D-2CC4-4889-BF3F-DD940CB429EA}"/>
              </a:ext>
            </a:extLst>
          </p:cNvPr>
          <p:cNvSpPr>
            <a:spLocks noGrp="1"/>
          </p:cNvSpPr>
          <p:nvPr>
            <p:ph type="title"/>
          </p:nvPr>
        </p:nvSpPr>
        <p:spPr/>
        <p:txBody>
          <a:bodyPr/>
          <a:lstStyle/>
          <a:p>
            <a:r>
              <a:rPr lang="en-US" dirty="0"/>
              <a:t>Global Audit – International Director Profile   </a:t>
            </a:r>
          </a:p>
        </p:txBody>
      </p:sp>
      <p:sp>
        <p:nvSpPr>
          <p:cNvPr id="5" name="Rectangle 4">
            <a:extLst>
              <a:ext uri="{FF2B5EF4-FFF2-40B4-BE49-F238E27FC236}">
                <a16:creationId xmlns:a16="http://schemas.microsoft.com/office/drawing/2014/main" id="{98B970A5-5854-4A23-9B18-E587DA5D04A5}"/>
              </a:ext>
            </a:extLst>
          </p:cNvPr>
          <p:cNvSpPr/>
          <p:nvPr/>
        </p:nvSpPr>
        <p:spPr>
          <a:xfrm>
            <a:off x="231373" y="3403428"/>
            <a:ext cx="2293495" cy="2616101"/>
          </a:xfrm>
          <a:prstGeom prst="rect">
            <a:avLst/>
          </a:prstGeom>
        </p:spPr>
        <p:txBody>
          <a:bodyPr wrap="square">
            <a:spAutoFit/>
          </a:bodyPr>
          <a:lstStyle/>
          <a:p>
            <a:pPr lvl="0"/>
            <a:r>
              <a:rPr lang="en-US" b="1" dirty="0">
                <a:solidFill>
                  <a:srgbClr val="000000"/>
                </a:solidFill>
              </a:rPr>
              <a:t>Markus </a:t>
            </a:r>
            <a:r>
              <a:rPr lang="en-US" b="1" dirty="0" err="1">
                <a:solidFill>
                  <a:srgbClr val="000000"/>
                </a:solidFill>
              </a:rPr>
              <a:t>Susilo</a:t>
            </a:r>
            <a:endParaRPr lang="en-US" b="1" dirty="0">
              <a:solidFill>
                <a:srgbClr val="000000"/>
              </a:solidFill>
            </a:endParaRPr>
          </a:p>
          <a:p>
            <a:pPr lvl="0"/>
            <a:r>
              <a:rPr lang="en-US" b="1" dirty="0">
                <a:solidFill>
                  <a:srgbClr val="000000"/>
                </a:solidFill>
              </a:rPr>
              <a:t>Partner</a:t>
            </a:r>
          </a:p>
          <a:p>
            <a:pPr lvl="0"/>
            <a:r>
              <a:rPr lang="en-US" sz="1200" dirty="0">
                <a:solidFill>
                  <a:srgbClr val="000000"/>
                </a:solidFill>
              </a:rPr>
              <a:t>Crowe </a:t>
            </a:r>
            <a:r>
              <a:rPr lang="en-US" sz="1200" dirty="0" err="1">
                <a:solidFill>
                  <a:srgbClr val="000000"/>
                </a:solidFill>
              </a:rPr>
              <a:t>Mak</a:t>
            </a:r>
            <a:r>
              <a:rPr lang="en-US" sz="1200" dirty="0">
                <a:solidFill>
                  <a:srgbClr val="000000"/>
                </a:solidFill>
              </a:rPr>
              <a:t> Consulting DMCC</a:t>
            </a:r>
          </a:p>
          <a:p>
            <a:pPr lvl="0"/>
            <a:r>
              <a:rPr lang="en-GB" sz="1200" dirty="0">
                <a:solidFill>
                  <a:srgbClr val="000000"/>
                </a:solidFill>
              </a:rPr>
              <a:t>Office 407&amp;607, Gold Crest Executive Tower</a:t>
            </a:r>
          </a:p>
          <a:p>
            <a:pPr lvl="0"/>
            <a:r>
              <a:rPr lang="en-GB" sz="1200" dirty="0">
                <a:solidFill>
                  <a:srgbClr val="000000"/>
                </a:solidFill>
              </a:rPr>
              <a:t>Jumeirah Lake Tower</a:t>
            </a:r>
          </a:p>
          <a:p>
            <a:pPr lvl="0"/>
            <a:r>
              <a:rPr lang="en-GB" sz="1200" dirty="0">
                <a:solidFill>
                  <a:srgbClr val="000000"/>
                </a:solidFill>
              </a:rPr>
              <a:t>PO Box 336309, Dubai</a:t>
            </a:r>
          </a:p>
          <a:p>
            <a:pPr lvl="0"/>
            <a:r>
              <a:rPr lang="en-GB" sz="1200" dirty="0">
                <a:solidFill>
                  <a:srgbClr val="000000"/>
                </a:solidFill>
              </a:rPr>
              <a:t>United Arab Emirates </a:t>
            </a:r>
            <a:endParaRPr lang="en-GB" sz="1200" dirty="0" smtClean="0">
              <a:solidFill>
                <a:srgbClr val="000000"/>
              </a:solidFill>
            </a:endParaRPr>
          </a:p>
          <a:p>
            <a:pPr lvl="0"/>
            <a:r>
              <a:rPr lang="it-IT" sz="1400" b="1" dirty="0" smtClean="0">
                <a:solidFill>
                  <a:srgbClr val="000000"/>
                </a:solidFill>
              </a:rPr>
              <a:t>Main </a:t>
            </a:r>
            <a:r>
              <a:rPr lang="it-IT" sz="1400" b="1" dirty="0">
                <a:solidFill>
                  <a:srgbClr val="000000"/>
                </a:solidFill>
              </a:rPr>
              <a:t>Phone</a:t>
            </a:r>
          </a:p>
          <a:p>
            <a:pPr lvl="0">
              <a:tabLst>
                <a:tab pos="630238" algn="l"/>
              </a:tabLst>
            </a:pPr>
            <a:r>
              <a:rPr lang="it-IT" sz="1400" dirty="0">
                <a:solidFill>
                  <a:srgbClr val="000000"/>
                </a:solidFill>
              </a:rPr>
              <a:t>+971 4 220 0198</a:t>
            </a:r>
          </a:p>
          <a:p>
            <a:pPr lvl="0">
              <a:tabLst>
                <a:tab pos="630238" algn="l"/>
              </a:tabLst>
            </a:pPr>
            <a:r>
              <a:rPr lang="it-IT" sz="1400" b="1" dirty="0" smtClean="0">
                <a:solidFill>
                  <a:srgbClr val="000000"/>
                </a:solidFill>
              </a:rPr>
              <a:t>E-mail</a:t>
            </a:r>
            <a:endParaRPr lang="it-IT" sz="1400" b="1" dirty="0">
              <a:solidFill>
                <a:srgbClr val="000000"/>
              </a:solidFill>
            </a:endParaRPr>
          </a:p>
          <a:p>
            <a:pPr lvl="0">
              <a:tabLst>
                <a:tab pos="630238" algn="l"/>
              </a:tabLst>
            </a:pPr>
            <a:r>
              <a:rPr lang="it-IT" sz="1400" dirty="0">
                <a:solidFill>
                  <a:srgbClr val="000000"/>
                </a:solidFill>
              </a:rPr>
              <a:t>markus.susilo@crowe.ae</a:t>
            </a:r>
          </a:p>
        </p:txBody>
      </p:sp>
      <p:pic>
        <p:nvPicPr>
          <p:cNvPr id="8" name="Picture Placeholder 14">
            <a:extLst>
              <a:ext uri="{FF2B5EF4-FFF2-40B4-BE49-F238E27FC236}">
                <a16:creationId xmlns:a16="http://schemas.microsoft.com/office/drawing/2014/main" id="{340452ED-BDE2-4337-9EC3-BED0663EEB25}"/>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646" y="1684338"/>
            <a:ext cx="1719090" cy="1719090"/>
          </a:xfrm>
          <a:prstGeom prst="rect">
            <a:avLst/>
          </a:prstGeom>
          <a:noFill/>
          <a:ln>
            <a:noFill/>
          </a:ln>
        </p:spPr>
      </p:pic>
      <p:sp>
        <p:nvSpPr>
          <p:cNvPr id="10" name="Content Placeholder 1"/>
          <p:cNvSpPr txBox="1">
            <a:spLocks/>
          </p:cNvSpPr>
          <p:nvPr/>
        </p:nvSpPr>
        <p:spPr>
          <a:xfrm>
            <a:off x="2582174" y="1347198"/>
            <a:ext cx="5152750" cy="4572000"/>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000" b="1" dirty="0" smtClean="0"/>
              <a:t>Experience</a:t>
            </a:r>
          </a:p>
          <a:p>
            <a:pPr marL="0" indent="0" algn="just">
              <a:buFont typeface="Arial" panose="020B0604020202020204" pitchFamily="34" charset="0"/>
              <a:buNone/>
            </a:pPr>
            <a:r>
              <a:rPr lang="en-GB" sz="1400" dirty="0" smtClean="0"/>
              <a:t>Markus has over 14 years of professional experience in the financial services industry in the UAE, other GCC countries and Western Europe. He has supported various SMEs and multinational corporations to establish, restructure and manage the financial and legal compliance of their presence locally. </a:t>
            </a:r>
          </a:p>
          <a:p>
            <a:pPr marL="0" indent="0" algn="just">
              <a:buFont typeface="Arial" panose="020B0604020202020204" pitchFamily="34" charset="0"/>
              <a:buNone/>
            </a:pPr>
            <a:r>
              <a:rPr lang="en-GB" sz="1400" dirty="0" smtClean="0"/>
              <a:t>Over the years, multinational companies in the UAE and Austria have appointed him as a member of their board of directors and company secretary. </a:t>
            </a:r>
          </a:p>
          <a:p>
            <a:pPr marL="0" indent="0" algn="just">
              <a:buFont typeface="Arial" panose="020B0604020202020204" pitchFamily="34" charset="0"/>
              <a:buNone/>
            </a:pPr>
            <a:r>
              <a:rPr lang="en-GB" sz="1400" dirty="0" smtClean="0"/>
              <a:t>He has effectively implemented multi-jurisdictional payroll projects in the GCC of up to 1000+ employees. </a:t>
            </a:r>
          </a:p>
          <a:p>
            <a:pPr marL="0" indent="0" algn="just">
              <a:buFont typeface="Arial" panose="020B0604020202020204" pitchFamily="34" charset="0"/>
              <a:buNone/>
            </a:pPr>
            <a:r>
              <a:rPr lang="en-GB" sz="1400" dirty="0" smtClean="0"/>
              <a:t>In the field of accounting and taxation, he has coordinated multi-jurisdiction tax compliance and tax structuring projects as well as  statutory accounting. </a:t>
            </a:r>
          </a:p>
          <a:p>
            <a:pPr marL="0" indent="0" algn="just">
              <a:buFont typeface="Arial" panose="020B0604020202020204" pitchFamily="34" charset="0"/>
              <a:buNone/>
            </a:pPr>
            <a:r>
              <a:rPr lang="en-GB" sz="1400" dirty="0" smtClean="0"/>
              <a:t>As a fluent German speaker, he has launched the German Desk of Crowe Horwath in the UAE catering to the significant demand of the German-speaking community. </a:t>
            </a:r>
          </a:p>
          <a:p>
            <a:pPr marL="0" indent="0">
              <a:buFont typeface="Arial" panose="020B0604020202020204" pitchFamily="34" charset="0"/>
              <a:buNone/>
            </a:pPr>
            <a:r>
              <a:rPr lang="en-US" sz="2000" b="1" dirty="0" smtClean="0"/>
              <a:t>Professional Affiliations</a:t>
            </a:r>
          </a:p>
          <a:p>
            <a:pPr marL="0" indent="0">
              <a:buFont typeface="Arial" panose="020B0604020202020204" pitchFamily="34" charset="0"/>
              <a:buNone/>
            </a:pPr>
            <a:r>
              <a:rPr lang="en-US" sz="1400" dirty="0" smtClean="0"/>
              <a:t>T</a:t>
            </a:r>
            <a:r>
              <a:rPr lang="fr-FR" sz="1400" dirty="0" err="1" smtClean="0"/>
              <a:t>rusted</a:t>
            </a:r>
            <a:r>
              <a:rPr lang="fr-FR" sz="1400" dirty="0" smtClean="0"/>
              <a:t> </a:t>
            </a:r>
            <a:r>
              <a:rPr lang="fr-FR" sz="1400" dirty="0" err="1" smtClean="0"/>
              <a:t>auditor</a:t>
            </a:r>
            <a:r>
              <a:rPr lang="fr-FR" sz="1400" dirty="0" smtClean="0"/>
              <a:t>, </a:t>
            </a:r>
            <a:r>
              <a:rPr lang="fr-FR" sz="1400" dirty="0" err="1" smtClean="0"/>
              <a:t>tax</a:t>
            </a:r>
            <a:r>
              <a:rPr lang="fr-FR" sz="1400" dirty="0" smtClean="0"/>
              <a:t> and business </a:t>
            </a:r>
            <a:r>
              <a:rPr lang="fr-FR" sz="1400" dirty="0" err="1" smtClean="0"/>
              <a:t>advisor</a:t>
            </a:r>
            <a:r>
              <a:rPr lang="fr-FR" sz="1400" dirty="0" smtClean="0"/>
              <a:t> of the Commercial Section of the </a:t>
            </a:r>
            <a:r>
              <a:rPr lang="fr-FR" sz="1400" dirty="0" err="1" smtClean="0"/>
              <a:t>Austrian</a:t>
            </a:r>
            <a:r>
              <a:rPr lang="fr-FR" sz="1400" dirty="0" smtClean="0"/>
              <a:t> </a:t>
            </a:r>
            <a:r>
              <a:rPr lang="fr-FR" sz="1400" dirty="0" err="1" smtClean="0"/>
              <a:t>Embassy</a:t>
            </a:r>
            <a:r>
              <a:rPr lang="fr-FR" sz="1400" dirty="0" smtClean="0"/>
              <a:t> in the UAE.</a:t>
            </a:r>
          </a:p>
          <a:p>
            <a:pPr marL="0" indent="0" algn="just">
              <a:buFont typeface="Arial" panose="020B0604020202020204" pitchFamily="34" charset="0"/>
              <a:buNone/>
            </a:pPr>
            <a:endParaRPr lang="en-GB" sz="1400" dirty="0"/>
          </a:p>
        </p:txBody>
      </p:sp>
      <p:sp>
        <p:nvSpPr>
          <p:cNvPr id="11" name="Content Placeholder 1">
            <a:extLst>
              <a:ext uri="{FF2B5EF4-FFF2-40B4-BE49-F238E27FC236}">
                <a16:creationId xmlns:a16="http://schemas.microsoft.com/office/drawing/2014/main" id="{F531DD86-7570-4DE9-8156-48456DD75C78}"/>
              </a:ext>
            </a:extLst>
          </p:cNvPr>
          <p:cNvSpPr txBox="1">
            <a:spLocks/>
          </p:cNvSpPr>
          <p:nvPr/>
        </p:nvSpPr>
        <p:spPr>
          <a:xfrm>
            <a:off x="7867390" y="1352813"/>
            <a:ext cx="4079771" cy="4572000"/>
          </a:xfrm>
          <a:prstGeom prst="rect">
            <a:avLst/>
          </a:prstGeom>
        </p:spPr>
        <p:txBody>
          <a:bodyPr vert="horz" wrap="square" lIns="0" tIns="0" rIns="0" bIns="0" rtlCol="0" anchor="t" anchorCtr="0">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1200"/>
              </a:spcBef>
              <a:spcAft>
                <a:spcPts val="0"/>
              </a:spcAft>
              <a:buClr>
                <a:srgbClr val="000000"/>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Professional Summary</a:t>
            </a:r>
          </a:p>
          <a:p>
            <a:pPr marL="179388" marR="0" lvl="0" indent="-179388" algn="l" defTabSz="6858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Markus Susilo is a Partner at Crowe Horwath UAE. He is responsible for the consulting office in Dubai Multi Commodity </a:t>
            </a:r>
            <a:r>
              <a:rPr kumimoji="0" lang="en-GB" sz="1400" b="0" i="0" u="none" strike="noStrike" kern="1200" cap="none" spc="0" normalizeH="0" baseline="0" noProof="0" dirty="0" err="1">
                <a:ln>
                  <a:noFill/>
                </a:ln>
                <a:solidFill>
                  <a:srgbClr val="000000"/>
                </a:solidFill>
                <a:effectLst/>
                <a:uLnTx/>
                <a:uFillTx/>
                <a:latin typeface="Arial"/>
                <a:ea typeface="+mn-ea"/>
                <a:cs typeface="+mn-cs"/>
              </a:rPr>
              <a:t>Center</a:t>
            </a:r>
            <a:r>
              <a:rPr kumimoji="0" lang="en-GB" sz="1400" b="0" i="0" u="none" strike="noStrike" kern="1200" cap="none" spc="0" normalizeH="0" baseline="0" noProof="0" dirty="0">
                <a:ln>
                  <a:noFill/>
                </a:ln>
                <a:solidFill>
                  <a:srgbClr val="000000"/>
                </a:solidFill>
                <a:effectLst/>
                <a:uLnTx/>
                <a:uFillTx/>
                <a:latin typeface="Arial"/>
                <a:ea typeface="+mn-ea"/>
                <a:cs typeface="+mn-cs"/>
              </a:rPr>
              <a:t> and specializes in Business Process Outsourcing activities for Multi-National Companies in the UAE both in Free Zones and Onshore.  </a:t>
            </a:r>
          </a:p>
          <a:p>
            <a:pPr marL="179388" marR="0" lvl="0" indent="-179388" algn="l" defTabSz="685800" rtl="0" eaLnBrk="1" fontAlgn="auto" latinLnBrk="0" hangingPunct="1">
              <a:lnSpc>
                <a:spcPct val="100000"/>
              </a:lnSpc>
              <a:spcBef>
                <a:spcPts val="600"/>
              </a:spcBef>
              <a:spcAft>
                <a:spcPts val="0"/>
              </a:spcAft>
              <a:buClr>
                <a:srgbClr val="000000"/>
              </a:buClr>
              <a:buSzPct val="100000"/>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With the inception of VAT in the UAE, Markus has been appointed as  VAT Service Team Leader – UAE in 2017.</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600"/>
              </a:spcBef>
              <a:spcAft>
                <a:spcPts val="0"/>
              </a:spcAft>
              <a:buClr>
                <a:srgbClr val="000000"/>
              </a:buClr>
              <a:buSzPct val="100000"/>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mn-cs"/>
              </a:rPr>
              <a:t>Client &amp; Industry Focus</a:t>
            </a:r>
          </a:p>
          <a:p>
            <a:pPr marL="179388" marR="0" lvl="0" indent="-179388" algn="l" defTabSz="6858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v"/>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Oil &amp; Gas</a:t>
            </a:r>
          </a:p>
          <a:p>
            <a:pPr marL="179388" marR="0" lvl="0" indent="-179388" algn="l" defTabSz="6858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v"/>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Real Estate</a:t>
            </a:r>
          </a:p>
          <a:p>
            <a:pPr marL="179388" marR="0" lvl="0" indent="-179388" algn="l" defTabSz="6858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v"/>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IT</a:t>
            </a:r>
          </a:p>
          <a:p>
            <a:pPr marL="179388" marR="0" lvl="0" indent="-179388" algn="l" defTabSz="6858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v"/>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Banking</a:t>
            </a:r>
          </a:p>
          <a:p>
            <a:pPr marL="179388" marR="0" lvl="0" indent="-179388" algn="l" defTabSz="685800" rtl="0" eaLnBrk="1" fontAlgn="auto" latinLnBrk="0" hangingPunct="1">
              <a:lnSpc>
                <a:spcPct val="100000"/>
              </a:lnSpc>
              <a:spcBef>
                <a:spcPts val="600"/>
              </a:spcBef>
              <a:spcAft>
                <a:spcPts val="0"/>
              </a:spcAft>
              <a:buClr>
                <a:srgbClr val="FFC000"/>
              </a:buClr>
              <a:buSzPct val="100000"/>
              <a:buFont typeface="Wingdings" panose="05000000000000000000" pitchFamily="2" charset="2"/>
              <a:buChar char="v"/>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Healthcare</a:t>
            </a:r>
          </a:p>
          <a:p>
            <a:pPr marL="0" marR="0" lvl="0" indent="0" algn="l" defTabSz="685800" rtl="0" eaLnBrk="1" fontAlgn="auto" latinLnBrk="0" hangingPunct="1">
              <a:lnSpc>
                <a:spcPct val="100000"/>
              </a:lnSpc>
              <a:spcBef>
                <a:spcPts val="600"/>
              </a:spcBef>
              <a:spcAft>
                <a:spcPts val="0"/>
              </a:spcAft>
              <a:buClr>
                <a:srgbClr val="000000"/>
              </a:buClr>
              <a:buSzPct val="100000"/>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Rectangle 4">
            <a:extLst>
              <a:ext uri="{FF2B5EF4-FFF2-40B4-BE49-F238E27FC236}">
                <a16:creationId xmlns:a16="http://schemas.microsoft.com/office/drawing/2014/main" id="{6E5CA166-AAF3-4571-98F1-040D4118AEEC}"/>
              </a:ext>
            </a:extLst>
          </p:cNvPr>
          <p:cNvSpPr/>
          <p:nvPr/>
        </p:nvSpPr>
        <p:spPr>
          <a:xfrm>
            <a:off x="7867391" y="5557397"/>
            <a:ext cx="4184701" cy="1015663"/>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Mag. (FH) from IMC University of Applied Sciences, Austria</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a:ea typeface="+mn-ea"/>
                <a:cs typeface="+mn-cs"/>
              </a:rPr>
              <a:t>BEc</a:t>
            </a:r>
            <a:r>
              <a:rPr kumimoji="0" lang="en-US" sz="1400" b="0" i="0" u="none" strike="noStrike" kern="1200" cap="none" spc="0" normalizeH="0" baseline="0" noProof="0" dirty="0">
                <a:ln>
                  <a:noFill/>
                </a:ln>
                <a:solidFill>
                  <a:srgbClr val="000000"/>
                </a:solidFill>
                <a:effectLst/>
                <a:uLnTx/>
                <a:uFillTx/>
                <a:latin typeface="Arial"/>
                <a:ea typeface="+mn-ea"/>
                <a:cs typeface="+mn-cs"/>
              </a:rPr>
              <a:t> from </a:t>
            </a:r>
            <a:r>
              <a:rPr kumimoji="0" lang="en-US" sz="1400" b="0" i="0" u="none" strike="noStrike" kern="1200" cap="none" spc="0" normalizeH="0" baseline="0" noProof="0" dirty="0" err="1">
                <a:ln>
                  <a:noFill/>
                </a:ln>
                <a:solidFill>
                  <a:srgbClr val="000000"/>
                </a:solidFill>
                <a:effectLst/>
                <a:uLnTx/>
                <a:uFillTx/>
                <a:latin typeface="Arial"/>
                <a:ea typeface="+mn-ea"/>
                <a:cs typeface="+mn-cs"/>
              </a:rPr>
              <a:t>InHolland</a:t>
            </a:r>
            <a:r>
              <a:rPr kumimoji="0" lang="en-US" sz="1400" b="0" i="0" u="none" strike="noStrike" kern="1200" cap="none" spc="0" normalizeH="0" baseline="0" noProof="0" dirty="0">
                <a:ln>
                  <a:noFill/>
                </a:ln>
                <a:solidFill>
                  <a:srgbClr val="000000"/>
                </a:solidFill>
                <a:effectLst/>
                <a:uLnTx/>
                <a:uFillTx/>
                <a:latin typeface="Arial"/>
                <a:ea typeface="+mn-ea"/>
                <a:cs typeface="+mn-cs"/>
              </a:rPr>
              <a:t> University, The Netherlands</a:t>
            </a: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Прямоугольник 1"/>
          <p:cNvSpPr/>
          <p:nvPr/>
        </p:nvSpPr>
        <p:spPr>
          <a:xfrm>
            <a:off x="377645" y="6445046"/>
            <a:ext cx="1251130" cy="239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Tree>
    <p:extLst>
      <p:ext uri="{BB962C8B-B14F-4D97-AF65-F5344CB8AC3E}">
        <p14:creationId xmlns:p14="http://schemas.microsoft.com/office/powerpoint/2010/main" val="1496201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17920" y="6594986"/>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 Placeholder 4">
            <a:extLst>
              <a:ext uri="{FF2B5EF4-FFF2-40B4-BE49-F238E27FC236}">
                <a16:creationId xmlns:a16="http://schemas.microsoft.com/office/drawing/2014/main" id="{480544F3-C70E-4C62-A157-46F72DBAA518}"/>
              </a:ext>
            </a:extLst>
          </p:cNvPr>
          <p:cNvSpPr>
            <a:spLocks noGrp="1"/>
          </p:cNvSpPr>
          <p:nvPr>
            <p:ph type="body" sz="quarter" idx="10"/>
          </p:nvPr>
        </p:nvSpPr>
        <p:spPr>
          <a:xfrm>
            <a:off x="808407" y="3413078"/>
            <a:ext cx="5875672" cy="3124200"/>
          </a:xfrm>
        </p:spPr>
        <p:txBody>
          <a:bodyPr/>
          <a:lstStyle/>
          <a:p>
            <a:r>
              <a:rPr lang="en-US" sz="2000" dirty="0"/>
              <a:t>Markus Susilo</a:t>
            </a:r>
          </a:p>
          <a:p>
            <a:r>
              <a:rPr lang="en-US" sz="2000" dirty="0"/>
              <a:t>Partner</a:t>
            </a:r>
          </a:p>
          <a:p>
            <a:pPr lvl="0"/>
            <a:r>
              <a:rPr lang="it-IT" dirty="0" smtClean="0">
                <a:solidFill>
                  <a:srgbClr val="000000"/>
                </a:solidFill>
              </a:rPr>
              <a:t>Office:   </a:t>
            </a:r>
            <a:r>
              <a:rPr lang="en-US" dirty="0" smtClean="0"/>
              <a:t>+971 </a:t>
            </a:r>
            <a:r>
              <a:rPr lang="en-US" dirty="0"/>
              <a:t>4 325 9900              </a:t>
            </a:r>
          </a:p>
          <a:p>
            <a:pPr lvl="0"/>
            <a:r>
              <a:rPr lang="it-IT" dirty="0" smtClean="0">
                <a:solidFill>
                  <a:srgbClr val="000000"/>
                </a:solidFill>
              </a:rPr>
              <a:t>Mobile</a:t>
            </a:r>
            <a:r>
              <a:rPr lang="en-US" dirty="0" smtClean="0"/>
              <a:t>:  </a:t>
            </a:r>
            <a:r>
              <a:rPr lang="en-US" dirty="0"/>
              <a:t>+971 50 656 7874           </a:t>
            </a:r>
          </a:p>
          <a:p>
            <a:r>
              <a:rPr lang="en-US" dirty="0" smtClean="0"/>
              <a:t>E-mail: markus.susilo@crowe.ae</a:t>
            </a:r>
            <a:endParaRPr lang="en-US" dirty="0"/>
          </a:p>
        </p:txBody>
      </p:sp>
      <p:sp>
        <p:nvSpPr>
          <p:cNvPr id="2" name="Прямоугольник 1"/>
          <p:cNvSpPr/>
          <p:nvPr/>
        </p:nvSpPr>
        <p:spPr>
          <a:xfrm>
            <a:off x="717920" y="2844224"/>
            <a:ext cx="3669594" cy="400110"/>
          </a:xfrm>
          <a:prstGeom prst="rect">
            <a:avLst/>
          </a:prstGeom>
        </p:spPr>
        <p:txBody>
          <a:bodyPr wrap="none">
            <a:spAutoFit/>
          </a:bodyPr>
          <a:lstStyle/>
          <a:p>
            <a:r>
              <a:rPr lang="en-US" sz="2000" dirty="0"/>
              <a:t>For more information, contact: </a:t>
            </a:r>
            <a:endParaRPr lang="ru-RU" sz="2000" dirty="0"/>
          </a:p>
        </p:txBody>
      </p:sp>
      <p:sp>
        <p:nvSpPr>
          <p:cNvPr id="6" name="TextBox 5"/>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Tree>
    <p:extLst>
      <p:ext uri="{BB962C8B-B14F-4D97-AF65-F5344CB8AC3E}">
        <p14:creationId xmlns:p14="http://schemas.microsoft.com/office/powerpoint/2010/main" val="57888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82321-CE64-4C42-9EB3-B39756F0D0AA}"/>
              </a:ext>
            </a:extLst>
          </p:cNvPr>
          <p:cNvSpPr>
            <a:spLocks noGrp="1"/>
          </p:cNvSpPr>
          <p:nvPr>
            <p:ph type="body" sz="quarter" idx="11"/>
          </p:nvPr>
        </p:nvSpPr>
        <p:spPr>
          <a:xfrm>
            <a:off x="631371" y="2717006"/>
            <a:ext cx="11038115" cy="1397794"/>
          </a:xfrm>
        </p:spPr>
        <p:txBody>
          <a:bodyPr/>
          <a:lstStyle/>
          <a:p>
            <a:pPr>
              <a:lnSpc>
                <a:spcPts val="5850"/>
              </a:lnSpc>
            </a:pPr>
            <a:r>
              <a:rPr lang="en-US" sz="5850" dirty="0">
                <a:solidFill>
                  <a:schemeClr val="bg1"/>
                </a:solidFill>
              </a:rPr>
              <a:t>Trade Relationship </a:t>
            </a:r>
          </a:p>
          <a:p>
            <a:pPr>
              <a:lnSpc>
                <a:spcPts val="5850"/>
              </a:lnSpc>
            </a:pPr>
            <a:r>
              <a:rPr lang="en-US" sz="5850" dirty="0">
                <a:solidFill>
                  <a:schemeClr val="bg1"/>
                </a:solidFill>
              </a:rPr>
              <a:t>UAE &amp; Turkey</a:t>
            </a:r>
          </a:p>
        </p:txBody>
      </p:sp>
    </p:spTree>
    <p:extLst>
      <p:ext uri="{BB962C8B-B14F-4D97-AF65-F5344CB8AC3E}">
        <p14:creationId xmlns:p14="http://schemas.microsoft.com/office/powerpoint/2010/main" val="381353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48">
            <a:extLst>
              <a:ext uri="{FF2B5EF4-FFF2-40B4-BE49-F238E27FC236}">
                <a16:creationId xmlns:a16="http://schemas.microsoft.com/office/drawing/2014/main" id="{C84AFD01-F5AC-4FAA-A0BD-A6989F3DA608}"/>
              </a:ext>
            </a:extLst>
          </p:cNvPr>
          <p:cNvGrpSpPr/>
          <p:nvPr/>
        </p:nvGrpSpPr>
        <p:grpSpPr>
          <a:xfrm>
            <a:off x="8932890" y="995176"/>
            <a:ext cx="975475" cy="1106597"/>
            <a:chOff x="1856150" y="1613924"/>
            <a:chExt cx="1144588" cy="1298442"/>
          </a:xfrm>
        </p:grpSpPr>
        <p:sp>
          <p:nvSpPr>
            <p:cNvPr id="93" name="Freeform: Shape 5">
              <a:extLst>
                <a:ext uri="{FF2B5EF4-FFF2-40B4-BE49-F238E27FC236}">
                  <a16:creationId xmlns:a16="http://schemas.microsoft.com/office/drawing/2014/main" id="{0AC421CE-F901-4A43-87BE-27139605FB1B}"/>
                </a:ext>
              </a:extLst>
            </p:cNvPr>
            <p:cNvSpPr/>
            <p:nvPr/>
          </p:nvSpPr>
          <p:spPr>
            <a:xfrm rot="10800000">
              <a:off x="1856150" y="1613924"/>
              <a:ext cx="1144588" cy="1298442"/>
            </a:xfrm>
            <a:custGeom>
              <a:avLst/>
              <a:gdLst>
                <a:gd name="connsiteX0" fmla="*/ 572294 w 1144588"/>
                <a:gd name="connsiteY0" fmla="*/ 1298442 h 1298442"/>
                <a:gd name="connsiteX1" fmla="*/ 0 w 1144588"/>
                <a:gd name="connsiteY1" fmla="*/ 726148 h 1298442"/>
                <a:gd name="connsiteX2" fmla="*/ 456957 w 1144588"/>
                <a:gd name="connsiteY2" fmla="*/ 165481 h 1298442"/>
                <a:gd name="connsiteX3" fmla="*/ 502056 w 1144588"/>
                <a:gd name="connsiteY3" fmla="*/ 160935 h 1298442"/>
                <a:gd name="connsiteX4" fmla="*/ 595398 w 1144588"/>
                <a:gd name="connsiteY4" fmla="*/ 0 h 1298442"/>
                <a:gd name="connsiteX5" fmla="*/ 692199 w 1144588"/>
                <a:gd name="connsiteY5" fmla="*/ 166899 h 1298442"/>
                <a:gd name="connsiteX6" fmla="*/ 795057 w 1144588"/>
                <a:gd name="connsiteY6" fmla="*/ 198828 h 1298442"/>
                <a:gd name="connsiteX7" fmla="*/ 1144588 w 1144588"/>
                <a:gd name="connsiteY7" fmla="*/ 726148 h 1298442"/>
                <a:gd name="connsiteX8" fmla="*/ 572294 w 1144588"/>
                <a:gd name="connsiteY8" fmla="*/ 1298442 h 129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88" h="1298442">
                  <a:moveTo>
                    <a:pt x="572294" y="1298442"/>
                  </a:moveTo>
                  <a:cubicBezTo>
                    <a:pt x="256225" y="1298442"/>
                    <a:pt x="0" y="1042217"/>
                    <a:pt x="0" y="726148"/>
                  </a:cubicBezTo>
                  <a:cubicBezTo>
                    <a:pt x="0" y="449588"/>
                    <a:pt x="196172" y="218845"/>
                    <a:pt x="456957" y="165481"/>
                  </a:cubicBezTo>
                  <a:lnTo>
                    <a:pt x="502056" y="160935"/>
                  </a:lnTo>
                  <a:lnTo>
                    <a:pt x="595398" y="0"/>
                  </a:lnTo>
                  <a:lnTo>
                    <a:pt x="692199" y="166899"/>
                  </a:lnTo>
                  <a:lnTo>
                    <a:pt x="795057" y="198828"/>
                  </a:lnTo>
                  <a:cubicBezTo>
                    <a:pt x="1000461" y="285707"/>
                    <a:pt x="1144588" y="489096"/>
                    <a:pt x="1144588" y="726148"/>
                  </a:cubicBezTo>
                  <a:cubicBezTo>
                    <a:pt x="1144588" y="1042217"/>
                    <a:pt x="888363" y="1298442"/>
                    <a:pt x="572294" y="129844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5">
              <a:extLst>
                <a:ext uri="{FF2B5EF4-FFF2-40B4-BE49-F238E27FC236}">
                  <a16:creationId xmlns:a16="http://schemas.microsoft.com/office/drawing/2014/main" id="{0AEEF6A3-E3D4-4F71-9BB0-4B8C5E41BEF9}"/>
                </a:ext>
              </a:extLst>
            </p:cNvPr>
            <p:cNvSpPr>
              <a:spLocks noChangeArrowheads="1"/>
            </p:cNvSpPr>
            <p:nvPr/>
          </p:nvSpPr>
          <p:spPr bwMode="auto">
            <a:xfrm>
              <a:off x="2052915" y="1816331"/>
              <a:ext cx="730250" cy="730250"/>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3" name="Group 48">
            <a:extLst>
              <a:ext uri="{FF2B5EF4-FFF2-40B4-BE49-F238E27FC236}">
                <a16:creationId xmlns:a16="http://schemas.microsoft.com/office/drawing/2014/main" id="{C84AFD01-F5AC-4FAA-A0BD-A6989F3DA608}"/>
              </a:ext>
            </a:extLst>
          </p:cNvPr>
          <p:cNvGrpSpPr/>
          <p:nvPr/>
        </p:nvGrpSpPr>
        <p:grpSpPr>
          <a:xfrm>
            <a:off x="1390465" y="3290441"/>
            <a:ext cx="975475" cy="1106597"/>
            <a:chOff x="1856150" y="1613924"/>
            <a:chExt cx="1144588" cy="1298442"/>
          </a:xfrm>
        </p:grpSpPr>
        <p:sp>
          <p:nvSpPr>
            <p:cNvPr id="84" name="Freeform: Shape 5">
              <a:extLst>
                <a:ext uri="{FF2B5EF4-FFF2-40B4-BE49-F238E27FC236}">
                  <a16:creationId xmlns:a16="http://schemas.microsoft.com/office/drawing/2014/main" id="{0AC421CE-F901-4A43-87BE-27139605FB1B}"/>
                </a:ext>
              </a:extLst>
            </p:cNvPr>
            <p:cNvSpPr/>
            <p:nvPr/>
          </p:nvSpPr>
          <p:spPr>
            <a:xfrm rot="10800000">
              <a:off x="1856150" y="1613924"/>
              <a:ext cx="1144588" cy="1298442"/>
            </a:xfrm>
            <a:custGeom>
              <a:avLst/>
              <a:gdLst>
                <a:gd name="connsiteX0" fmla="*/ 572294 w 1144588"/>
                <a:gd name="connsiteY0" fmla="*/ 1298442 h 1298442"/>
                <a:gd name="connsiteX1" fmla="*/ 0 w 1144588"/>
                <a:gd name="connsiteY1" fmla="*/ 726148 h 1298442"/>
                <a:gd name="connsiteX2" fmla="*/ 456957 w 1144588"/>
                <a:gd name="connsiteY2" fmla="*/ 165481 h 1298442"/>
                <a:gd name="connsiteX3" fmla="*/ 502056 w 1144588"/>
                <a:gd name="connsiteY3" fmla="*/ 160935 h 1298442"/>
                <a:gd name="connsiteX4" fmla="*/ 595398 w 1144588"/>
                <a:gd name="connsiteY4" fmla="*/ 0 h 1298442"/>
                <a:gd name="connsiteX5" fmla="*/ 692199 w 1144588"/>
                <a:gd name="connsiteY5" fmla="*/ 166899 h 1298442"/>
                <a:gd name="connsiteX6" fmla="*/ 795057 w 1144588"/>
                <a:gd name="connsiteY6" fmla="*/ 198828 h 1298442"/>
                <a:gd name="connsiteX7" fmla="*/ 1144588 w 1144588"/>
                <a:gd name="connsiteY7" fmla="*/ 726148 h 1298442"/>
                <a:gd name="connsiteX8" fmla="*/ 572294 w 1144588"/>
                <a:gd name="connsiteY8" fmla="*/ 1298442 h 129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88" h="1298442">
                  <a:moveTo>
                    <a:pt x="572294" y="1298442"/>
                  </a:moveTo>
                  <a:cubicBezTo>
                    <a:pt x="256225" y="1298442"/>
                    <a:pt x="0" y="1042217"/>
                    <a:pt x="0" y="726148"/>
                  </a:cubicBezTo>
                  <a:cubicBezTo>
                    <a:pt x="0" y="449588"/>
                    <a:pt x="196172" y="218845"/>
                    <a:pt x="456957" y="165481"/>
                  </a:cubicBezTo>
                  <a:lnTo>
                    <a:pt x="502056" y="160935"/>
                  </a:lnTo>
                  <a:lnTo>
                    <a:pt x="595398" y="0"/>
                  </a:lnTo>
                  <a:lnTo>
                    <a:pt x="692199" y="166899"/>
                  </a:lnTo>
                  <a:lnTo>
                    <a:pt x="795057" y="198828"/>
                  </a:lnTo>
                  <a:cubicBezTo>
                    <a:pt x="1000461" y="285707"/>
                    <a:pt x="1144588" y="489096"/>
                    <a:pt x="1144588" y="726148"/>
                  </a:cubicBezTo>
                  <a:cubicBezTo>
                    <a:pt x="1144588" y="1042217"/>
                    <a:pt x="888363" y="1298442"/>
                    <a:pt x="572294" y="129844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5">
              <a:extLst>
                <a:ext uri="{FF2B5EF4-FFF2-40B4-BE49-F238E27FC236}">
                  <a16:creationId xmlns:a16="http://schemas.microsoft.com/office/drawing/2014/main" id="{0AEEF6A3-E3D4-4F71-9BB0-4B8C5E41BEF9}"/>
                </a:ext>
              </a:extLst>
            </p:cNvPr>
            <p:cNvSpPr>
              <a:spLocks noChangeArrowheads="1"/>
            </p:cNvSpPr>
            <p:nvPr/>
          </p:nvSpPr>
          <p:spPr bwMode="auto">
            <a:xfrm>
              <a:off x="2052915" y="1816331"/>
              <a:ext cx="730250" cy="730250"/>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ext Placeholder 1">
            <a:extLst>
              <a:ext uri="{FF2B5EF4-FFF2-40B4-BE49-F238E27FC236}">
                <a16:creationId xmlns:a16="http://schemas.microsoft.com/office/drawing/2014/main" id="{8272E1EC-C412-4397-9712-DD8BFB8EA019}"/>
              </a:ext>
            </a:extLst>
          </p:cNvPr>
          <p:cNvSpPr>
            <a:spLocks noGrp="1"/>
          </p:cNvSpPr>
          <p:nvPr>
            <p:ph type="body" sz="quarter" idx="11"/>
          </p:nvPr>
        </p:nvSpPr>
        <p:spPr>
          <a:xfrm>
            <a:off x="7672447" y="2046819"/>
            <a:ext cx="4334674" cy="1019634"/>
          </a:xfrm>
        </p:spPr>
        <p:txBody>
          <a:bodyPr/>
          <a:lstStyle/>
          <a:p>
            <a:pPr algn="just"/>
            <a:r>
              <a:rPr lang="en-GB" sz="2000" b="0" dirty="0"/>
              <a:t>UAE data indicate that Turkey was the </a:t>
            </a:r>
            <a:r>
              <a:rPr lang="en-GB" sz="2000" dirty="0"/>
              <a:t>second largest destination </a:t>
            </a:r>
            <a:r>
              <a:rPr lang="en-GB" sz="2000" b="0" dirty="0"/>
              <a:t>for the UAE’s non-oil exports in 2017 in value terms, accounting for about 9%. </a:t>
            </a:r>
          </a:p>
        </p:txBody>
      </p:sp>
      <p:grpSp>
        <p:nvGrpSpPr>
          <p:cNvPr id="43" name="Group 48">
            <a:extLst>
              <a:ext uri="{FF2B5EF4-FFF2-40B4-BE49-F238E27FC236}">
                <a16:creationId xmlns:a16="http://schemas.microsoft.com/office/drawing/2014/main" id="{C84AFD01-F5AC-4FAA-A0BD-A6989F3DA608}"/>
              </a:ext>
            </a:extLst>
          </p:cNvPr>
          <p:cNvGrpSpPr/>
          <p:nvPr/>
        </p:nvGrpSpPr>
        <p:grpSpPr>
          <a:xfrm>
            <a:off x="1390465" y="971066"/>
            <a:ext cx="975475" cy="1106597"/>
            <a:chOff x="1856150" y="1613924"/>
            <a:chExt cx="1144588" cy="1298442"/>
          </a:xfrm>
        </p:grpSpPr>
        <p:sp>
          <p:nvSpPr>
            <p:cNvPr id="44" name="Freeform: Shape 5">
              <a:extLst>
                <a:ext uri="{FF2B5EF4-FFF2-40B4-BE49-F238E27FC236}">
                  <a16:creationId xmlns:a16="http://schemas.microsoft.com/office/drawing/2014/main" id="{0AC421CE-F901-4A43-87BE-27139605FB1B}"/>
                </a:ext>
              </a:extLst>
            </p:cNvPr>
            <p:cNvSpPr/>
            <p:nvPr/>
          </p:nvSpPr>
          <p:spPr>
            <a:xfrm rot="10800000">
              <a:off x="1856150" y="1613924"/>
              <a:ext cx="1144588" cy="1298442"/>
            </a:xfrm>
            <a:custGeom>
              <a:avLst/>
              <a:gdLst>
                <a:gd name="connsiteX0" fmla="*/ 572294 w 1144588"/>
                <a:gd name="connsiteY0" fmla="*/ 1298442 h 1298442"/>
                <a:gd name="connsiteX1" fmla="*/ 0 w 1144588"/>
                <a:gd name="connsiteY1" fmla="*/ 726148 h 1298442"/>
                <a:gd name="connsiteX2" fmla="*/ 456957 w 1144588"/>
                <a:gd name="connsiteY2" fmla="*/ 165481 h 1298442"/>
                <a:gd name="connsiteX3" fmla="*/ 502056 w 1144588"/>
                <a:gd name="connsiteY3" fmla="*/ 160935 h 1298442"/>
                <a:gd name="connsiteX4" fmla="*/ 595398 w 1144588"/>
                <a:gd name="connsiteY4" fmla="*/ 0 h 1298442"/>
                <a:gd name="connsiteX5" fmla="*/ 692199 w 1144588"/>
                <a:gd name="connsiteY5" fmla="*/ 166899 h 1298442"/>
                <a:gd name="connsiteX6" fmla="*/ 795057 w 1144588"/>
                <a:gd name="connsiteY6" fmla="*/ 198828 h 1298442"/>
                <a:gd name="connsiteX7" fmla="*/ 1144588 w 1144588"/>
                <a:gd name="connsiteY7" fmla="*/ 726148 h 1298442"/>
                <a:gd name="connsiteX8" fmla="*/ 572294 w 1144588"/>
                <a:gd name="connsiteY8" fmla="*/ 1298442 h 129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88" h="1298442">
                  <a:moveTo>
                    <a:pt x="572294" y="1298442"/>
                  </a:moveTo>
                  <a:cubicBezTo>
                    <a:pt x="256225" y="1298442"/>
                    <a:pt x="0" y="1042217"/>
                    <a:pt x="0" y="726148"/>
                  </a:cubicBezTo>
                  <a:cubicBezTo>
                    <a:pt x="0" y="449588"/>
                    <a:pt x="196172" y="218845"/>
                    <a:pt x="456957" y="165481"/>
                  </a:cubicBezTo>
                  <a:lnTo>
                    <a:pt x="502056" y="160935"/>
                  </a:lnTo>
                  <a:lnTo>
                    <a:pt x="595398" y="0"/>
                  </a:lnTo>
                  <a:lnTo>
                    <a:pt x="692199" y="166899"/>
                  </a:lnTo>
                  <a:lnTo>
                    <a:pt x="795057" y="198828"/>
                  </a:lnTo>
                  <a:cubicBezTo>
                    <a:pt x="1000461" y="285707"/>
                    <a:pt x="1144588" y="489096"/>
                    <a:pt x="1144588" y="726148"/>
                  </a:cubicBezTo>
                  <a:cubicBezTo>
                    <a:pt x="1144588" y="1042217"/>
                    <a:pt x="888363" y="1298442"/>
                    <a:pt x="572294" y="129844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Oval 5">
              <a:extLst>
                <a:ext uri="{FF2B5EF4-FFF2-40B4-BE49-F238E27FC236}">
                  <a16:creationId xmlns:a16="http://schemas.microsoft.com/office/drawing/2014/main" id="{0AEEF6A3-E3D4-4F71-9BB0-4B8C5E41BEF9}"/>
                </a:ext>
              </a:extLst>
            </p:cNvPr>
            <p:cNvSpPr>
              <a:spLocks noChangeArrowheads="1"/>
            </p:cNvSpPr>
            <p:nvPr/>
          </p:nvSpPr>
          <p:spPr bwMode="auto">
            <a:xfrm>
              <a:off x="2052915" y="1816331"/>
              <a:ext cx="730250" cy="730250"/>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Прямоугольник 15"/>
          <p:cNvSpPr/>
          <p:nvPr/>
        </p:nvSpPr>
        <p:spPr>
          <a:xfrm>
            <a:off x="170896" y="2006801"/>
            <a:ext cx="3039347" cy="1600438"/>
          </a:xfrm>
          <a:prstGeom prst="rect">
            <a:avLst/>
          </a:prstGeom>
        </p:spPr>
        <p:txBody>
          <a:bodyPr wrap="square">
            <a:spAutoFit/>
          </a:bodyPr>
          <a:lstStyle/>
          <a:p>
            <a:pPr algn="just"/>
            <a:r>
              <a:rPr lang="en-GB" sz="2000" b="1" dirty="0"/>
              <a:t>Agreement</a:t>
            </a:r>
            <a:r>
              <a:rPr lang="en-GB" sz="2000" dirty="0"/>
              <a:t> concerning the reciprocal promotion and protection of investment</a:t>
            </a:r>
          </a:p>
          <a:p>
            <a:endParaRPr lang="en-GB" dirty="0"/>
          </a:p>
        </p:txBody>
      </p:sp>
      <p:sp>
        <p:nvSpPr>
          <p:cNvPr id="28" name="Прямоугольник 27"/>
          <p:cNvSpPr/>
          <p:nvPr/>
        </p:nvSpPr>
        <p:spPr>
          <a:xfrm>
            <a:off x="159518" y="4299024"/>
            <a:ext cx="3050725" cy="1323439"/>
          </a:xfrm>
          <a:prstGeom prst="rect">
            <a:avLst/>
          </a:prstGeom>
        </p:spPr>
        <p:txBody>
          <a:bodyPr wrap="square">
            <a:spAutoFit/>
          </a:bodyPr>
          <a:lstStyle/>
          <a:p>
            <a:pPr algn="just"/>
            <a:r>
              <a:rPr lang="en-GB" sz="2000" b="1" dirty="0"/>
              <a:t>Regular exchanges </a:t>
            </a:r>
            <a:r>
              <a:rPr lang="en-GB" sz="2000" dirty="0"/>
              <a:t>of trade missions between the UAE and Turkey (until 2018)</a:t>
            </a:r>
          </a:p>
        </p:txBody>
      </p:sp>
      <p:sp>
        <p:nvSpPr>
          <p:cNvPr id="29" name="Прямоугольник 28"/>
          <p:cNvSpPr/>
          <p:nvPr/>
        </p:nvSpPr>
        <p:spPr>
          <a:xfrm>
            <a:off x="3210243" y="5143100"/>
            <a:ext cx="4299829" cy="1631216"/>
          </a:xfrm>
          <a:prstGeom prst="rect">
            <a:avLst/>
          </a:prstGeom>
        </p:spPr>
        <p:txBody>
          <a:bodyPr wrap="square">
            <a:spAutoFit/>
          </a:bodyPr>
          <a:lstStyle/>
          <a:p>
            <a:pPr algn="just"/>
            <a:r>
              <a:rPr lang="en-GB" sz="2000" dirty="0"/>
              <a:t>Turkey remains a </a:t>
            </a:r>
            <a:r>
              <a:rPr lang="en-GB" sz="2000" b="1" dirty="0"/>
              <a:t>key destination </a:t>
            </a:r>
            <a:r>
              <a:rPr lang="en-GB" sz="2000" dirty="0"/>
              <a:t>for UAE non-oil exports, with IMF data showing that the UAE was the 13th largest source of imports into Turkey in 2017. </a:t>
            </a:r>
          </a:p>
        </p:txBody>
      </p:sp>
      <p:sp>
        <p:nvSpPr>
          <p:cNvPr id="61" name="Прямоугольник 60"/>
          <p:cNvSpPr/>
          <p:nvPr/>
        </p:nvSpPr>
        <p:spPr>
          <a:xfrm>
            <a:off x="7577136" y="4303311"/>
            <a:ext cx="4381171" cy="1938992"/>
          </a:xfrm>
          <a:prstGeom prst="rect">
            <a:avLst/>
          </a:prstGeom>
        </p:spPr>
        <p:txBody>
          <a:bodyPr wrap="square">
            <a:spAutoFit/>
          </a:bodyPr>
          <a:lstStyle/>
          <a:p>
            <a:pPr algn="just"/>
            <a:r>
              <a:rPr lang="en-GB" sz="2000" dirty="0"/>
              <a:t>The main exports from UAE to Turkey are precious metals and stones, accounting for about </a:t>
            </a:r>
            <a:r>
              <a:rPr lang="en-GB" sz="2000" b="1" dirty="0"/>
              <a:t>90% of non-oil exports</a:t>
            </a:r>
            <a:r>
              <a:rPr lang="en-GB" sz="2000" dirty="0"/>
              <a:t> in 2017, and to a much lesser degree, aluminium and plastics.</a:t>
            </a:r>
          </a:p>
        </p:txBody>
      </p:sp>
      <p:sp>
        <p:nvSpPr>
          <p:cNvPr id="62" name="Прямоугольник 61"/>
          <p:cNvSpPr/>
          <p:nvPr/>
        </p:nvSpPr>
        <p:spPr>
          <a:xfrm>
            <a:off x="1784649" y="241860"/>
            <a:ext cx="8295220" cy="707886"/>
          </a:xfrm>
          <a:prstGeom prst="rect">
            <a:avLst/>
          </a:prstGeom>
        </p:spPr>
        <p:txBody>
          <a:bodyPr wrap="none">
            <a:spAutoFit/>
          </a:bodyPr>
          <a:lstStyle/>
          <a:p>
            <a:r>
              <a:rPr lang="en-GB" sz="4000" b="1" dirty="0"/>
              <a:t>Trade Relationship UAE &amp; Turkey</a:t>
            </a:r>
          </a:p>
        </p:txBody>
      </p:sp>
      <p:sp>
        <p:nvSpPr>
          <p:cNvPr id="67" name="Прямоугольник 66"/>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1" name="Group 29">
            <a:extLst>
              <a:ext uri="{FF2B5EF4-FFF2-40B4-BE49-F238E27FC236}">
                <a16:creationId xmlns:a16="http://schemas.microsoft.com/office/drawing/2014/main" id="{DB0BE9AA-D72E-485D-A80C-AA339902E940}"/>
              </a:ext>
            </a:extLst>
          </p:cNvPr>
          <p:cNvGrpSpPr/>
          <p:nvPr/>
        </p:nvGrpSpPr>
        <p:grpSpPr>
          <a:xfrm>
            <a:off x="1693187" y="1242510"/>
            <a:ext cx="419823" cy="446814"/>
            <a:chOff x="1402374" y="5256063"/>
            <a:chExt cx="290607" cy="309290"/>
          </a:xfrm>
          <a:solidFill>
            <a:schemeClr val="accent2"/>
          </a:solidFill>
        </p:grpSpPr>
        <p:sp>
          <p:nvSpPr>
            <p:cNvPr id="72" name="Freeform 117">
              <a:extLst>
                <a:ext uri="{FF2B5EF4-FFF2-40B4-BE49-F238E27FC236}">
                  <a16:creationId xmlns:a16="http://schemas.microsoft.com/office/drawing/2014/main" id="{C22BED24-F04B-4116-9F4F-70B5631839D6}"/>
                </a:ext>
              </a:extLst>
            </p:cNvPr>
            <p:cNvSpPr>
              <a:spLocks/>
            </p:cNvSpPr>
            <p:nvPr/>
          </p:nvSpPr>
          <p:spPr bwMode="auto">
            <a:xfrm>
              <a:off x="1465685" y="5315222"/>
              <a:ext cx="120395" cy="15568"/>
            </a:xfrm>
            <a:custGeom>
              <a:avLst/>
              <a:gdLst>
                <a:gd name="T0" fmla="*/ 5 w 87"/>
                <a:gd name="T1" fmla="*/ 11 h 11"/>
                <a:gd name="T2" fmla="*/ 82 w 87"/>
                <a:gd name="T3" fmla="*/ 11 h 11"/>
                <a:gd name="T4" fmla="*/ 87 w 87"/>
                <a:gd name="T5" fmla="*/ 6 h 11"/>
                <a:gd name="T6" fmla="*/ 82 w 87"/>
                <a:gd name="T7" fmla="*/ 0 h 11"/>
                <a:gd name="T8" fmla="*/ 5 w 87"/>
                <a:gd name="T9" fmla="*/ 0 h 11"/>
                <a:gd name="T10" fmla="*/ 0 w 87"/>
                <a:gd name="T11" fmla="*/ 6 h 11"/>
                <a:gd name="T12" fmla="*/ 5 w 8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5" y="11"/>
                  </a:moveTo>
                  <a:cubicBezTo>
                    <a:pt x="82" y="11"/>
                    <a:pt x="82" y="11"/>
                    <a:pt x="82" y="11"/>
                  </a:cubicBezTo>
                  <a:cubicBezTo>
                    <a:pt x="85" y="11"/>
                    <a:pt x="87" y="9"/>
                    <a:pt x="87" y="6"/>
                  </a:cubicBezTo>
                  <a:cubicBezTo>
                    <a:pt x="87" y="3"/>
                    <a:pt x="85" y="0"/>
                    <a:pt x="82" y="0"/>
                  </a:cubicBezTo>
                  <a:cubicBezTo>
                    <a:pt x="5" y="0"/>
                    <a:pt x="5" y="0"/>
                    <a:pt x="5" y="0"/>
                  </a:cubicBezTo>
                  <a:cubicBezTo>
                    <a:pt x="2" y="0"/>
                    <a:pt x="0" y="3"/>
                    <a:pt x="0" y="6"/>
                  </a:cubicBezTo>
                  <a:cubicBezTo>
                    <a:pt x="0" y="9"/>
                    <a:pt x="2" y="11"/>
                    <a:pt x="5" y="11"/>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73" name="Freeform 118">
              <a:extLst>
                <a:ext uri="{FF2B5EF4-FFF2-40B4-BE49-F238E27FC236}">
                  <a16:creationId xmlns:a16="http://schemas.microsoft.com/office/drawing/2014/main" id="{9CF946B3-39E5-4AE1-B001-02EEAF58E0F6}"/>
                </a:ext>
              </a:extLst>
            </p:cNvPr>
            <p:cNvSpPr>
              <a:spLocks/>
            </p:cNvSpPr>
            <p:nvPr/>
          </p:nvSpPr>
          <p:spPr bwMode="auto">
            <a:xfrm>
              <a:off x="1465685" y="5351548"/>
              <a:ext cx="120395" cy="14530"/>
            </a:xfrm>
            <a:custGeom>
              <a:avLst/>
              <a:gdLst>
                <a:gd name="T0" fmla="*/ 82 w 87"/>
                <a:gd name="T1" fmla="*/ 0 h 11"/>
                <a:gd name="T2" fmla="*/ 5 w 87"/>
                <a:gd name="T3" fmla="*/ 0 h 11"/>
                <a:gd name="T4" fmla="*/ 0 w 87"/>
                <a:gd name="T5" fmla="*/ 6 h 11"/>
                <a:gd name="T6" fmla="*/ 5 w 87"/>
                <a:gd name="T7" fmla="*/ 11 h 11"/>
                <a:gd name="T8" fmla="*/ 82 w 87"/>
                <a:gd name="T9" fmla="*/ 11 h 11"/>
                <a:gd name="T10" fmla="*/ 87 w 87"/>
                <a:gd name="T11" fmla="*/ 6 h 11"/>
                <a:gd name="T12" fmla="*/ 82 w 8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2" y="0"/>
                  </a:moveTo>
                  <a:cubicBezTo>
                    <a:pt x="5" y="0"/>
                    <a:pt x="5" y="0"/>
                    <a:pt x="5" y="0"/>
                  </a:cubicBezTo>
                  <a:cubicBezTo>
                    <a:pt x="2" y="0"/>
                    <a:pt x="0" y="3"/>
                    <a:pt x="0" y="6"/>
                  </a:cubicBezTo>
                  <a:cubicBezTo>
                    <a:pt x="0" y="9"/>
                    <a:pt x="2" y="11"/>
                    <a:pt x="5" y="11"/>
                  </a:cubicBezTo>
                  <a:cubicBezTo>
                    <a:pt x="82" y="11"/>
                    <a:pt x="82" y="11"/>
                    <a:pt x="82" y="11"/>
                  </a:cubicBezTo>
                  <a:cubicBezTo>
                    <a:pt x="85" y="11"/>
                    <a:pt x="87" y="9"/>
                    <a:pt x="87" y="6"/>
                  </a:cubicBezTo>
                  <a:cubicBezTo>
                    <a:pt x="87" y="3"/>
                    <a:pt x="85" y="0"/>
                    <a:pt x="82"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74" name="Freeform 119">
              <a:extLst>
                <a:ext uri="{FF2B5EF4-FFF2-40B4-BE49-F238E27FC236}">
                  <a16:creationId xmlns:a16="http://schemas.microsoft.com/office/drawing/2014/main" id="{6290877D-36D7-4BC8-A4FB-02D2AE62189C}"/>
                </a:ext>
              </a:extLst>
            </p:cNvPr>
            <p:cNvSpPr>
              <a:spLocks/>
            </p:cNvSpPr>
            <p:nvPr/>
          </p:nvSpPr>
          <p:spPr bwMode="auto">
            <a:xfrm>
              <a:off x="1465685" y="5386836"/>
              <a:ext cx="120395" cy="15568"/>
            </a:xfrm>
            <a:custGeom>
              <a:avLst/>
              <a:gdLst>
                <a:gd name="T0" fmla="*/ 82 w 87"/>
                <a:gd name="T1" fmla="*/ 0 h 11"/>
                <a:gd name="T2" fmla="*/ 5 w 87"/>
                <a:gd name="T3" fmla="*/ 0 h 11"/>
                <a:gd name="T4" fmla="*/ 0 w 87"/>
                <a:gd name="T5" fmla="*/ 5 h 11"/>
                <a:gd name="T6" fmla="*/ 5 w 87"/>
                <a:gd name="T7" fmla="*/ 11 h 11"/>
                <a:gd name="T8" fmla="*/ 82 w 87"/>
                <a:gd name="T9" fmla="*/ 11 h 11"/>
                <a:gd name="T10" fmla="*/ 87 w 87"/>
                <a:gd name="T11" fmla="*/ 5 h 11"/>
                <a:gd name="T12" fmla="*/ 82 w 8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7" h="11">
                  <a:moveTo>
                    <a:pt x="82" y="0"/>
                  </a:moveTo>
                  <a:cubicBezTo>
                    <a:pt x="5" y="0"/>
                    <a:pt x="5" y="0"/>
                    <a:pt x="5" y="0"/>
                  </a:cubicBezTo>
                  <a:cubicBezTo>
                    <a:pt x="2" y="0"/>
                    <a:pt x="0" y="2"/>
                    <a:pt x="0" y="5"/>
                  </a:cubicBezTo>
                  <a:cubicBezTo>
                    <a:pt x="0" y="8"/>
                    <a:pt x="2" y="11"/>
                    <a:pt x="5" y="11"/>
                  </a:cubicBezTo>
                  <a:cubicBezTo>
                    <a:pt x="82" y="11"/>
                    <a:pt x="82" y="11"/>
                    <a:pt x="82" y="11"/>
                  </a:cubicBezTo>
                  <a:cubicBezTo>
                    <a:pt x="85" y="11"/>
                    <a:pt x="87" y="8"/>
                    <a:pt x="87" y="5"/>
                  </a:cubicBezTo>
                  <a:cubicBezTo>
                    <a:pt x="87" y="2"/>
                    <a:pt x="85" y="0"/>
                    <a:pt x="82" y="0"/>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75" name="Freeform 120">
              <a:extLst>
                <a:ext uri="{FF2B5EF4-FFF2-40B4-BE49-F238E27FC236}">
                  <a16:creationId xmlns:a16="http://schemas.microsoft.com/office/drawing/2014/main" id="{4887B442-7B0A-4C67-80C2-DDE4A038735D}"/>
                </a:ext>
              </a:extLst>
            </p:cNvPr>
            <p:cNvSpPr>
              <a:spLocks/>
            </p:cNvSpPr>
            <p:nvPr/>
          </p:nvSpPr>
          <p:spPr bwMode="auto">
            <a:xfrm>
              <a:off x="1402374" y="5256063"/>
              <a:ext cx="247016" cy="309290"/>
            </a:xfrm>
            <a:custGeom>
              <a:avLst/>
              <a:gdLst>
                <a:gd name="T0" fmla="*/ 162 w 179"/>
                <a:gd name="T1" fmla="*/ 176 h 224"/>
                <a:gd name="T2" fmla="*/ 162 w 179"/>
                <a:gd name="T3" fmla="*/ 198 h 224"/>
                <a:gd name="T4" fmla="*/ 153 w 179"/>
                <a:gd name="T5" fmla="*/ 207 h 224"/>
                <a:gd name="T6" fmla="*/ 26 w 179"/>
                <a:gd name="T7" fmla="*/ 207 h 224"/>
                <a:gd name="T8" fmla="*/ 17 w 179"/>
                <a:gd name="T9" fmla="*/ 198 h 224"/>
                <a:gd name="T10" fmla="*/ 17 w 179"/>
                <a:gd name="T11" fmla="*/ 27 h 224"/>
                <a:gd name="T12" fmla="*/ 26 w 179"/>
                <a:gd name="T13" fmla="*/ 17 h 224"/>
                <a:gd name="T14" fmla="*/ 153 w 179"/>
                <a:gd name="T15" fmla="*/ 17 h 224"/>
                <a:gd name="T16" fmla="*/ 162 w 179"/>
                <a:gd name="T17" fmla="*/ 27 h 224"/>
                <a:gd name="T18" fmla="*/ 162 w 179"/>
                <a:gd name="T19" fmla="*/ 97 h 224"/>
                <a:gd name="T20" fmla="*/ 179 w 179"/>
                <a:gd name="T21" fmla="*/ 88 h 224"/>
                <a:gd name="T22" fmla="*/ 179 w 179"/>
                <a:gd name="T23" fmla="*/ 27 h 224"/>
                <a:gd name="T24" fmla="*/ 153 w 179"/>
                <a:gd name="T25" fmla="*/ 0 h 224"/>
                <a:gd name="T26" fmla="*/ 26 w 179"/>
                <a:gd name="T27" fmla="*/ 0 h 224"/>
                <a:gd name="T28" fmla="*/ 0 w 179"/>
                <a:gd name="T29" fmla="*/ 27 h 224"/>
                <a:gd name="T30" fmla="*/ 0 w 179"/>
                <a:gd name="T31" fmla="*/ 198 h 224"/>
                <a:gd name="T32" fmla="*/ 26 w 179"/>
                <a:gd name="T33" fmla="*/ 224 h 224"/>
                <a:gd name="T34" fmla="*/ 153 w 179"/>
                <a:gd name="T35" fmla="*/ 224 h 224"/>
                <a:gd name="T36" fmla="*/ 179 w 179"/>
                <a:gd name="T37" fmla="*/ 198 h 224"/>
                <a:gd name="T38" fmla="*/ 179 w 179"/>
                <a:gd name="T39" fmla="*/ 167 h 224"/>
                <a:gd name="T40" fmla="*/ 162 w 179"/>
                <a:gd name="T41" fmla="*/ 17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224">
                  <a:moveTo>
                    <a:pt x="162" y="176"/>
                  </a:moveTo>
                  <a:cubicBezTo>
                    <a:pt x="162" y="198"/>
                    <a:pt x="162" y="198"/>
                    <a:pt x="162" y="198"/>
                  </a:cubicBezTo>
                  <a:cubicBezTo>
                    <a:pt x="162" y="203"/>
                    <a:pt x="158" y="207"/>
                    <a:pt x="153" y="207"/>
                  </a:cubicBezTo>
                  <a:cubicBezTo>
                    <a:pt x="26" y="207"/>
                    <a:pt x="26" y="207"/>
                    <a:pt x="26" y="207"/>
                  </a:cubicBezTo>
                  <a:cubicBezTo>
                    <a:pt x="21" y="207"/>
                    <a:pt x="17" y="203"/>
                    <a:pt x="17" y="198"/>
                  </a:cubicBezTo>
                  <a:cubicBezTo>
                    <a:pt x="17" y="27"/>
                    <a:pt x="17" y="27"/>
                    <a:pt x="17" y="27"/>
                  </a:cubicBezTo>
                  <a:cubicBezTo>
                    <a:pt x="17" y="22"/>
                    <a:pt x="21" y="17"/>
                    <a:pt x="26" y="17"/>
                  </a:cubicBezTo>
                  <a:cubicBezTo>
                    <a:pt x="153" y="17"/>
                    <a:pt x="153" y="17"/>
                    <a:pt x="153" y="17"/>
                  </a:cubicBezTo>
                  <a:cubicBezTo>
                    <a:pt x="158" y="17"/>
                    <a:pt x="162" y="22"/>
                    <a:pt x="162" y="27"/>
                  </a:cubicBezTo>
                  <a:cubicBezTo>
                    <a:pt x="162" y="97"/>
                    <a:pt x="162" y="97"/>
                    <a:pt x="162" y="97"/>
                  </a:cubicBezTo>
                  <a:cubicBezTo>
                    <a:pt x="179" y="88"/>
                    <a:pt x="179" y="88"/>
                    <a:pt x="179" y="88"/>
                  </a:cubicBezTo>
                  <a:cubicBezTo>
                    <a:pt x="179" y="27"/>
                    <a:pt x="179" y="27"/>
                    <a:pt x="179" y="27"/>
                  </a:cubicBezTo>
                  <a:cubicBezTo>
                    <a:pt x="179" y="12"/>
                    <a:pt x="168" y="0"/>
                    <a:pt x="153" y="0"/>
                  </a:cubicBezTo>
                  <a:cubicBezTo>
                    <a:pt x="26" y="0"/>
                    <a:pt x="26" y="0"/>
                    <a:pt x="26" y="0"/>
                  </a:cubicBezTo>
                  <a:cubicBezTo>
                    <a:pt x="12" y="0"/>
                    <a:pt x="0" y="12"/>
                    <a:pt x="0" y="27"/>
                  </a:cubicBezTo>
                  <a:cubicBezTo>
                    <a:pt x="0" y="198"/>
                    <a:pt x="0" y="198"/>
                    <a:pt x="0" y="198"/>
                  </a:cubicBezTo>
                  <a:cubicBezTo>
                    <a:pt x="0" y="212"/>
                    <a:pt x="12" y="224"/>
                    <a:pt x="26" y="224"/>
                  </a:cubicBezTo>
                  <a:cubicBezTo>
                    <a:pt x="153" y="224"/>
                    <a:pt x="153" y="224"/>
                    <a:pt x="153" y="224"/>
                  </a:cubicBezTo>
                  <a:cubicBezTo>
                    <a:pt x="168" y="224"/>
                    <a:pt x="179" y="212"/>
                    <a:pt x="179" y="198"/>
                  </a:cubicBezTo>
                  <a:cubicBezTo>
                    <a:pt x="179" y="167"/>
                    <a:pt x="179" y="167"/>
                    <a:pt x="179" y="167"/>
                  </a:cubicBezTo>
                  <a:lnTo>
                    <a:pt x="162" y="176"/>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76" name="Freeform 121">
              <a:extLst>
                <a:ext uri="{FF2B5EF4-FFF2-40B4-BE49-F238E27FC236}">
                  <a16:creationId xmlns:a16="http://schemas.microsoft.com/office/drawing/2014/main" id="{CBEFFB81-136E-40F6-B590-79E3B8F8F92E}"/>
                </a:ext>
              </a:extLst>
            </p:cNvPr>
            <p:cNvSpPr>
              <a:spLocks/>
            </p:cNvSpPr>
            <p:nvPr/>
          </p:nvSpPr>
          <p:spPr bwMode="auto">
            <a:xfrm>
              <a:off x="1649390" y="5396177"/>
              <a:ext cx="43591" cy="52932"/>
            </a:xfrm>
            <a:custGeom>
              <a:avLst/>
              <a:gdLst>
                <a:gd name="T0" fmla="*/ 26 w 32"/>
                <a:gd name="T1" fmla="*/ 32 h 38"/>
                <a:gd name="T2" fmla="*/ 30 w 32"/>
                <a:gd name="T3" fmla="*/ 21 h 38"/>
                <a:gd name="T4" fmla="*/ 22 w 32"/>
                <a:gd name="T5" fmla="*/ 5 h 38"/>
                <a:gd name="T6" fmla="*/ 11 w 32"/>
                <a:gd name="T7" fmla="*/ 2 h 38"/>
                <a:gd name="T8" fmla="*/ 0 w 32"/>
                <a:gd name="T9" fmla="*/ 7 h 38"/>
                <a:gd name="T10" fmla="*/ 15 w 32"/>
                <a:gd name="T11" fmla="*/ 38 h 38"/>
                <a:gd name="T12" fmla="*/ 26 w 32"/>
                <a:gd name="T13" fmla="*/ 32 h 38"/>
              </a:gdLst>
              <a:ahLst/>
              <a:cxnLst>
                <a:cxn ang="0">
                  <a:pos x="T0" y="T1"/>
                </a:cxn>
                <a:cxn ang="0">
                  <a:pos x="T2" y="T3"/>
                </a:cxn>
                <a:cxn ang="0">
                  <a:pos x="T4" y="T5"/>
                </a:cxn>
                <a:cxn ang="0">
                  <a:pos x="T6" y="T7"/>
                </a:cxn>
                <a:cxn ang="0">
                  <a:pos x="T8" y="T9"/>
                </a:cxn>
                <a:cxn ang="0">
                  <a:pos x="T10" y="T11"/>
                </a:cxn>
                <a:cxn ang="0">
                  <a:pos x="T12" y="T13"/>
                </a:cxn>
              </a:cxnLst>
              <a:rect l="0" t="0" r="r" b="b"/>
              <a:pathLst>
                <a:path w="32" h="38">
                  <a:moveTo>
                    <a:pt x="26" y="32"/>
                  </a:moveTo>
                  <a:cubicBezTo>
                    <a:pt x="30" y="30"/>
                    <a:pt x="32" y="25"/>
                    <a:pt x="30" y="21"/>
                  </a:cubicBezTo>
                  <a:cubicBezTo>
                    <a:pt x="22" y="5"/>
                    <a:pt x="22" y="5"/>
                    <a:pt x="22" y="5"/>
                  </a:cubicBezTo>
                  <a:cubicBezTo>
                    <a:pt x="20" y="1"/>
                    <a:pt x="15" y="0"/>
                    <a:pt x="11" y="2"/>
                  </a:cubicBezTo>
                  <a:cubicBezTo>
                    <a:pt x="0" y="7"/>
                    <a:pt x="0" y="7"/>
                    <a:pt x="0" y="7"/>
                  </a:cubicBezTo>
                  <a:cubicBezTo>
                    <a:pt x="15" y="38"/>
                    <a:pt x="15" y="38"/>
                    <a:pt x="15" y="38"/>
                  </a:cubicBezTo>
                  <a:lnTo>
                    <a:pt x="26" y="3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77" name="Freeform 122">
              <a:extLst>
                <a:ext uri="{FF2B5EF4-FFF2-40B4-BE49-F238E27FC236}">
                  <a16:creationId xmlns:a16="http://schemas.microsoft.com/office/drawing/2014/main" id="{2D2B7B7C-5286-48AB-9CFC-8D0C3DB25AB9}"/>
                </a:ext>
              </a:extLst>
            </p:cNvPr>
            <p:cNvSpPr>
              <a:spLocks/>
            </p:cNvSpPr>
            <p:nvPr/>
          </p:nvSpPr>
          <p:spPr bwMode="auto">
            <a:xfrm>
              <a:off x="1524844" y="5410708"/>
              <a:ext cx="134925" cy="96523"/>
            </a:xfrm>
            <a:custGeom>
              <a:avLst/>
              <a:gdLst>
                <a:gd name="T0" fmla="*/ 27 w 130"/>
                <a:gd name="T1" fmla="*/ 93 h 93"/>
                <a:gd name="T2" fmla="*/ 130 w 130"/>
                <a:gd name="T3" fmla="*/ 41 h 93"/>
                <a:gd name="T4" fmla="*/ 110 w 130"/>
                <a:gd name="T5" fmla="*/ 0 h 93"/>
                <a:gd name="T6" fmla="*/ 7 w 130"/>
                <a:gd name="T7" fmla="*/ 52 h 93"/>
                <a:gd name="T8" fmla="*/ 7 w 130"/>
                <a:gd name="T9" fmla="*/ 53 h 93"/>
                <a:gd name="T10" fmla="*/ 0 w 130"/>
                <a:gd name="T11" fmla="*/ 68 h 93"/>
                <a:gd name="T12" fmla="*/ 11 w 130"/>
                <a:gd name="T13" fmla="*/ 90 h 93"/>
                <a:gd name="T14" fmla="*/ 27 w 130"/>
                <a:gd name="T15" fmla="*/ 93 h 93"/>
                <a:gd name="T16" fmla="*/ 27 w 130"/>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3">
                  <a:moveTo>
                    <a:pt x="27" y="93"/>
                  </a:moveTo>
                  <a:lnTo>
                    <a:pt x="130" y="41"/>
                  </a:lnTo>
                  <a:lnTo>
                    <a:pt x="110" y="0"/>
                  </a:lnTo>
                  <a:lnTo>
                    <a:pt x="7" y="52"/>
                  </a:lnTo>
                  <a:lnTo>
                    <a:pt x="7" y="53"/>
                  </a:lnTo>
                  <a:lnTo>
                    <a:pt x="0" y="68"/>
                  </a:lnTo>
                  <a:lnTo>
                    <a:pt x="11" y="90"/>
                  </a:lnTo>
                  <a:lnTo>
                    <a:pt x="27" y="93"/>
                  </a:lnTo>
                  <a:lnTo>
                    <a:pt x="27" y="93"/>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grpSp>
      <p:grpSp>
        <p:nvGrpSpPr>
          <p:cNvPr id="78" name="Group 69">
            <a:extLst>
              <a:ext uri="{FF2B5EF4-FFF2-40B4-BE49-F238E27FC236}">
                <a16:creationId xmlns:a16="http://schemas.microsoft.com/office/drawing/2014/main" id="{FA944716-EA56-4A45-B862-2A973DFD4010}"/>
              </a:ext>
            </a:extLst>
          </p:cNvPr>
          <p:cNvGrpSpPr/>
          <p:nvPr/>
        </p:nvGrpSpPr>
        <p:grpSpPr>
          <a:xfrm>
            <a:off x="1681606" y="3581690"/>
            <a:ext cx="393192" cy="378678"/>
            <a:chOff x="3769788" y="1694044"/>
            <a:chExt cx="309289" cy="297872"/>
          </a:xfrm>
          <a:solidFill>
            <a:schemeClr val="accent2"/>
          </a:solidFill>
        </p:grpSpPr>
        <p:sp>
          <p:nvSpPr>
            <p:cNvPr id="79" name="Freeform 20">
              <a:extLst>
                <a:ext uri="{FF2B5EF4-FFF2-40B4-BE49-F238E27FC236}">
                  <a16:creationId xmlns:a16="http://schemas.microsoft.com/office/drawing/2014/main" id="{88B3A295-8133-4BC2-AADF-D07D4D5A1E12}"/>
                </a:ext>
              </a:extLst>
            </p:cNvPr>
            <p:cNvSpPr>
              <a:spLocks/>
            </p:cNvSpPr>
            <p:nvPr/>
          </p:nvSpPr>
          <p:spPr bwMode="auto">
            <a:xfrm>
              <a:off x="3778091" y="1694044"/>
              <a:ext cx="300986" cy="139076"/>
            </a:xfrm>
            <a:custGeom>
              <a:avLst/>
              <a:gdLst>
                <a:gd name="T0" fmla="*/ 216 w 218"/>
                <a:gd name="T1" fmla="*/ 47 h 101"/>
                <a:gd name="T2" fmla="*/ 155 w 218"/>
                <a:gd name="T3" fmla="*/ 2 h 101"/>
                <a:gd name="T4" fmla="*/ 152 w 218"/>
                <a:gd name="T5" fmla="*/ 4 h 101"/>
                <a:gd name="T6" fmla="*/ 152 w 218"/>
                <a:gd name="T7" fmla="*/ 23 h 101"/>
                <a:gd name="T8" fmla="*/ 29 w 218"/>
                <a:gd name="T9" fmla="*/ 23 h 101"/>
                <a:gd name="T10" fmla="*/ 0 w 218"/>
                <a:gd name="T11" fmla="*/ 48 h 101"/>
                <a:gd name="T12" fmla="*/ 0 w 218"/>
                <a:gd name="T13" fmla="*/ 101 h 101"/>
                <a:gd name="T14" fmla="*/ 37 w 218"/>
                <a:gd name="T15" fmla="*/ 77 h 101"/>
                <a:gd name="T16" fmla="*/ 152 w 218"/>
                <a:gd name="T17" fmla="*/ 77 h 101"/>
                <a:gd name="T18" fmla="*/ 152 w 218"/>
                <a:gd name="T19" fmla="*/ 96 h 101"/>
                <a:gd name="T20" fmla="*/ 155 w 218"/>
                <a:gd name="T21" fmla="*/ 98 h 101"/>
                <a:gd name="T22" fmla="*/ 216 w 218"/>
                <a:gd name="T23" fmla="*/ 53 h 101"/>
                <a:gd name="T24" fmla="*/ 216 w 218"/>
                <a:gd name="T25" fmla="*/ 4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01">
                  <a:moveTo>
                    <a:pt x="216" y="47"/>
                  </a:moveTo>
                  <a:cubicBezTo>
                    <a:pt x="155" y="2"/>
                    <a:pt x="155" y="2"/>
                    <a:pt x="155" y="2"/>
                  </a:cubicBezTo>
                  <a:cubicBezTo>
                    <a:pt x="153" y="0"/>
                    <a:pt x="152" y="1"/>
                    <a:pt x="152" y="4"/>
                  </a:cubicBezTo>
                  <a:cubicBezTo>
                    <a:pt x="152" y="23"/>
                    <a:pt x="152" y="23"/>
                    <a:pt x="152" y="23"/>
                  </a:cubicBezTo>
                  <a:cubicBezTo>
                    <a:pt x="130" y="23"/>
                    <a:pt x="48" y="23"/>
                    <a:pt x="29" y="23"/>
                  </a:cubicBezTo>
                  <a:cubicBezTo>
                    <a:pt x="5" y="23"/>
                    <a:pt x="0" y="43"/>
                    <a:pt x="0" y="48"/>
                  </a:cubicBezTo>
                  <a:cubicBezTo>
                    <a:pt x="0" y="54"/>
                    <a:pt x="0" y="101"/>
                    <a:pt x="0" y="101"/>
                  </a:cubicBezTo>
                  <a:cubicBezTo>
                    <a:pt x="0" y="101"/>
                    <a:pt x="5" y="77"/>
                    <a:pt x="37" y="77"/>
                  </a:cubicBezTo>
                  <a:cubicBezTo>
                    <a:pt x="152" y="77"/>
                    <a:pt x="152" y="77"/>
                    <a:pt x="152" y="77"/>
                  </a:cubicBezTo>
                  <a:cubicBezTo>
                    <a:pt x="152" y="96"/>
                    <a:pt x="152" y="96"/>
                    <a:pt x="152" y="96"/>
                  </a:cubicBezTo>
                  <a:cubicBezTo>
                    <a:pt x="152" y="99"/>
                    <a:pt x="153" y="99"/>
                    <a:pt x="155" y="98"/>
                  </a:cubicBezTo>
                  <a:cubicBezTo>
                    <a:pt x="216" y="53"/>
                    <a:pt x="216" y="53"/>
                    <a:pt x="216" y="53"/>
                  </a:cubicBezTo>
                  <a:cubicBezTo>
                    <a:pt x="218" y="51"/>
                    <a:pt x="218" y="49"/>
                    <a:pt x="216" y="47"/>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80" name="Freeform 21">
              <a:extLst>
                <a:ext uri="{FF2B5EF4-FFF2-40B4-BE49-F238E27FC236}">
                  <a16:creationId xmlns:a16="http://schemas.microsoft.com/office/drawing/2014/main" id="{1C3268C9-46F7-40C8-AB18-EC519F10271E}"/>
                </a:ext>
              </a:extLst>
            </p:cNvPr>
            <p:cNvSpPr>
              <a:spLocks/>
            </p:cNvSpPr>
            <p:nvPr/>
          </p:nvSpPr>
          <p:spPr bwMode="auto">
            <a:xfrm>
              <a:off x="3769788" y="1852840"/>
              <a:ext cx="300986" cy="139076"/>
            </a:xfrm>
            <a:custGeom>
              <a:avLst/>
              <a:gdLst>
                <a:gd name="T0" fmla="*/ 181 w 218"/>
                <a:gd name="T1" fmla="*/ 24 h 101"/>
                <a:gd name="T2" fmla="*/ 66 w 218"/>
                <a:gd name="T3" fmla="*/ 24 h 101"/>
                <a:gd name="T4" fmla="*/ 66 w 218"/>
                <a:gd name="T5" fmla="*/ 5 h 101"/>
                <a:gd name="T6" fmla="*/ 63 w 218"/>
                <a:gd name="T7" fmla="*/ 3 h 101"/>
                <a:gd name="T8" fmla="*/ 2 w 218"/>
                <a:gd name="T9" fmla="*/ 49 h 101"/>
                <a:gd name="T10" fmla="*/ 2 w 218"/>
                <a:gd name="T11" fmla="*/ 54 h 101"/>
                <a:gd name="T12" fmla="*/ 63 w 218"/>
                <a:gd name="T13" fmla="*/ 99 h 101"/>
                <a:gd name="T14" fmla="*/ 66 w 218"/>
                <a:gd name="T15" fmla="*/ 98 h 101"/>
                <a:gd name="T16" fmla="*/ 66 w 218"/>
                <a:gd name="T17" fmla="*/ 78 h 101"/>
                <a:gd name="T18" fmla="*/ 189 w 218"/>
                <a:gd name="T19" fmla="*/ 78 h 101"/>
                <a:gd name="T20" fmla="*/ 218 w 218"/>
                <a:gd name="T21" fmla="*/ 53 h 101"/>
                <a:gd name="T22" fmla="*/ 218 w 218"/>
                <a:gd name="T23" fmla="*/ 0 h 101"/>
                <a:gd name="T24" fmla="*/ 181 w 218"/>
                <a:gd name="T25"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01">
                  <a:moveTo>
                    <a:pt x="181" y="24"/>
                  </a:moveTo>
                  <a:cubicBezTo>
                    <a:pt x="66" y="24"/>
                    <a:pt x="66" y="24"/>
                    <a:pt x="66" y="24"/>
                  </a:cubicBezTo>
                  <a:cubicBezTo>
                    <a:pt x="66" y="5"/>
                    <a:pt x="66" y="5"/>
                    <a:pt x="66" y="5"/>
                  </a:cubicBezTo>
                  <a:cubicBezTo>
                    <a:pt x="66" y="3"/>
                    <a:pt x="65" y="2"/>
                    <a:pt x="63" y="3"/>
                  </a:cubicBezTo>
                  <a:cubicBezTo>
                    <a:pt x="2" y="49"/>
                    <a:pt x="2" y="49"/>
                    <a:pt x="2" y="49"/>
                  </a:cubicBezTo>
                  <a:cubicBezTo>
                    <a:pt x="0" y="50"/>
                    <a:pt x="0" y="53"/>
                    <a:pt x="2" y="54"/>
                  </a:cubicBezTo>
                  <a:cubicBezTo>
                    <a:pt x="63" y="99"/>
                    <a:pt x="63" y="99"/>
                    <a:pt x="63" y="99"/>
                  </a:cubicBezTo>
                  <a:cubicBezTo>
                    <a:pt x="65" y="101"/>
                    <a:pt x="66" y="100"/>
                    <a:pt x="66" y="98"/>
                  </a:cubicBezTo>
                  <a:cubicBezTo>
                    <a:pt x="66" y="78"/>
                    <a:pt x="66" y="78"/>
                    <a:pt x="66" y="78"/>
                  </a:cubicBezTo>
                  <a:cubicBezTo>
                    <a:pt x="88" y="78"/>
                    <a:pt x="170" y="78"/>
                    <a:pt x="189" y="78"/>
                  </a:cubicBezTo>
                  <a:cubicBezTo>
                    <a:pt x="213" y="78"/>
                    <a:pt x="218" y="58"/>
                    <a:pt x="218" y="53"/>
                  </a:cubicBezTo>
                  <a:cubicBezTo>
                    <a:pt x="218" y="48"/>
                    <a:pt x="218" y="0"/>
                    <a:pt x="218" y="0"/>
                  </a:cubicBezTo>
                  <a:cubicBezTo>
                    <a:pt x="218" y="0"/>
                    <a:pt x="213" y="24"/>
                    <a:pt x="181" y="24"/>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grpSp>
      <p:sp>
        <p:nvSpPr>
          <p:cNvPr id="81" name="Freeform 64">
            <a:extLst>
              <a:ext uri="{FF2B5EF4-FFF2-40B4-BE49-F238E27FC236}">
                <a16:creationId xmlns:a16="http://schemas.microsoft.com/office/drawing/2014/main" id="{9194BB18-0B96-42DB-8FD7-B3C46753055B}"/>
              </a:ext>
            </a:extLst>
          </p:cNvPr>
          <p:cNvSpPr>
            <a:spLocks noEditPoints="1"/>
          </p:cNvSpPr>
          <p:nvPr/>
        </p:nvSpPr>
        <p:spPr bwMode="auto">
          <a:xfrm>
            <a:off x="9259889" y="1271148"/>
            <a:ext cx="303742" cy="415412"/>
          </a:xfrm>
          <a:custGeom>
            <a:avLst/>
            <a:gdLst>
              <a:gd name="T0" fmla="*/ 24 w 154"/>
              <a:gd name="T1" fmla="*/ 0 h 210"/>
              <a:gd name="T2" fmla="*/ 0 w 154"/>
              <a:gd name="T3" fmla="*/ 187 h 210"/>
              <a:gd name="T4" fmla="*/ 131 w 154"/>
              <a:gd name="T5" fmla="*/ 210 h 210"/>
              <a:gd name="T6" fmla="*/ 154 w 154"/>
              <a:gd name="T7" fmla="*/ 24 h 210"/>
              <a:gd name="T8" fmla="*/ 45 w 154"/>
              <a:gd name="T9" fmla="*/ 182 h 210"/>
              <a:gd name="T10" fmla="*/ 27 w 154"/>
              <a:gd name="T11" fmla="*/ 185 h 210"/>
              <a:gd name="T12" fmla="*/ 24 w 154"/>
              <a:gd name="T13" fmla="*/ 167 h 210"/>
              <a:gd name="T14" fmla="*/ 42 w 154"/>
              <a:gd name="T15" fmla="*/ 164 h 210"/>
              <a:gd name="T16" fmla="*/ 45 w 154"/>
              <a:gd name="T17" fmla="*/ 182 h 210"/>
              <a:gd name="T18" fmla="*/ 42 w 154"/>
              <a:gd name="T19" fmla="*/ 147 h 210"/>
              <a:gd name="T20" fmla="*/ 24 w 154"/>
              <a:gd name="T21" fmla="*/ 144 h 210"/>
              <a:gd name="T22" fmla="*/ 27 w 154"/>
              <a:gd name="T23" fmla="*/ 126 h 210"/>
              <a:gd name="T24" fmla="*/ 45 w 154"/>
              <a:gd name="T25" fmla="*/ 129 h 210"/>
              <a:gd name="T26" fmla="*/ 45 w 154"/>
              <a:gd name="T27" fmla="*/ 106 h 210"/>
              <a:gd name="T28" fmla="*/ 27 w 154"/>
              <a:gd name="T29" fmla="*/ 109 h 210"/>
              <a:gd name="T30" fmla="*/ 24 w 154"/>
              <a:gd name="T31" fmla="*/ 91 h 210"/>
              <a:gd name="T32" fmla="*/ 42 w 154"/>
              <a:gd name="T33" fmla="*/ 88 h 210"/>
              <a:gd name="T34" fmla="*/ 45 w 154"/>
              <a:gd name="T35" fmla="*/ 106 h 210"/>
              <a:gd name="T36" fmla="*/ 85 w 154"/>
              <a:gd name="T37" fmla="*/ 185 h 210"/>
              <a:gd name="T38" fmla="*/ 67 w 154"/>
              <a:gd name="T39" fmla="*/ 182 h 210"/>
              <a:gd name="T40" fmla="*/ 70 w 154"/>
              <a:gd name="T41" fmla="*/ 164 h 210"/>
              <a:gd name="T42" fmla="*/ 88 w 154"/>
              <a:gd name="T43" fmla="*/ 167 h 210"/>
              <a:gd name="T44" fmla="*/ 88 w 154"/>
              <a:gd name="T45" fmla="*/ 144 h 210"/>
              <a:gd name="T46" fmla="*/ 70 w 154"/>
              <a:gd name="T47" fmla="*/ 147 h 210"/>
              <a:gd name="T48" fmla="*/ 67 w 154"/>
              <a:gd name="T49" fmla="*/ 129 h 210"/>
              <a:gd name="T50" fmla="*/ 85 w 154"/>
              <a:gd name="T51" fmla="*/ 126 h 210"/>
              <a:gd name="T52" fmla="*/ 88 w 154"/>
              <a:gd name="T53" fmla="*/ 144 h 210"/>
              <a:gd name="T54" fmla="*/ 85 w 154"/>
              <a:gd name="T55" fmla="*/ 109 h 210"/>
              <a:gd name="T56" fmla="*/ 67 w 154"/>
              <a:gd name="T57" fmla="*/ 106 h 210"/>
              <a:gd name="T58" fmla="*/ 70 w 154"/>
              <a:gd name="T59" fmla="*/ 88 h 210"/>
              <a:gd name="T60" fmla="*/ 88 w 154"/>
              <a:gd name="T61" fmla="*/ 91 h 210"/>
              <a:gd name="T62" fmla="*/ 131 w 154"/>
              <a:gd name="T63" fmla="*/ 182 h 210"/>
              <a:gd name="T64" fmla="*/ 113 w 154"/>
              <a:gd name="T65" fmla="*/ 185 h 210"/>
              <a:gd name="T66" fmla="*/ 109 w 154"/>
              <a:gd name="T67" fmla="*/ 167 h 210"/>
              <a:gd name="T68" fmla="*/ 127 w 154"/>
              <a:gd name="T69" fmla="*/ 164 h 210"/>
              <a:gd name="T70" fmla="*/ 131 w 154"/>
              <a:gd name="T71" fmla="*/ 182 h 210"/>
              <a:gd name="T72" fmla="*/ 127 w 154"/>
              <a:gd name="T73" fmla="*/ 147 h 210"/>
              <a:gd name="T74" fmla="*/ 109 w 154"/>
              <a:gd name="T75" fmla="*/ 144 h 210"/>
              <a:gd name="T76" fmla="*/ 113 w 154"/>
              <a:gd name="T77" fmla="*/ 126 h 210"/>
              <a:gd name="T78" fmla="*/ 131 w 154"/>
              <a:gd name="T79" fmla="*/ 129 h 210"/>
              <a:gd name="T80" fmla="*/ 131 w 154"/>
              <a:gd name="T81" fmla="*/ 106 h 210"/>
              <a:gd name="T82" fmla="*/ 113 w 154"/>
              <a:gd name="T83" fmla="*/ 109 h 210"/>
              <a:gd name="T84" fmla="*/ 109 w 154"/>
              <a:gd name="T85" fmla="*/ 91 h 210"/>
              <a:gd name="T86" fmla="*/ 127 w 154"/>
              <a:gd name="T87" fmla="*/ 88 h 210"/>
              <a:gd name="T88" fmla="*/ 131 w 154"/>
              <a:gd name="T89" fmla="*/ 106 h 210"/>
              <a:gd name="T90" fmla="*/ 130 w 154"/>
              <a:gd name="T91" fmla="*/ 57 h 210"/>
              <a:gd name="T92" fmla="*/ 16 w 154"/>
              <a:gd name="T93" fmla="*/ 49 h 210"/>
              <a:gd name="T94" fmla="*/ 25 w 154"/>
              <a:gd name="T95" fmla="*/ 19 h 210"/>
              <a:gd name="T96" fmla="*/ 139 w 154"/>
              <a:gd name="T97" fmla="*/ 2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210">
                <a:moveTo>
                  <a:pt x="131" y="0"/>
                </a:moveTo>
                <a:cubicBezTo>
                  <a:pt x="24" y="0"/>
                  <a:pt x="24" y="0"/>
                  <a:pt x="24" y="0"/>
                </a:cubicBezTo>
                <a:cubicBezTo>
                  <a:pt x="11" y="0"/>
                  <a:pt x="0" y="11"/>
                  <a:pt x="0" y="24"/>
                </a:cubicBezTo>
                <a:cubicBezTo>
                  <a:pt x="0" y="187"/>
                  <a:pt x="0" y="187"/>
                  <a:pt x="0" y="187"/>
                </a:cubicBezTo>
                <a:cubicBezTo>
                  <a:pt x="0" y="199"/>
                  <a:pt x="11" y="210"/>
                  <a:pt x="24" y="210"/>
                </a:cubicBezTo>
                <a:cubicBezTo>
                  <a:pt x="131" y="210"/>
                  <a:pt x="131" y="210"/>
                  <a:pt x="131" y="210"/>
                </a:cubicBezTo>
                <a:cubicBezTo>
                  <a:pt x="144" y="210"/>
                  <a:pt x="154" y="199"/>
                  <a:pt x="154" y="187"/>
                </a:cubicBezTo>
                <a:cubicBezTo>
                  <a:pt x="154" y="24"/>
                  <a:pt x="154" y="24"/>
                  <a:pt x="154" y="24"/>
                </a:cubicBezTo>
                <a:cubicBezTo>
                  <a:pt x="154" y="11"/>
                  <a:pt x="144" y="0"/>
                  <a:pt x="131" y="0"/>
                </a:cubicBezTo>
                <a:close/>
                <a:moveTo>
                  <a:pt x="45" y="182"/>
                </a:moveTo>
                <a:cubicBezTo>
                  <a:pt x="45" y="184"/>
                  <a:pt x="44" y="185"/>
                  <a:pt x="42" y="185"/>
                </a:cubicBezTo>
                <a:cubicBezTo>
                  <a:pt x="27" y="185"/>
                  <a:pt x="27" y="185"/>
                  <a:pt x="27" y="185"/>
                </a:cubicBezTo>
                <a:cubicBezTo>
                  <a:pt x="26" y="185"/>
                  <a:pt x="24" y="184"/>
                  <a:pt x="24" y="182"/>
                </a:cubicBezTo>
                <a:cubicBezTo>
                  <a:pt x="24" y="167"/>
                  <a:pt x="24" y="167"/>
                  <a:pt x="24" y="167"/>
                </a:cubicBezTo>
                <a:cubicBezTo>
                  <a:pt x="24" y="165"/>
                  <a:pt x="26" y="164"/>
                  <a:pt x="27" y="164"/>
                </a:cubicBezTo>
                <a:cubicBezTo>
                  <a:pt x="42" y="164"/>
                  <a:pt x="42" y="164"/>
                  <a:pt x="42" y="164"/>
                </a:cubicBezTo>
                <a:cubicBezTo>
                  <a:pt x="44" y="164"/>
                  <a:pt x="45" y="165"/>
                  <a:pt x="45" y="167"/>
                </a:cubicBezTo>
                <a:lnTo>
                  <a:pt x="45" y="182"/>
                </a:lnTo>
                <a:close/>
                <a:moveTo>
                  <a:pt x="45" y="144"/>
                </a:moveTo>
                <a:cubicBezTo>
                  <a:pt x="45" y="145"/>
                  <a:pt x="44" y="147"/>
                  <a:pt x="42" y="147"/>
                </a:cubicBezTo>
                <a:cubicBezTo>
                  <a:pt x="27" y="147"/>
                  <a:pt x="27" y="147"/>
                  <a:pt x="27" y="147"/>
                </a:cubicBezTo>
                <a:cubicBezTo>
                  <a:pt x="26" y="147"/>
                  <a:pt x="24" y="145"/>
                  <a:pt x="24" y="144"/>
                </a:cubicBezTo>
                <a:cubicBezTo>
                  <a:pt x="24" y="129"/>
                  <a:pt x="24" y="129"/>
                  <a:pt x="24" y="129"/>
                </a:cubicBezTo>
                <a:cubicBezTo>
                  <a:pt x="24" y="127"/>
                  <a:pt x="26" y="126"/>
                  <a:pt x="27" y="126"/>
                </a:cubicBezTo>
                <a:cubicBezTo>
                  <a:pt x="42" y="126"/>
                  <a:pt x="42" y="126"/>
                  <a:pt x="42" y="126"/>
                </a:cubicBezTo>
                <a:cubicBezTo>
                  <a:pt x="44" y="126"/>
                  <a:pt x="45" y="127"/>
                  <a:pt x="45" y="129"/>
                </a:cubicBezTo>
                <a:lnTo>
                  <a:pt x="45" y="144"/>
                </a:lnTo>
                <a:close/>
                <a:moveTo>
                  <a:pt x="45" y="106"/>
                </a:moveTo>
                <a:cubicBezTo>
                  <a:pt x="45" y="107"/>
                  <a:pt x="44" y="109"/>
                  <a:pt x="42" y="109"/>
                </a:cubicBezTo>
                <a:cubicBezTo>
                  <a:pt x="27" y="109"/>
                  <a:pt x="27" y="109"/>
                  <a:pt x="27" y="109"/>
                </a:cubicBezTo>
                <a:cubicBezTo>
                  <a:pt x="26" y="109"/>
                  <a:pt x="24" y="107"/>
                  <a:pt x="24" y="106"/>
                </a:cubicBezTo>
                <a:cubicBezTo>
                  <a:pt x="24" y="91"/>
                  <a:pt x="24" y="91"/>
                  <a:pt x="24" y="91"/>
                </a:cubicBezTo>
                <a:cubicBezTo>
                  <a:pt x="24" y="89"/>
                  <a:pt x="26" y="88"/>
                  <a:pt x="27" y="88"/>
                </a:cubicBezTo>
                <a:cubicBezTo>
                  <a:pt x="42" y="88"/>
                  <a:pt x="42" y="88"/>
                  <a:pt x="42" y="88"/>
                </a:cubicBezTo>
                <a:cubicBezTo>
                  <a:pt x="44" y="88"/>
                  <a:pt x="45" y="89"/>
                  <a:pt x="45" y="91"/>
                </a:cubicBezTo>
                <a:lnTo>
                  <a:pt x="45" y="106"/>
                </a:lnTo>
                <a:close/>
                <a:moveTo>
                  <a:pt x="88" y="182"/>
                </a:moveTo>
                <a:cubicBezTo>
                  <a:pt x="88" y="184"/>
                  <a:pt x="87" y="185"/>
                  <a:pt x="85" y="185"/>
                </a:cubicBezTo>
                <a:cubicBezTo>
                  <a:pt x="70" y="185"/>
                  <a:pt x="70" y="185"/>
                  <a:pt x="70" y="185"/>
                </a:cubicBezTo>
                <a:cubicBezTo>
                  <a:pt x="68" y="185"/>
                  <a:pt x="67" y="184"/>
                  <a:pt x="67" y="182"/>
                </a:cubicBezTo>
                <a:cubicBezTo>
                  <a:pt x="67" y="167"/>
                  <a:pt x="67" y="167"/>
                  <a:pt x="67" y="167"/>
                </a:cubicBezTo>
                <a:cubicBezTo>
                  <a:pt x="67" y="165"/>
                  <a:pt x="68" y="164"/>
                  <a:pt x="70" y="164"/>
                </a:cubicBezTo>
                <a:cubicBezTo>
                  <a:pt x="85" y="164"/>
                  <a:pt x="85" y="164"/>
                  <a:pt x="85" y="164"/>
                </a:cubicBezTo>
                <a:cubicBezTo>
                  <a:pt x="87" y="164"/>
                  <a:pt x="88" y="165"/>
                  <a:pt x="88" y="167"/>
                </a:cubicBezTo>
                <a:lnTo>
                  <a:pt x="88" y="182"/>
                </a:lnTo>
                <a:close/>
                <a:moveTo>
                  <a:pt x="88" y="144"/>
                </a:moveTo>
                <a:cubicBezTo>
                  <a:pt x="88" y="145"/>
                  <a:pt x="87" y="147"/>
                  <a:pt x="85" y="147"/>
                </a:cubicBezTo>
                <a:cubicBezTo>
                  <a:pt x="70" y="147"/>
                  <a:pt x="70" y="147"/>
                  <a:pt x="70" y="147"/>
                </a:cubicBezTo>
                <a:cubicBezTo>
                  <a:pt x="68" y="147"/>
                  <a:pt x="67" y="145"/>
                  <a:pt x="67" y="144"/>
                </a:cubicBezTo>
                <a:cubicBezTo>
                  <a:pt x="67" y="129"/>
                  <a:pt x="67" y="129"/>
                  <a:pt x="67" y="129"/>
                </a:cubicBezTo>
                <a:cubicBezTo>
                  <a:pt x="67" y="127"/>
                  <a:pt x="68" y="126"/>
                  <a:pt x="70" y="126"/>
                </a:cubicBezTo>
                <a:cubicBezTo>
                  <a:pt x="85" y="126"/>
                  <a:pt x="85" y="126"/>
                  <a:pt x="85" y="126"/>
                </a:cubicBezTo>
                <a:cubicBezTo>
                  <a:pt x="87" y="126"/>
                  <a:pt x="88" y="127"/>
                  <a:pt x="88" y="129"/>
                </a:cubicBezTo>
                <a:lnTo>
                  <a:pt x="88" y="144"/>
                </a:lnTo>
                <a:close/>
                <a:moveTo>
                  <a:pt x="88" y="106"/>
                </a:moveTo>
                <a:cubicBezTo>
                  <a:pt x="88" y="107"/>
                  <a:pt x="87" y="109"/>
                  <a:pt x="85" y="109"/>
                </a:cubicBezTo>
                <a:cubicBezTo>
                  <a:pt x="70" y="109"/>
                  <a:pt x="70" y="109"/>
                  <a:pt x="70" y="109"/>
                </a:cubicBezTo>
                <a:cubicBezTo>
                  <a:pt x="68" y="109"/>
                  <a:pt x="67" y="107"/>
                  <a:pt x="67" y="106"/>
                </a:cubicBezTo>
                <a:cubicBezTo>
                  <a:pt x="67" y="91"/>
                  <a:pt x="67" y="91"/>
                  <a:pt x="67" y="91"/>
                </a:cubicBezTo>
                <a:cubicBezTo>
                  <a:pt x="67" y="89"/>
                  <a:pt x="68" y="88"/>
                  <a:pt x="70" y="88"/>
                </a:cubicBezTo>
                <a:cubicBezTo>
                  <a:pt x="85" y="88"/>
                  <a:pt x="85" y="88"/>
                  <a:pt x="85" y="88"/>
                </a:cubicBezTo>
                <a:cubicBezTo>
                  <a:pt x="87" y="88"/>
                  <a:pt x="88" y="89"/>
                  <a:pt x="88" y="91"/>
                </a:cubicBezTo>
                <a:lnTo>
                  <a:pt x="88" y="106"/>
                </a:lnTo>
                <a:close/>
                <a:moveTo>
                  <a:pt x="131" y="182"/>
                </a:moveTo>
                <a:cubicBezTo>
                  <a:pt x="131" y="184"/>
                  <a:pt x="129" y="185"/>
                  <a:pt x="127" y="185"/>
                </a:cubicBezTo>
                <a:cubicBezTo>
                  <a:pt x="113" y="185"/>
                  <a:pt x="113" y="185"/>
                  <a:pt x="113" y="185"/>
                </a:cubicBezTo>
                <a:cubicBezTo>
                  <a:pt x="111" y="185"/>
                  <a:pt x="109" y="184"/>
                  <a:pt x="109" y="182"/>
                </a:cubicBezTo>
                <a:cubicBezTo>
                  <a:pt x="109" y="167"/>
                  <a:pt x="109" y="167"/>
                  <a:pt x="109" y="167"/>
                </a:cubicBezTo>
                <a:cubicBezTo>
                  <a:pt x="109" y="165"/>
                  <a:pt x="111" y="164"/>
                  <a:pt x="113" y="164"/>
                </a:cubicBezTo>
                <a:cubicBezTo>
                  <a:pt x="127" y="164"/>
                  <a:pt x="127" y="164"/>
                  <a:pt x="127" y="164"/>
                </a:cubicBezTo>
                <a:cubicBezTo>
                  <a:pt x="129" y="164"/>
                  <a:pt x="131" y="165"/>
                  <a:pt x="131" y="167"/>
                </a:cubicBezTo>
                <a:lnTo>
                  <a:pt x="131" y="182"/>
                </a:lnTo>
                <a:close/>
                <a:moveTo>
                  <a:pt x="131" y="144"/>
                </a:moveTo>
                <a:cubicBezTo>
                  <a:pt x="131" y="145"/>
                  <a:pt x="129" y="147"/>
                  <a:pt x="127" y="147"/>
                </a:cubicBezTo>
                <a:cubicBezTo>
                  <a:pt x="113" y="147"/>
                  <a:pt x="113" y="147"/>
                  <a:pt x="113" y="147"/>
                </a:cubicBezTo>
                <a:cubicBezTo>
                  <a:pt x="111" y="147"/>
                  <a:pt x="109" y="145"/>
                  <a:pt x="109" y="144"/>
                </a:cubicBezTo>
                <a:cubicBezTo>
                  <a:pt x="109" y="129"/>
                  <a:pt x="109" y="129"/>
                  <a:pt x="109" y="129"/>
                </a:cubicBezTo>
                <a:cubicBezTo>
                  <a:pt x="109" y="127"/>
                  <a:pt x="111" y="126"/>
                  <a:pt x="113" y="126"/>
                </a:cubicBezTo>
                <a:cubicBezTo>
                  <a:pt x="127" y="126"/>
                  <a:pt x="127" y="126"/>
                  <a:pt x="127" y="126"/>
                </a:cubicBezTo>
                <a:cubicBezTo>
                  <a:pt x="129" y="126"/>
                  <a:pt x="131" y="127"/>
                  <a:pt x="131" y="129"/>
                </a:cubicBezTo>
                <a:lnTo>
                  <a:pt x="131" y="144"/>
                </a:lnTo>
                <a:close/>
                <a:moveTo>
                  <a:pt x="131" y="106"/>
                </a:moveTo>
                <a:cubicBezTo>
                  <a:pt x="131" y="107"/>
                  <a:pt x="129" y="109"/>
                  <a:pt x="127" y="109"/>
                </a:cubicBezTo>
                <a:cubicBezTo>
                  <a:pt x="113" y="109"/>
                  <a:pt x="113" y="109"/>
                  <a:pt x="113" y="109"/>
                </a:cubicBezTo>
                <a:cubicBezTo>
                  <a:pt x="111" y="109"/>
                  <a:pt x="109" y="107"/>
                  <a:pt x="109" y="106"/>
                </a:cubicBezTo>
                <a:cubicBezTo>
                  <a:pt x="109" y="91"/>
                  <a:pt x="109" y="91"/>
                  <a:pt x="109" y="91"/>
                </a:cubicBezTo>
                <a:cubicBezTo>
                  <a:pt x="109" y="89"/>
                  <a:pt x="111" y="88"/>
                  <a:pt x="113" y="88"/>
                </a:cubicBezTo>
                <a:cubicBezTo>
                  <a:pt x="127" y="88"/>
                  <a:pt x="127" y="88"/>
                  <a:pt x="127" y="88"/>
                </a:cubicBezTo>
                <a:cubicBezTo>
                  <a:pt x="129" y="88"/>
                  <a:pt x="131" y="89"/>
                  <a:pt x="131" y="91"/>
                </a:cubicBezTo>
                <a:lnTo>
                  <a:pt x="131" y="106"/>
                </a:lnTo>
                <a:close/>
                <a:moveTo>
                  <a:pt x="139" y="49"/>
                </a:moveTo>
                <a:cubicBezTo>
                  <a:pt x="139" y="53"/>
                  <a:pt x="135" y="57"/>
                  <a:pt x="130" y="57"/>
                </a:cubicBezTo>
                <a:cubicBezTo>
                  <a:pt x="25" y="57"/>
                  <a:pt x="25" y="57"/>
                  <a:pt x="25" y="57"/>
                </a:cubicBezTo>
                <a:cubicBezTo>
                  <a:pt x="20" y="57"/>
                  <a:pt x="16" y="53"/>
                  <a:pt x="16" y="49"/>
                </a:cubicBezTo>
                <a:cubicBezTo>
                  <a:pt x="16" y="28"/>
                  <a:pt x="16" y="28"/>
                  <a:pt x="16" y="28"/>
                </a:cubicBezTo>
                <a:cubicBezTo>
                  <a:pt x="16" y="23"/>
                  <a:pt x="20" y="19"/>
                  <a:pt x="25" y="19"/>
                </a:cubicBezTo>
                <a:cubicBezTo>
                  <a:pt x="130" y="19"/>
                  <a:pt x="130" y="19"/>
                  <a:pt x="130" y="19"/>
                </a:cubicBezTo>
                <a:cubicBezTo>
                  <a:pt x="135" y="19"/>
                  <a:pt x="139" y="23"/>
                  <a:pt x="139" y="28"/>
                </a:cubicBezTo>
                <a:lnTo>
                  <a:pt x="139" y="49"/>
                </a:lnTo>
                <a:close/>
              </a:path>
            </a:pathLst>
          </a:custGeom>
          <a:solidFill>
            <a:srgbClr val="FDB913"/>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grpSp>
        <p:nvGrpSpPr>
          <p:cNvPr id="89" name="Group 48">
            <a:extLst>
              <a:ext uri="{FF2B5EF4-FFF2-40B4-BE49-F238E27FC236}">
                <a16:creationId xmlns:a16="http://schemas.microsoft.com/office/drawing/2014/main" id="{C84AFD01-F5AC-4FAA-A0BD-A6989F3DA608}"/>
              </a:ext>
            </a:extLst>
          </p:cNvPr>
          <p:cNvGrpSpPr/>
          <p:nvPr/>
        </p:nvGrpSpPr>
        <p:grpSpPr>
          <a:xfrm>
            <a:off x="8932889" y="3290442"/>
            <a:ext cx="975475" cy="1106597"/>
            <a:chOff x="1856150" y="1613924"/>
            <a:chExt cx="1144588" cy="1298442"/>
          </a:xfrm>
        </p:grpSpPr>
        <p:sp>
          <p:nvSpPr>
            <p:cNvPr id="90" name="Freeform: Shape 5">
              <a:extLst>
                <a:ext uri="{FF2B5EF4-FFF2-40B4-BE49-F238E27FC236}">
                  <a16:creationId xmlns:a16="http://schemas.microsoft.com/office/drawing/2014/main" id="{0AC421CE-F901-4A43-87BE-27139605FB1B}"/>
                </a:ext>
              </a:extLst>
            </p:cNvPr>
            <p:cNvSpPr/>
            <p:nvPr/>
          </p:nvSpPr>
          <p:spPr>
            <a:xfrm rot="10800000">
              <a:off x="1856150" y="1613924"/>
              <a:ext cx="1144588" cy="1298442"/>
            </a:xfrm>
            <a:custGeom>
              <a:avLst/>
              <a:gdLst>
                <a:gd name="connsiteX0" fmla="*/ 572294 w 1144588"/>
                <a:gd name="connsiteY0" fmla="*/ 1298442 h 1298442"/>
                <a:gd name="connsiteX1" fmla="*/ 0 w 1144588"/>
                <a:gd name="connsiteY1" fmla="*/ 726148 h 1298442"/>
                <a:gd name="connsiteX2" fmla="*/ 456957 w 1144588"/>
                <a:gd name="connsiteY2" fmla="*/ 165481 h 1298442"/>
                <a:gd name="connsiteX3" fmla="*/ 502056 w 1144588"/>
                <a:gd name="connsiteY3" fmla="*/ 160935 h 1298442"/>
                <a:gd name="connsiteX4" fmla="*/ 595398 w 1144588"/>
                <a:gd name="connsiteY4" fmla="*/ 0 h 1298442"/>
                <a:gd name="connsiteX5" fmla="*/ 692199 w 1144588"/>
                <a:gd name="connsiteY5" fmla="*/ 166899 h 1298442"/>
                <a:gd name="connsiteX6" fmla="*/ 795057 w 1144588"/>
                <a:gd name="connsiteY6" fmla="*/ 198828 h 1298442"/>
                <a:gd name="connsiteX7" fmla="*/ 1144588 w 1144588"/>
                <a:gd name="connsiteY7" fmla="*/ 726148 h 1298442"/>
                <a:gd name="connsiteX8" fmla="*/ 572294 w 1144588"/>
                <a:gd name="connsiteY8" fmla="*/ 1298442 h 129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88" h="1298442">
                  <a:moveTo>
                    <a:pt x="572294" y="1298442"/>
                  </a:moveTo>
                  <a:cubicBezTo>
                    <a:pt x="256225" y="1298442"/>
                    <a:pt x="0" y="1042217"/>
                    <a:pt x="0" y="726148"/>
                  </a:cubicBezTo>
                  <a:cubicBezTo>
                    <a:pt x="0" y="449588"/>
                    <a:pt x="196172" y="218845"/>
                    <a:pt x="456957" y="165481"/>
                  </a:cubicBezTo>
                  <a:lnTo>
                    <a:pt x="502056" y="160935"/>
                  </a:lnTo>
                  <a:lnTo>
                    <a:pt x="595398" y="0"/>
                  </a:lnTo>
                  <a:lnTo>
                    <a:pt x="692199" y="166899"/>
                  </a:lnTo>
                  <a:lnTo>
                    <a:pt x="795057" y="198828"/>
                  </a:lnTo>
                  <a:cubicBezTo>
                    <a:pt x="1000461" y="285707"/>
                    <a:pt x="1144588" y="489096"/>
                    <a:pt x="1144588" y="726148"/>
                  </a:cubicBezTo>
                  <a:cubicBezTo>
                    <a:pt x="1144588" y="1042217"/>
                    <a:pt x="888363" y="1298442"/>
                    <a:pt x="572294" y="129844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5">
              <a:extLst>
                <a:ext uri="{FF2B5EF4-FFF2-40B4-BE49-F238E27FC236}">
                  <a16:creationId xmlns:a16="http://schemas.microsoft.com/office/drawing/2014/main" id="{0AEEF6A3-E3D4-4F71-9BB0-4B8C5E41BEF9}"/>
                </a:ext>
              </a:extLst>
            </p:cNvPr>
            <p:cNvSpPr>
              <a:spLocks noChangeArrowheads="1"/>
            </p:cNvSpPr>
            <p:nvPr/>
          </p:nvSpPr>
          <p:spPr bwMode="auto">
            <a:xfrm>
              <a:off x="2052915" y="1816331"/>
              <a:ext cx="730250" cy="730250"/>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2" name="TextBox 81"/>
          <p:cNvSpPr txBox="1"/>
          <p:nvPr/>
        </p:nvSpPr>
        <p:spPr>
          <a:xfrm>
            <a:off x="9100582" y="3592324"/>
            <a:ext cx="789507" cy="369332"/>
          </a:xfrm>
          <a:prstGeom prst="rect">
            <a:avLst/>
          </a:prstGeom>
          <a:noFill/>
        </p:spPr>
        <p:txBody>
          <a:bodyPr wrap="square" rtlCol="0">
            <a:spAutoFit/>
          </a:bodyPr>
          <a:lstStyle/>
          <a:p>
            <a:r>
              <a:rPr lang="en-US" dirty="0" smtClean="0">
                <a:solidFill>
                  <a:schemeClr val="bg1"/>
                </a:solidFill>
              </a:rPr>
              <a:t>90%</a:t>
            </a:r>
            <a:endParaRPr lang="ru-RU" dirty="0">
              <a:solidFill>
                <a:schemeClr val="bg1"/>
              </a:solidFill>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360" y="1016423"/>
            <a:ext cx="4107712" cy="3418994"/>
          </a:xfrm>
          <a:prstGeom prst="rect">
            <a:avLst/>
          </a:prstGeom>
        </p:spPr>
      </p:pic>
      <p:sp>
        <p:nvSpPr>
          <p:cNvPr id="14" name="Freeform 69">
            <a:extLst>
              <a:ext uri="{FF2B5EF4-FFF2-40B4-BE49-F238E27FC236}">
                <a16:creationId xmlns:a16="http://schemas.microsoft.com/office/drawing/2014/main" id="{FCBD1EA5-C58D-4A9E-8BEF-1B4351DFEB66}"/>
              </a:ext>
            </a:extLst>
          </p:cNvPr>
          <p:cNvSpPr>
            <a:spLocks/>
          </p:cNvSpPr>
          <p:nvPr/>
        </p:nvSpPr>
        <p:spPr bwMode="auto">
          <a:xfrm>
            <a:off x="5328695" y="4299024"/>
            <a:ext cx="482422" cy="457383"/>
          </a:xfrm>
          <a:custGeom>
            <a:avLst/>
            <a:gdLst>
              <a:gd name="T0" fmla="*/ 205 w 217"/>
              <a:gd name="T1" fmla="*/ 74 h 206"/>
              <a:gd name="T2" fmla="*/ 142 w 217"/>
              <a:gd name="T3" fmla="*/ 67 h 206"/>
              <a:gd name="T4" fmla="*/ 115 w 217"/>
              <a:gd name="T5" fmla="*/ 9 h 206"/>
              <a:gd name="T6" fmla="*/ 101 w 217"/>
              <a:gd name="T7" fmla="*/ 9 h 206"/>
              <a:gd name="T8" fmla="*/ 75 w 217"/>
              <a:gd name="T9" fmla="*/ 67 h 206"/>
              <a:gd name="T10" fmla="*/ 11 w 217"/>
              <a:gd name="T11" fmla="*/ 74 h 206"/>
              <a:gd name="T12" fmla="*/ 7 w 217"/>
              <a:gd name="T13" fmla="*/ 87 h 206"/>
              <a:gd name="T14" fmla="*/ 55 w 217"/>
              <a:gd name="T15" fmla="*/ 130 h 206"/>
              <a:gd name="T16" fmla="*/ 42 w 217"/>
              <a:gd name="T17" fmla="*/ 193 h 206"/>
              <a:gd name="T18" fmla="*/ 53 w 217"/>
              <a:gd name="T19" fmla="*/ 201 h 206"/>
              <a:gd name="T20" fmla="*/ 108 w 217"/>
              <a:gd name="T21" fmla="*/ 169 h 206"/>
              <a:gd name="T22" fmla="*/ 164 w 217"/>
              <a:gd name="T23" fmla="*/ 201 h 206"/>
              <a:gd name="T24" fmla="*/ 175 w 217"/>
              <a:gd name="T25" fmla="*/ 194 h 206"/>
              <a:gd name="T26" fmla="*/ 175 w 217"/>
              <a:gd name="T27" fmla="*/ 194 h 206"/>
              <a:gd name="T28" fmla="*/ 162 w 217"/>
              <a:gd name="T29" fmla="*/ 130 h 206"/>
              <a:gd name="T30" fmla="*/ 210 w 217"/>
              <a:gd name="T31" fmla="*/ 87 h 206"/>
              <a:gd name="T32" fmla="*/ 205 w 217"/>
              <a:gd name="T33" fmla="*/ 7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206">
                <a:moveTo>
                  <a:pt x="205" y="74"/>
                </a:moveTo>
                <a:cubicBezTo>
                  <a:pt x="142" y="67"/>
                  <a:pt x="142" y="67"/>
                  <a:pt x="142" y="67"/>
                </a:cubicBezTo>
                <a:cubicBezTo>
                  <a:pt x="115" y="9"/>
                  <a:pt x="115" y="9"/>
                  <a:pt x="115" y="9"/>
                </a:cubicBezTo>
                <a:cubicBezTo>
                  <a:pt x="112" y="0"/>
                  <a:pt x="105" y="0"/>
                  <a:pt x="101" y="9"/>
                </a:cubicBezTo>
                <a:cubicBezTo>
                  <a:pt x="75" y="67"/>
                  <a:pt x="75" y="67"/>
                  <a:pt x="75" y="67"/>
                </a:cubicBezTo>
                <a:cubicBezTo>
                  <a:pt x="11" y="74"/>
                  <a:pt x="11" y="74"/>
                  <a:pt x="11" y="74"/>
                </a:cubicBezTo>
                <a:cubicBezTo>
                  <a:pt x="2" y="75"/>
                  <a:pt x="0" y="81"/>
                  <a:pt x="7" y="87"/>
                </a:cubicBezTo>
                <a:cubicBezTo>
                  <a:pt x="55" y="130"/>
                  <a:pt x="55" y="130"/>
                  <a:pt x="55" y="130"/>
                </a:cubicBezTo>
                <a:cubicBezTo>
                  <a:pt x="42" y="193"/>
                  <a:pt x="42" y="193"/>
                  <a:pt x="42" y="193"/>
                </a:cubicBezTo>
                <a:cubicBezTo>
                  <a:pt x="40" y="202"/>
                  <a:pt x="45" y="206"/>
                  <a:pt x="53" y="201"/>
                </a:cubicBezTo>
                <a:cubicBezTo>
                  <a:pt x="108" y="169"/>
                  <a:pt x="108" y="169"/>
                  <a:pt x="108" y="169"/>
                </a:cubicBezTo>
                <a:cubicBezTo>
                  <a:pt x="164" y="201"/>
                  <a:pt x="164" y="201"/>
                  <a:pt x="164" y="201"/>
                </a:cubicBezTo>
                <a:cubicBezTo>
                  <a:pt x="172" y="206"/>
                  <a:pt x="177" y="202"/>
                  <a:pt x="175" y="194"/>
                </a:cubicBezTo>
                <a:cubicBezTo>
                  <a:pt x="175" y="194"/>
                  <a:pt x="175" y="194"/>
                  <a:pt x="175" y="194"/>
                </a:cubicBezTo>
                <a:cubicBezTo>
                  <a:pt x="162" y="130"/>
                  <a:pt x="162" y="130"/>
                  <a:pt x="162" y="130"/>
                </a:cubicBezTo>
                <a:cubicBezTo>
                  <a:pt x="210" y="87"/>
                  <a:pt x="210" y="87"/>
                  <a:pt x="210" y="87"/>
                </a:cubicBezTo>
                <a:cubicBezTo>
                  <a:pt x="217" y="81"/>
                  <a:pt x="215" y="75"/>
                  <a:pt x="205" y="74"/>
                </a:cubicBezTo>
                <a:close/>
              </a:path>
            </a:pathLst>
          </a:custGeom>
          <a:no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grpSp>
        <p:nvGrpSpPr>
          <p:cNvPr id="86" name="Group 48">
            <a:extLst>
              <a:ext uri="{FF2B5EF4-FFF2-40B4-BE49-F238E27FC236}">
                <a16:creationId xmlns:a16="http://schemas.microsoft.com/office/drawing/2014/main" id="{C84AFD01-F5AC-4FAA-A0BD-A6989F3DA608}"/>
              </a:ext>
            </a:extLst>
          </p:cNvPr>
          <p:cNvGrpSpPr/>
          <p:nvPr/>
        </p:nvGrpSpPr>
        <p:grpSpPr>
          <a:xfrm>
            <a:off x="5091036" y="4085297"/>
            <a:ext cx="975475" cy="1106597"/>
            <a:chOff x="1856150" y="1613924"/>
            <a:chExt cx="1144588" cy="1298442"/>
          </a:xfrm>
        </p:grpSpPr>
        <p:sp>
          <p:nvSpPr>
            <p:cNvPr id="87" name="Freeform: Shape 5">
              <a:extLst>
                <a:ext uri="{FF2B5EF4-FFF2-40B4-BE49-F238E27FC236}">
                  <a16:creationId xmlns:a16="http://schemas.microsoft.com/office/drawing/2014/main" id="{0AC421CE-F901-4A43-87BE-27139605FB1B}"/>
                </a:ext>
              </a:extLst>
            </p:cNvPr>
            <p:cNvSpPr/>
            <p:nvPr/>
          </p:nvSpPr>
          <p:spPr>
            <a:xfrm rot="10800000">
              <a:off x="1856150" y="1613924"/>
              <a:ext cx="1144588" cy="1298442"/>
            </a:xfrm>
            <a:custGeom>
              <a:avLst/>
              <a:gdLst>
                <a:gd name="connsiteX0" fmla="*/ 572294 w 1144588"/>
                <a:gd name="connsiteY0" fmla="*/ 1298442 h 1298442"/>
                <a:gd name="connsiteX1" fmla="*/ 0 w 1144588"/>
                <a:gd name="connsiteY1" fmla="*/ 726148 h 1298442"/>
                <a:gd name="connsiteX2" fmla="*/ 456957 w 1144588"/>
                <a:gd name="connsiteY2" fmla="*/ 165481 h 1298442"/>
                <a:gd name="connsiteX3" fmla="*/ 502056 w 1144588"/>
                <a:gd name="connsiteY3" fmla="*/ 160935 h 1298442"/>
                <a:gd name="connsiteX4" fmla="*/ 595398 w 1144588"/>
                <a:gd name="connsiteY4" fmla="*/ 0 h 1298442"/>
                <a:gd name="connsiteX5" fmla="*/ 692199 w 1144588"/>
                <a:gd name="connsiteY5" fmla="*/ 166899 h 1298442"/>
                <a:gd name="connsiteX6" fmla="*/ 795057 w 1144588"/>
                <a:gd name="connsiteY6" fmla="*/ 198828 h 1298442"/>
                <a:gd name="connsiteX7" fmla="*/ 1144588 w 1144588"/>
                <a:gd name="connsiteY7" fmla="*/ 726148 h 1298442"/>
                <a:gd name="connsiteX8" fmla="*/ 572294 w 1144588"/>
                <a:gd name="connsiteY8" fmla="*/ 1298442 h 129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4588" h="1298442">
                  <a:moveTo>
                    <a:pt x="572294" y="1298442"/>
                  </a:moveTo>
                  <a:cubicBezTo>
                    <a:pt x="256225" y="1298442"/>
                    <a:pt x="0" y="1042217"/>
                    <a:pt x="0" y="726148"/>
                  </a:cubicBezTo>
                  <a:cubicBezTo>
                    <a:pt x="0" y="449588"/>
                    <a:pt x="196172" y="218845"/>
                    <a:pt x="456957" y="165481"/>
                  </a:cubicBezTo>
                  <a:lnTo>
                    <a:pt x="502056" y="160935"/>
                  </a:lnTo>
                  <a:lnTo>
                    <a:pt x="595398" y="0"/>
                  </a:lnTo>
                  <a:lnTo>
                    <a:pt x="692199" y="166899"/>
                  </a:lnTo>
                  <a:lnTo>
                    <a:pt x="795057" y="198828"/>
                  </a:lnTo>
                  <a:cubicBezTo>
                    <a:pt x="1000461" y="285707"/>
                    <a:pt x="1144588" y="489096"/>
                    <a:pt x="1144588" y="726148"/>
                  </a:cubicBezTo>
                  <a:cubicBezTo>
                    <a:pt x="1144588" y="1042217"/>
                    <a:pt x="888363" y="1298442"/>
                    <a:pt x="572294" y="129844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5">
              <a:extLst>
                <a:ext uri="{FF2B5EF4-FFF2-40B4-BE49-F238E27FC236}">
                  <a16:creationId xmlns:a16="http://schemas.microsoft.com/office/drawing/2014/main" id="{0AEEF6A3-E3D4-4F71-9BB0-4B8C5E41BEF9}"/>
                </a:ext>
              </a:extLst>
            </p:cNvPr>
            <p:cNvSpPr>
              <a:spLocks noChangeArrowheads="1"/>
            </p:cNvSpPr>
            <p:nvPr/>
          </p:nvSpPr>
          <p:spPr bwMode="auto">
            <a:xfrm>
              <a:off x="2052915" y="1816331"/>
              <a:ext cx="730250" cy="730250"/>
            </a:xfrm>
            <a:prstGeom prst="ellipse">
              <a:avLst/>
            </a:prstGeom>
            <a:solidFill>
              <a:schemeClr val="accent2"/>
            </a:solid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6" name="Freeform 69">
            <a:extLst>
              <a:ext uri="{FF2B5EF4-FFF2-40B4-BE49-F238E27FC236}">
                <a16:creationId xmlns:a16="http://schemas.microsoft.com/office/drawing/2014/main" id="{FCBD1EA5-C58D-4A9E-8BEF-1B4351DFEB66}"/>
              </a:ext>
            </a:extLst>
          </p:cNvPr>
          <p:cNvSpPr>
            <a:spLocks/>
          </p:cNvSpPr>
          <p:nvPr/>
        </p:nvSpPr>
        <p:spPr bwMode="auto">
          <a:xfrm>
            <a:off x="5344426" y="4328637"/>
            <a:ext cx="450960" cy="427554"/>
          </a:xfrm>
          <a:custGeom>
            <a:avLst/>
            <a:gdLst>
              <a:gd name="T0" fmla="*/ 205 w 217"/>
              <a:gd name="T1" fmla="*/ 74 h 206"/>
              <a:gd name="T2" fmla="*/ 142 w 217"/>
              <a:gd name="T3" fmla="*/ 67 h 206"/>
              <a:gd name="T4" fmla="*/ 115 w 217"/>
              <a:gd name="T5" fmla="*/ 9 h 206"/>
              <a:gd name="T6" fmla="*/ 101 w 217"/>
              <a:gd name="T7" fmla="*/ 9 h 206"/>
              <a:gd name="T8" fmla="*/ 75 w 217"/>
              <a:gd name="T9" fmla="*/ 67 h 206"/>
              <a:gd name="T10" fmla="*/ 11 w 217"/>
              <a:gd name="T11" fmla="*/ 74 h 206"/>
              <a:gd name="T12" fmla="*/ 7 w 217"/>
              <a:gd name="T13" fmla="*/ 87 h 206"/>
              <a:gd name="T14" fmla="*/ 55 w 217"/>
              <a:gd name="T15" fmla="*/ 130 h 206"/>
              <a:gd name="T16" fmla="*/ 42 w 217"/>
              <a:gd name="T17" fmla="*/ 193 h 206"/>
              <a:gd name="T18" fmla="*/ 53 w 217"/>
              <a:gd name="T19" fmla="*/ 201 h 206"/>
              <a:gd name="T20" fmla="*/ 108 w 217"/>
              <a:gd name="T21" fmla="*/ 169 h 206"/>
              <a:gd name="T22" fmla="*/ 164 w 217"/>
              <a:gd name="T23" fmla="*/ 201 h 206"/>
              <a:gd name="T24" fmla="*/ 175 w 217"/>
              <a:gd name="T25" fmla="*/ 194 h 206"/>
              <a:gd name="T26" fmla="*/ 175 w 217"/>
              <a:gd name="T27" fmla="*/ 194 h 206"/>
              <a:gd name="T28" fmla="*/ 162 w 217"/>
              <a:gd name="T29" fmla="*/ 130 h 206"/>
              <a:gd name="T30" fmla="*/ 210 w 217"/>
              <a:gd name="T31" fmla="*/ 87 h 206"/>
              <a:gd name="T32" fmla="*/ 205 w 217"/>
              <a:gd name="T33" fmla="*/ 7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7" h="206">
                <a:moveTo>
                  <a:pt x="205" y="74"/>
                </a:moveTo>
                <a:cubicBezTo>
                  <a:pt x="142" y="67"/>
                  <a:pt x="142" y="67"/>
                  <a:pt x="142" y="67"/>
                </a:cubicBezTo>
                <a:cubicBezTo>
                  <a:pt x="115" y="9"/>
                  <a:pt x="115" y="9"/>
                  <a:pt x="115" y="9"/>
                </a:cubicBezTo>
                <a:cubicBezTo>
                  <a:pt x="112" y="0"/>
                  <a:pt x="105" y="0"/>
                  <a:pt x="101" y="9"/>
                </a:cubicBezTo>
                <a:cubicBezTo>
                  <a:pt x="75" y="67"/>
                  <a:pt x="75" y="67"/>
                  <a:pt x="75" y="67"/>
                </a:cubicBezTo>
                <a:cubicBezTo>
                  <a:pt x="11" y="74"/>
                  <a:pt x="11" y="74"/>
                  <a:pt x="11" y="74"/>
                </a:cubicBezTo>
                <a:cubicBezTo>
                  <a:pt x="2" y="75"/>
                  <a:pt x="0" y="81"/>
                  <a:pt x="7" y="87"/>
                </a:cubicBezTo>
                <a:cubicBezTo>
                  <a:pt x="55" y="130"/>
                  <a:pt x="55" y="130"/>
                  <a:pt x="55" y="130"/>
                </a:cubicBezTo>
                <a:cubicBezTo>
                  <a:pt x="42" y="193"/>
                  <a:pt x="42" y="193"/>
                  <a:pt x="42" y="193"/>
                </a:cubicBezTo>
                <a:cubicBezTo>
                  <a:pt x="40" y="202"/>
                  <a:pt x="45" y="206"/>
                  <a:pt x="53" y="201"/>
                </a:cubicBezTo>
                <a:cubicBezTo>
                  <a:pt x="108" y="169"/>
                  <a:pt x="108" y="169"/>
                  <a:pt x="108" y="169"/>
                </a:cubicBezTo>
                <a:cubicBezTo>
                  <a:pt x="164" y="201"/>
                  <a:pt x="164" y="201"/>
                  <a:pt x="164" y="201"/>
                </a:cubicBezTo>
                <a:cubicBezTo>
                  <a:pt x="172" y="206"/>
                  <a:pt x="177" y="202"/>
                  <a:pt x="175" y="194"/>
                </a:cubicBezTo>
                <a:cubicBezTo>
                  <a:pt x="175" y="194"/>
                  <a:pt x="175" y="194"/>
                  <a:pt x="175" y="194"/>
                </a:cubicBezTo>
                <a:cubicBezTo>
                  <a:pt x="162" y="130"/>
                  <a:pt x="162" y="130"/>
                  <a:pt x="162" y="130"/>
                </a:cubicBezTo>
                <a:cubicBezTo>
                  <a:pt x="210" y="87"/>
                  <a:pt x="210" y="87"/>
                  <a:pt x="210" y="87"/>
                </a:cubicBezTo>
                <a:cubicBezTo>
                  <a:pt x="217" y="81"/>
                  <a:pt x="215" y="75"/>
                  <a:pt x="205" y="74"/>
                </a:cubicBezTo>
                <a:close/>
              </a:path>
            </a:pathLst>
          </a:custGeom>
          <a:solidFill>
            <a:schemeClr val="accent2"/>
          </a:solidFill>
          <a:ln w="19050">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u="sng"/>
          </a:p>
        </p:txBody>
      </p:sp>
      <p:sp>
        <p:nvSpPr>
          <p:cNvPr id="41" name="TextBox 40"/>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
        <p:nvSpPr>
          <p:cNvPr id="42" name="Прямоугольник 41"/>
          <p:cNvSpPr/>
          <p:nvPr/>
        </p:nvSpPr>
        <p:spPr>
          <a:xfrm>
            <a:off x="3738368" y="2094136"/>
            <a:ext cx="3731342" cy="954107"/>
          </a:xfrm>
          <a:prstGeom prst="rect">
            <a:avLst/>
          </a:prstGeom>
        </p:spPr>
        <p:txBody>
          <a:bodyPr wrap="square">
            <a:spAutoFit/>
          </a:bodyPr>
          <a:lstStyle/>
          <a:p>
            <a:r>
              <a:rPr lang="en-GB" sz="2800" b="1" dirty="0"/>
              <a:t>Trade Relationship </a:t>
            </a:r>
            <a:endParaRPr lang="en-GB" sz="2800" b="1" dirty="0" smtClean="0"/>
          </a:p>
          <a:p>
            <a:pPr algn="ctr"/>
            <a:r>
              <a:rPr lang="en-GB" sz="2800" b="1" dirty="0" smtClean="0"/>
              <a:t>UAE </a:t>
            </a:r>
            <a:r>
              <a:rPr lang="en-GB" sz="2800" b="1" dirty="0"/>
              <a:t>&amp; Turkey</a:t>
            </a:r>
            <a:endParaRPr lang="ru-RU" sz="2800" b="1" dirty="0"/>
          </a:p>
        </p:txBody>
      </p:sp>
    </p:spTree>
    <p:extLst>
      <p:ext uri="{BB962C8B-B14F-4D97-AF65-F5344CB8AC3E}">
        <p14:creationId xmlns:p14="http://schemas.microsoft.com/office/powerpoint/2010/main" val="12985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fade">
                                      <p:cBhvr>
                                        <p:cTn id="35" dur="500"/>
                                        <p:tgtEl>
                                          <p:spTgt spid="8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fade">
                                      <p:cBhvr>
                                        <p:cTn id="43" dur="500"/>
                                        <p:tgtEl>
                                          <p:spTgt spid="9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fade">
                                      <p:cBhvr>
                                        <p:cTn id="46" dur="500"/>
                                        <p:tgtEl>
                                          <p:spTgt spid="2">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nodeType="with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28" grpId="0"/>
      <p:bldP spid="29" grpId="0"/>
      <p:bldP spid="61" grpId="0"/>
      <p:bldP spid="81" grpId="0" animBg="1"/>
      <p:bldP spid="82" grpId="0"/>
      <p:bldP spid="14" grpId="0" animBg="1"/>
      <p:bldP spid="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182321-CE64-4C42-9EB3-B39756F0D0AA}"/>
              </a:ext>
            </a:extLst>
          </p:cNvPr>
          <p:cNvSpPr>
            <a:spLocks noGrp="1"/>
          </p:cNvSpPr>
          <p:nvPr>
            <p:ph type="body" sz="quarter" idx="11"/>
          </p:nvPr>
        </p:nvSpPr>
        <p:spPr>
          <a:xfrm>
            <a:off x="566057" y="2717006"/>
            <a:ext cx="11451771" cy="1397794"/>
          </a:xfrm>
        </p:spPr>
        <p:txBody>
          <a:bodyPr/>
          <a:lstStyle/>
          <a:p>
            <a:pPr>
              <a:lnSpc>
                <a:spcPts val="5850"/>
              </a:lnSpc>
            </a:pPr>
            <a:r>
              <a:rPr lang="en-US" sz="5850" dirty="0">
                <a:solidFill>
                  <a:schemeClr val="bg1"/>
                </a:solidFill>
              </a:rPr>
              <a:t>FDI Incentives – UAE </a:t>
            </a:r>
            <a:r>
              <a:rPr lang="en-US" sz="5850" dirty="0" smtClean="0">
                <a:solidFill>
                  <a:schemeClr val="bg1"/>
                </a:solidFill>
              </a:rPr>
              <a:t>Onshore </a:t>
            </a:r>
          </a:p>
          <a:p>
            <a:pPr>
              <a:lnSpc>
                <a:spcPts val="5850"/>
              </a:lnSpc>
            </a:pPr>
            <a:r>
              <a:rPr lang="en-US" sz="5850" dirty="0" smtClean="0">
                <a:solidFill>
                  <a:schemeClr val="bg1"/>
                </a:solidFill>
              </a:rPr>
              <a:t>&amp; </a:t>
            </a:r>
            <a:r>
              <a:rPr lang="en-US" sz="5850" dirty="0">
                <a:solidFill>
                  <a:schemeClr val="bg1"/>
                </a:solidFill>
              </a:rPr>
              <a:t>Free Zones</a:t>
            </a:r>
          </a:p>
        </p:txBody>
      </p:sp>
    </p:spTree>
    <p:extLst>
      <p:ext uri="{BB962C8B-B14F-4D97-AF65-F5344CB8AC3E}">
        <p14:creationId xmlns:p14="http://schemas.microsoft.com/office/powerpoint/2010/main" val="2145827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2869350" y="888905"/>
            <a:ext cx="5836854" cy="523220"/>
          </a:xfrm>
          <a:prstGeom prst="rect">
            <a:avLst/>
          </a:prstGeom>
          <a:noFill/>
        </p:spPr>
        <p:txBody>
          <a:bodyPr wrap="none" rtlCol="0">
            <a:spAutoFit/>
          </a:bodyPr>
          <a:lstStyle/>
          <a:p>
            <a:r>
              <a:rPr lang="en-GB" sz="2800" b="1" dirty="0"/>
              <a:t>Onshore or Federal Jurisdictions</a:t>
            </a:r>
          </a:p>
        </p:txBody>
      </p:sp>
      <p:sp>
        <p:nvSpPr>
          <p:cNvPr id="30" name="Title 1">
            <a:extLst>
              <a:ext uri="{FF2B5EF4-FFF2-40B4-BE49-F238E27FC236}">
                <a16:creationId xmlns:a16="http://schemas.microsoft.com/office/drawing/2014/main" id="{A76B1EFA-604E-48E2-AB3F-94BE6BD14744}"/>
              </a:ext>
            </a:extLst>
          </p:cNvPr>
          <p:cNvSpPr txBox="1">
            <a:spLocks/>
          </p:cNvSpPr>
          <p:nvPr/>
        </p:nvSpPr>
        <p:spPr>
          <a:xfrm>
            <a:off x="4181158" y="207004"/>
            <a:ext cx="4224767" cy="615553"/>
          </a:xfrm>
          <a:prstGeom prst="rect">
            <a:avLst/>
          </a:prstGeom>
        </p:spPr>
        <p:txBody>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GB" sz="4000" dirty="0" smtClean="0"/>
              <a:t>UAE for FDI</a:t>
            </a:r>
            <a:endParaRPr lang="en-GB" sz="4000" dirty="0"/>
          </a:p>
        </p:txBody>
      </p:sp>
      <p:sp>
        <p:nvSpPr>
          <p:cNvPr id="5" name="Прямоугольник 4"/>
          <p:cNvSpPr/>
          <p:nvPr/>
        </p:nvSpPr>
        <p:spPr>
          <a:xfrm>
            <a:off x="260090" y="1494230"/>
            <a:ext cx="11335138" cy="707886"/>
          </a:xfrm>
          <a:prstGeom prst="rect">
            <a:avLst/>
          </a:prstGeom>
        </p:spPr>
        <p:txBody>
          <a:bodyPr wrap="square">
            <a:spAutoFit/>
          </a:bodyPr>
          <a:lstStyle/>
          <a:p>
            <a:r>
              <a:rPr lang="en-GB" sz="2000" b="1" dirty="0"/>
              <a:t>7 Emirates</a:t>
            </a:r>
            <a:r>
              <a:rPr lang="en-GB" sz="2000" dirty="0"/>
              <a:t>: Abu Dhabi, Dubai, Sharjah, Ajman, </a:t>
            </a:r>
            <a:r>
              <a:rPr lang="en-GB" sz="2000" dirty="0" err="1"/>
              <a:t>Ras</a:t>
            </a:r>
            <a:r>
              <a:rPr lang="en-GB" sz="2000" dirty="0"/>
              <a:t> al </a:t>
            </a:r>
            <a:r>
              <a:rPr lang="en-GB" sz="2000" dirty="0" err="1"/>
              <a:t>Khaimah</a:t>
            </a:r>
            <a:r>
              <a:rPr lang="en-GB" sz="2000" dirty="0"/>
              <a:t>, Fujairah, &amp; Umm al Quwain.</a:t>
            </a:r>
          </a:p>
          <a:p>
            <a:r>
              <a:rPr lang="en-GB" sz="2000" b="1" dirty="0"/>
              <a:t>By default</a:t>
            </a:r>
            <a:r>
              <a:rPr lang="en-GB" sz="2000" dirty="0"/>
              <a:t>: Federal laws and regulations are </a:t>
            </a:r>
            <a:r>
              <a:rPr lang="en-GB" sz="2000" dirty="0" smtClean="0"/>
              <a:t>applicable</a:t>
            </a:r>
            <a:endParaRPr lang="en-GB" sz="2000" dirty="0"/>
          </a:p>
        </p:txBody>
      </p:sp>
      <p:sp>
        <p:nvSpPr>
          <p:cNvPr id="10" name="TextBox 9"/>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
        <p:nvSpPr>
          <p:cNvPr id="4" name="Прямоугольник 3"/>
          <p:cNvSpPr/>
          <p:nvPr/>
        </p:nvSpPr>
        <p:spPr>
          <a:xfrm>
            <a:off x="155502" y="2420350"/>
            <a:ext cx="6096000" cy="400110"/>
          </a:xfrm>
          <a:prstGeom prst="rect">
            <a:avLst/>
          </a:prstGeom>
        </p:spPr>
        <p:txBody>
          <a:bodyPr>
            <a:spAutoFit/>
          </a:bodyPr>
          <a:lstStyle/>
          <a:p>
            <a:pPr marL="179388" lvl="1"/>
            <a:r>
              <a:rPr lang="en-GB" sz="2000" b="1" dirty="0" smtClean="0"/>
              <a:t>In </a:t>
            </a:r>
            <a:r>
              <a:rPr lang="en-GB" sz="2000" b="1" dirty="0"/>
              <a:t>General</a:t>
            </a:r>
            <a:r>
              <a:rPr lang="en-GB" sz="2000" dirty="0"/>
              <a:t>: No tax holiday provision </a:t>
            </a:r>
          </a:p>
        </p:txBody>
      </p:sp>
      <p:sp>
        <p:nvSpPr>
          <p:cNvPr id="7" name="Прямоугольник 6"/>
          <p:cNvSpPr/>
          <p:nvPr/>
        </p:nvSpPr>
        <p:spPr>
          <a:xfrm>
            <a:off x="104909" y="4191583"/>
            <a:ext cx="3376095" cy="2246769"/>
          </a:xfrm>
          <a:prstGeom prst="rect">
            <a:avLst/>
          </a:prstGeom>
        </p:spPr>
        <p:txBody>
          <a:bodyPr wrap="square">
            <a:spAutoFit/>
          </a:bodyPr>
          <a:lstStyle/>
          <a:p>
            <a:pPr marL="179388" lvl="1" algn="ctr"/>
            <a:r>
              <a:rPr lang="en-GB" sz="2000" b="1" dirty="0"/>
              <a:t>CIT</a:t>
            </a:r>
            <a:r>
              <a:rPr lang="en-GB" sz="2000" dirty="0"/>
              <a:t>: </a:t>
            </a:r>
            <a:endParaRPr lang="en-GB" sz="2000" dirty="0" smtClean="0"/>
          </a:p>
          <a:p>
            <a:pPr marL="179388" lvl="1"/>
            <a:r>
              <a:rPr lang="en-GB" sz="2000" dirty="0" smtClean="0"/>
              <a:t>There </a:t>
            </a:r>
            <a:r>
              <a:rPr lang="en-GB" sz="2000" dirty="0"/>
              <a:t>are tax laws for </a:t>
            </a:r>
            <a:endParaRPr lang="en-GB" sz="2000" dirty="0" smtClean="0"/>
          </a:p>
          <a:p>
            <a:pPr marL="179388" lvl="1"/>
            <a:r>
              <a:rPr lang="en-GB" sz="2000" dirty="0" smtClean="0"/>
              <a:t>Dubai and </a:t>
            </a:r>
            <a:r>
              <a:rPr lang="en-GB" sz="2000" dirty="0"/>
              <a:t>Abu Dhabi Emirates. </a:t>
            </a:r>
            <a:r>
              <a:rPr lang="en-GB" sz="2000" dirty="0" smtClean="0"/>
              <a:t>However</a:t>
            </a:r>
            <a:r>
              <a:rPr lang="en-GB" sz="2000" dirty="0"/>
              <a:t>, </a:t>
            </a:r>
            <a:r>
              <a:rPr lang="en-GB" sz="2000" dirty="0" smtClean="0"/>
              <a:t>they are applicable for </a:t>
            </a:r>
            <a:r>
              <a:rPr lang="en-GB" sz="2000" dirty="0"/>
              <a:t>foreign </a:t>
            </a:r>
            <a:r>
              <a:rPr lang="en-GB" sz="2000" dirty="0" smtClean="0"/>
              <a:t>oil </a:t>
            </a:r>
            <a:r>
              <a:rPr lang="en-GB" sz="2000" dirty="0"/>
              <a:t>companies and </a:t>
            </a:r>
            <a:endParaRPr lang="en-GB" sz="2000" dirty="0" smtClean="0"/>
          </a:p>
          <a:p>
            <a:pPr marL="179388" lvl="1"/>
            <a:r>
              <a:rPr lang="en-GB" sz="2000" dirty="0" smtClean="0"/>
              <a:t>foreign </a:t>
            </a:r>
            <a:r>
              <a:rPr lang="en-GB" sz="2000" dirty="0"/>
              <a:t>banks’ branches</a:t>
            </a:r>
          </a:p>
        </p:txBody>
      </p:sp>
      <p:sp>
        <p:nvSpPr>
          <p:cNvPr id="8" name="Прямоугольник 7"/>
          <p:cNvSpPr/>
          <p:nvPr/>
        </p:nvSpPr>
        <p:spPr>
          <a:xfrm>
            <a:off x="2957729" y="4213381"/>
            <a:ext cx="1818447" cy="707886"/>
          </a:xfrm>
          <a:prstGeom prst="rect">
            <a:avLst/>
          </a:prstGeom>
        </p:spPr>
        <p:txBody>
          <a:bodyPr wrap="none">
            <a:spAutoFit/>
          </a:bodyPr>
          <a:lstStyle/>
          <a:p>
            <a:pPr marL="179388" lvl="1"/>
            <a:r>
              <a:rPr lang="en-GB" sz="2000" b="1" dirty="0"/>
              <a:t>PIT &amp; WHT</a:t>
            </a:r>
            <a:r>
              <a:rPr lang="en-GB" sz="2000" dirty="0"/>
              <a:t>: </a:t>
            </a:r>
            <a:endParaRPr lang="en-GB" sz="2000" dirty="0" smtClean="0"/>
          </a:p>
          <a:p>
            <a:pPr marL="179388" lvl="1" algn="ctr"/>
            <a:r>
              <a:rPr lang="en-GB" sz="2000" dirty="0" smtClean="0"/>
              <a:t>N/A</a:t>
            </a:r>
            <a:endParaRPr lang="en-GB" sz="2000" dirty="0"/>
          </a:p>
        </p:txBody>
      </p:sp>
      <p:sp>
        <p:nvSpPr>
          <p:cNvPr id="11" name="Прямоугольник 10"/>
          <p:cNvSpPr/>
          <p:nvPr/>
        </p:nvSpPr>
        <p:spPr>
          <a:xfrm>
            <a:off x="4657411" y="4196861"/>
            <a:ext cx="2745450" cy="2246769"/>
          </a:xfrm>
          <a:prstGeom prst="rect">
            <a:avLst/>
          </a:prstGeom>
        </p:spPr>
        <p:txBody>
          <a:bodyPr wrap="square">
            <a:spAutoFit/>
          </a:bodyPr>
          <a:lstStyle/>
          <a:p>
            <a:pPr marL="179388" lvl="1" algn="ctr"/>
            <a:r>
              <a:rPr lang="en-GB" sz="2000" b="1" dirty="0"/>
              <a:t>Excise Tax</a:t>
            </a:r>
            <a:r>
              <a:rPr lang="en-GB" sz="2000" dirty="0"/>
              <a:t>: </a:t>
            </a:r>
            <a:endParaRPr lang="en-GB" sz="2000" dirty="0" smtClean="0"/>
          </a:p>
          <a:p>
            <a:pPr marL="179388" lvl="1"/>
            <a:r>
              <a:rPr lang="en-GB" sz="2000" dirty="0" smtClean="0"/>
              <a:t>Tobacco </a:t>
            </a:r>
            <a:r>
              <a:rPr lang="en-GB" sz="2000" dirty="0"/>
              <a:t>products, </a:t>
            </a:r>
            <a:endParaRPr lang="en-GB" sz="2000" dirty="0" smtClean="0"/>
          </a:p>
          <a:p>
            <a:pPr marL="179388" lvl="1"/>
            <a:r>
              <a:rPr lang="en-GB" sz="2000" dirty="0" smtClean="0"/>
              <a:t>Carbonated </a:t>
            </a:r>
            <a:r>
              <a:rPr lang="en-GB" sz="2000" dirty="0"/>
              <a:t>drinks </a:t>
            </a:r>
            <a:endParaRPr lang="en-GB" sz="2000" dirty="0" smtClean="0"/>
          </a:p>
          <a:p>
            <a:pPr marL="179388" lvl="1"/>
            <a:r>
              <a:rPr lang="en-GB" sz="2000" dirty="0" smtClean="0"/>
              <a:t>(</a:t>
            </a:r>
            <a:r>
              <a:rPr lang="en-GB" sz="2000" dirty="0"/>
              <a:t>note that this excludes </a:t>
            </a:r>
            <a:r>
              <a:rPr lang="en-GB" sz="2000" dirty="0" smtClean="0"/>
              <a:t>sparkling </a:t>
            </a:r>
            <a:r>
              <a:rPr lang="en-GB" sz="2000" dirty="0"/>
              <a:t>water), </a:t>
            </a:r>
          </a:p>
          <a:p>
            <a:pPr marL="179388" lvl="1"/>
            <a:r>
              <a:rPr lang="en-GB" sz="2000" dirty="0"/>
              <a:t>&amp; Energy drinks</a:t>
            </a:r>
          </a:p>
        </p:txBody>
      </p:sp>
      <p:sp>
        <p:nvSpPr>
          <p:cNvPr id="12" name="Прямоугольник 11"/>
          <p:cNvSpPr/>
          <p:nvPr/>
        </p:nvSpPr>
        <p:spPr>
          <a:xfrm>
            <a:off x="7159221" y="4185346"/>
            <a:ext cx="1978703" cy="1015663"/>
          </a:xfrm>
          <a:prstGeom prst="rect">
            <a:avLst/>
          </a:prstGeom>
        </p:spPr>
        <p:txBody>
          <a:bodyPr wrap="square">
            <a:spAutoFit/>
          </a:bodyPr>
          <a:lstStyle/>
          <a:p>
            <a:pPr marL="179388" lvl="1" algn="ctr"/>
            <a:r>
              <a:rPr lang="en-GB" sz="2000" b="1" dirty="0"/>
              <a:t>VAT:</a:t>
            </a:r>
            <a:r>
              <a:rPr lang="en-GB" sz="2000" dirty="0"/>
              <a:t> </a:t>
            </a:r>
            <a:endParaRPr lang="en-GB" sz="2000" dirty="0" smtClean="0"/>
          </a:p>
          <a:p>
            <a:pPr marL="179388" lvl="1"/>
            <a:r>
              <a:rPr lang="en-GB" sz="2000" dirty="0" smtClean="0"/>
              <a:t>5</a:t>
            </a:r>
            <a:r>
              <a:rPr lang="en-GB" sz="2000" dirty="0"/>
              <a:t>% </a:t>
            </a:r>
            <a:r>
              <a:rPr lang="en-GB" sz="2000" dirty="0" smtClean="0"/>
              <a:t>on goods </a:t>
            </a:r>
          </a:p>
          <a:p>
            <a:pPr marL="179388" lvl="1"/>
            <a:r>
              <a:rPr lang="en-GB" sz="2000" dirty="0" smtClean="0"/>
              <a:t>and </a:t>
            </a:r>
            <a:r>
              <a:rPr lang="en-GB" sz="2000" dirty="0"/>
              <a:t>services</a:t>
            </a:r>
          </a:p>
        </p:txBody>
      </p:sp>
      <p:sp>
        <p:nvSpPr>
          <p:cNvPr id="13" name="Прямоугольник 12"/>
          <p:cNvSpPr/>
          <p:nvPr/>
        </p:nvSpPr>
        <p:spPr>
          <a:xfrm>
            <a:off x="9260451" y="4194745"/>
            <a:ext cx="2089005" cy="1323439"/>
          </a:xfrm>
          <a:prstGeom prst="rect">
            <a:avLst/>
          </a:prstGeom>
        </p:spPr>
        <p:txBody>
          <a:bodyPr wrap="square">
            <a:spAutoFit/>
          </a:bodyPr>
          <a:lstStyle/>
          <a:p>
            <a:pPr marL="179388" lvl="1" algn="ctr"/>
            <a:r>
              <a:rPr lang="en-GB" sz="2000" b="1" dirty="0"/>
              <a:t>Custom Duty</a:t>
            </a:r>
            <a:r>
              <a:rPr lang="en-GB" sz="2000" dirty="0"/>
              <a:t>: </a:t>
            </a:r>
            <a:endParaRPr lang="en-GB" sz="2000" dirty="0" smtClean="0"/>
          </a:p>
          <a:p>
            <a:pPr marL="179388" lvl="1"/>
            <a:r>
              <a:rPr lang="en-GB" sz="2000" dirty="0" smtClean="0"/>
              <a:t>5</a:t>
            </a:r>
            <a:r>
              <a:rPr lang="en-GB" sz="2000" dirty="0"/>
              <a:t>% - Part of </a:t>
            </a:r>
            <a:endParaRPr lang="en-GB" sz="2000" dirty="0" smtClean="0"/>
          </a:p>
          <a:p>
            <a:pPr marL="179388" lvl="1"/>
            <a:r>
              <a:rPr lang="en-GB" sz="2000" dirty="0" smtClean="0"/>
              <a:t>GCC Customs </a:t>
            </a:r>
            <a:r>
              <a:rPr lang="en-GB" sz="2000" dirty="0"/>
              <a:t>Union</a:t>
            </a:r>
          </a:p>
        </p:txBody>
      </p:sp>
      <p:sp>
        <p:nvSpPr>
          <p:cNvPr id="14" name="Прямоугольник 13"/>
          <p:cNvSpPr/>
          <p:nvPr/>
        </p:nvSpPr>
        <p:spPr>
          <a:xfrm>
            <a:off x="5458276" y="2097185"/>
            <a:ext cx="1179105" cy="523220"/>
          </a:xfrm>
          <a:prstGeom prst="rect">
            <a:avLst/>
          </a:prstGeom>
        </p:spPr>
        <p:txBody>
          <a:bodyPr wrap="none">
            <a:spAutoFit/>
          </a:bodyPr>
          <a:lstStyle/>
          <a:p>
            <a:r>
              <a:rPr lang="en-GB" sz="2800" b="1" dirty="0"/>
              <a:t>Taxes</a:t>
            </a:r>
            <a:endParaRPr lang="ru-RU" sz="2800" dirty="0"/>
          </a:p>
        </p:txBody>
      </p:sp>
      <p:sp>
        <p:nvSpPr>
          <p:cNvPr id="27" name="Oval 4">
            <a:extLst>
              <a:ext uri="{FF2B5EF4-FFF2-40B4-BE49-F238E27FC236}">
                <a16:creationId xmlns:a16="http://schemas.microsoft.com/office/drawing/2014/main" id="{47E60172-100E-4394-BF5B-07B662E47DE8}"/>
              </a:ext>
            </a:extLst>
          </p:cNvPr>
          <p:cNvSpPr>
            <a:spLocks noChangeAspect="1"/>
          </p:cNvSpPr>
          <p:nvPr/>
        </p:nvSpPr>
        <p:spPr>
          <a:xfrm>
            <a:off x="1287849" y="2996944"/>
            <a:ext cx="1115265" cy="1115265"/>
          </a:xfrm>
          <a:prstGeom prst="ellipse">
            <a:avLst/>
          </a:prstGeom>
          <a:solidFill>
            <a:schemeClr val="accent2"/>
          </a:solidFill>
          <a:ln w="57150">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21">
            <a:extLst>
              <a:ext uri="{FF2B5EF4-FFF2-40B4-BE49-F238E27FC236}">
                <a16:creationId xmlns:a16="http://schemas.microsoft.com/office/drawing/2014/main" id="{50A4B344-D6D8-4EED-BFFC-84585C753DC3}"/>
              </a:ext>
            </a:extLst>
          </p:cNvPr>
          <p:cNvSpPr>
            <a:spLocks noChangeAspect="1"/>
          </p:cNvSpPr>
          <p:nvPr/>
        </p:nvSpPr>
        <p:spPr>
          <a:xfrm>
            <a:off x="3388879" y="2996944"/>
            <a:ext cx="1115265" cy="1115265"/>
          </a:xfrm>
          <a:prstGeom prst="ellipse">
            <a:avLst/>
          </a:prstGeom>
          <a:solidFill>
            <a:schemeClr val="accent2"/>
          </a:solidFill>
          <a:ln w="57150">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1400" b="1" dirty="0">
              <a:solidFill>
                <a:srgbClr val="FFFFFF"/>
              </a:solidFill>
            </a:endParaRPr>
          </a:p>
        </p:txBody>
      </p:sp>
      <p:sp>
        <p:nvSpPr>
          <p:cNvPr id="33" name="Oval 22">
            <a:extLst>
              <a:ext uri="{FF2B5EF4-FFF2-40B4-BE49-F238E27FC236}">
                <a16:creationId xmlns:a16="http://schemas.microsoft.com/office/drawing/2014/main" id="{9CDBEACA-8216-4495-A4B7-99FE00A50BD0}"/>
              </a:ext>
            </a:extLst>
          </p:cNvPr>
          <p:cNvSpPr>
            <a:spLocks noChangeAspect="1"/>
          </p:cNvSpPr>
          <p:nvPr/>
        </p:nvSpPr>
        <p:spPr>
          <a:xfrm>
            <a:off x="5489909" y="2996944"/>
            <a:ext cx="1115265" cy="1115265"/>
          </a:xfrm>
          <a:prstGeom prst="ellipse">
            <a:avLst/>
          </a:prstGeom>
          <a:solidFill>
            <a:schemeClr val="accent2"/>
          </a:solidFill>
          <a:ln w="57150">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3">
            <a:extLst>
              <a:ext uri="{FF2B5EF4-FFF2-40B4-BE49-F238E27FC236}">
                <a16:creationId xmlns:a16="http://schemas.microsoft.com/office/drawing/2014/main" id="{589FE0BE-DF9C-442F-9F81-5C092833E4C3}"/>
              </a:ext>
            </a:extLst>
          </p:cNvPr>
          <p:cNvSpPr>
            <a:spLocks noChangeAspect="1"/>
          </p:cNvSpPr>
          <p:nvPr/>
        </p:nvSpPr>
        <p:spPr>
          <a:xfrm>
            <a:off x="7590939" y="2996944"/>
            <a:ext cx="1115265" cy="1115265"/>
          </a:xfrm>
          <a:prstGeom prst="ellipse">
            <a:avLst/>
          </a:prstGeom>
          <a:solidFill>
            <a:schemeClr val="accent2"/>
          </a:solidFill>
          <a:ln w="57150">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3200" b="1" dirty="0">
              <a:solidFill>
                <a:srgbClr val="FFFFFF"/>
              </a:solidFill>
            </a:endParaRPr>
          </a:p>
        </p:txBody>
      </p:sp>
      <p:sp>
        <p:nvSpPr>
          <p:cNvPr id="35" name="Oval 31">
            <a:extLst>
              <a:ext uri="{FF2B5EF4-FFF2-40B4-BE49-F238E27FC236}">
                <a16:creationId xmlns:a16="http://schemas.microsoft.com/office/drawing/2014/main" id="{8C1A54BB-957B-4A02-9787-A9EBEFB6F0A8}"/>
              </a:ext>
            </a:extLst>
          </p:cNvPr>
          <p:cNvSpPr>
            <a:spLocks noChangeAspect="1"/>
          </p:cNvSpPr>
          <p:nvPr/>
        </p:nvSpPr>
        <p:spPr>
          <a:xfrm>
            <a:off x="9691968" y="2996944"/>
            <a:ext cx="1115265" cy="1115265"/>
          </a:xfrm>
          <a:prstGeom prst="ellipse">
            <a:avLst/>
          </a:prstGeom>
          <a:solidFill>
            <a:schemeClr val="accent2"/>
          </a:solidFill>
          <a:ln w="57150">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US" sz="3200" b="1" dirty="0">
              <a:solidFill>
                <a:srgbClr val="FFFFFF"/>
              </a:solidFill>
            </a:endParaRPr>
          </a:p>
        </p:txBody>
      </p:sp>
      <p:sp>
        <p:nvSpPr>
          <p:cNvPr id="18" name="Oval 22"/>
          <p:cNvSpPr/>
          <p:nvPr/>
        </p:nvSpPr>
        <p:spPr bwMode="auto">
          <a:xfrm>
            <a:off x="1308520" y="3010734"/>
            <a:ext cx="1078672" cy="1083574"/>
          </a:xfrm>
          <a:prstGeom prst="ellipse">
            <a:avLst/>
          </a:prstGeom>
          <a:blipFill rotWithShape="1">
            <a:blip r:embed="rId3"/>
            <a:stretch>
              <a:fillRect/>
            </a:stretch>
          </a:blip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2260" y="3117594"/>
            <a:ext cx="633132" cy="837982"/>
          </a:xfrm>
          <a:prstGeom prst="rect">
            <a:avLst/>
          </a:prstGeom>
          <a:effectLst>
            <a:outerShdw blurRad="50800" dist="38100" dir="5400000" algn="t" rotWithShape="0">
              <a:prstClr val="black">
                <a:alpha val="40000"/>
              </a:prstClr>
            </a:outerShdw>
          </a:effectLst>
        </p:spPr>
      </p:pic>
      <p:sp>
        <p:nvSpPr>
          <p:cNvPr id="2" name="Прямоугольник 1"/>
          <p:cNvSpPr/>
          <p:nvPr/>
        </p:nvSpPr>
        <p:spPr>
          <a:xfrm>
            <a:off x="9823842" y="3229355"/>
            <a:ext cx="851516" cy="646331"/>
          </a:xfrm>
          <a:prstGeom prst="rect">
            <a:avLst/>
          </a:prstGeom>
          <a:effectLst>
            <a:outerShdw blurRad="50800" dist="38100" dir="5400000" algn="t" rotWithShape="0">
              <a:prstClr val="black">
                <a:alpha val="40000"/>
              </a:prstClr>
            </a:outerShdw>
          </a:effectLst>
        </p:spPr>
        <p:txBody>
          <a:bodyPr wrap="none">
            <a:spAutoFit/>
          </a:bodyPr>
          <a:lstStyle/>
          <a:p>
            <a:pPr algn="ctr" eaLnBrk="0" fontAlgn="base" hangingPunct="0">
              <a:spcBef>
                <a:spcPct val="0"/>
              </a:spcBef>
              <a:spcAft>
                <a:spcPct val="0"/>
              </a:spcAft>
              <a:defRPr/>
            </a:pPr>
            <a:r>
              <a:rPr lang="en-US" sz="3600" b="1" dirty="0">
                <a:solidFill>
                  <a:srgbClr val="FFFFFF"/>
                </a:solidFill>
              </a:rPr>
              <a:t>5%</a:t>
            </a:r>
          </a:p>
        </p:txBody>
      </p:sp>
      <p:sp>
        <p:nvSpPr>
          <p:cNvPr id="41" name="Прямоугольник 40"/>
          <p:cNvSpPr/>
          <p:nvPr/>
        </p:nvSpPr>
        <p:spPr>
          <a:xfrm>
            <a:off x="7691156" y="3231410"/>
            <a:ext cx="851516" cy="646331"/>
          </a:xfrm>
          <a:prstGeom prst="rect">
            <a:avLst/>
          </a:prstGeom>
          <a:effectLst>
            <a:outerShdw blurRad="50800" dist="38100" dir="5400000" algn="t" rotWithShape="0">
              <a:prstClr val="black">
                <a:alpha val="40000"/>
              </a:prstClr>
            </a:outerShdw>
          </a:effectLst>
        </p:spPr>
        <p:txBody>
          <a:bodyPr wrap="none">
            <a:spAutoFit/>
          </a:bodyPr>
          <a:lstStyle/>
          <a:p>
            <a:pPr algn="ctr" eaLnBrk="0" fontAlgn="base" hangingPunct="0">
              <a:spcBef>
                <a:spcPct val="0"/>
              </a:spcBef>
              <a:spcAft>
                <a:spcPct val="0"/>
              </a:spcAft>
              <a:defRPr/>
            </a:pPr>
            <a:r>
              <a:rPr lang="en-US" sz="3600" b="1" dirty="0">
                <a:solidFill>
                  <a:srgbClr val="FFFFFF"/>
                </a:solidFill>
              </a:rPr>
              <a:t>5%</a:t>
            </a:r>
          </a:p>
        </p:txBody>
      </p:sp>
      <p:sp>
        <p:nvSpPr>
          <p:cNvPr id="3" name="Прямоугольник 2"/>
          <p:cNvSpPr/>
          <p:nvPr/>
        </p:nvSpPr>
        <p:spPr>
          <a:xfrm>
            <a:off x="3481004" y="3278256"/>
            <a:ext cx="891591" cy="584775"/>
          </a:xfrm>
          <a:prstGeom prst="rect">
            <a:avLst/>
          </a:prstGeom>
          <a:effectLst>
            <a:outerShdw blurRad="50800" dist="38100" dir="5400000" algn="t" rotWithShape="0">
              <a:prstClr val="black">
                <a:alpha val="40000"/>
              </a:prstClr>
            </a:outerShdw>
          </a:effectLst>
        </p:spPr>
        <p:txBody>
          <a:bodyPr wrap="none">
            <a:spAutoFit/>
          </a:bodyPr>
          <a:lstStyle/>
          <a:p>
            <a:pPr algn="ctr" eaLnBrk="0" fontAlgn="base" hangingPunct="0">
              <a:spcBef>
                <a:spcPct val="0"/>
              </a:spcBef>
              <a:spcAft>
                <a:spcPct val="0"/>
              </a:spcAft>
              <a:defRPr/>
            </a:pPr>
            <a:r>
              <a:rPr lang="en-US" sz="3200" b="1" dirty="0">
                <a:solidFill>
                  <a:srgbClr val="FFFFFF"/>
                </a:solidFill>
              </a:rPr>
              <a:t>N/A</a:t>
            </a:r>
            <a:endParaRPr lang="en-US" b="1" dirty="0">
              <a:solidFill>
                <a:srgbClr val="FFFFFF"/>
              </a:solidFill>
            </a:endParaRPr>
          </a:p>
        </p:txBody>
      </p:sp>
    </p:spTree>
    <p:extLst>
      <p:ext uri="{BB962C8B-B14F-4D97-AF65-F5344CB8AC3E}">
        <p14:creationId xmlns:p14="http://schemas.microsoft.com/office/powerpoint/2010/main" val="108863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11" grpId="0"/>
      <p:bldP spid="12" grpId="0"/>
      <p:bldP spid="13" grpId="0"/>
      <p:bldP spid="14" grpId="0"/>
      <p:bldP spid="27" grpId="0" animBg="1"/>
      <p:bldP spid="32" grpId="0" animBg="1"/>
      <p:bldP spid="33" grpId="0" animBg="1"/>
      <p:bldP spid="34" grpId="0" animBg="1"/>
      <p:bldP spid="35" grpId="0" animBg="1"/>
      <p:bldP spid="18" grpId="0" animBg="1"/>
      <p:bldP spid="2" grpId="0"/>
      <p:bldP spid="4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3"/>
          <p:cNvGraphicFramePr>
            <a:graphicFrameLocks/>
          </p:cNvGraphicFramePr>
          <p:nvPr>
            <p:extLst>
              <p:ext uri="{D42A27DB-BD31-4B8C-83A1-F6EECF244321}">
                <p14:modId xmlns:p14="http://schemas.microsoft.com/office/powerpoint/2010/main" val="2247266417"/>
              </p:ext>
            </p:extLst>
          </p:nvPr>
        </p:nvGraphicFramePr>
        <p:xfrm>
          <a:off x="464024" y="1412125"/>
          <a:ext cx="11104363" cy="5026095"/>
        </p:xfrm>
        <a:graphic>
          <a:graphicData uri="http://schemas.openxmlformats.org/drawingml/2006/table">
            <a:tbl>
              <a:tblPr firstRow="1" bandRow="1">
                <a:tableStyleId>{5C22544A-7EE6-4342-B048-85BDC9FD1C3A}</a:tableStyleId>
              </a:tblPr>
              <a:tblGrid>
                <a:gridCol w="3394042">
                  <a:extLst>
                    <a:ext uri="{9D8B030D-6E8A-4147-A177-3AD203B41FA5}">
                      <a16:colId xmlns:a16="http://schemas.microsoft.com/office/drawing/2014/main" val="20000"/>
                    </a:ext>
                  </a:extLst>
                </a:gridCol>
                <a:gridCol w="7710321">
                  <a:extLst>
                    <a:ext uri="{9D8B030D-6E8A-4147-A177-3AD203B41FA5}">
                      <a16:colId xmlns:a16="http://schemas.microsoft.com/office/drawing/2014/main" val="20001"/>
                    </a:ext>
                  </a:extLst>
                </a:gridCol>
              </a:tblGrid>
              <a:tr h="536467">
                <a:tc>
                  <a:txBody>
                    <a:bodyPr/>
                    <a:lstStyle/>
                    <a:p>
                      <a:pPr marL="0" lvl="0" indent="0" algn="ctr" eaLnBrk="0" hangingPunct="0">
                        <a:buFont typeface="Wingdings" panose="05000000000000000000" pitchFamily="2" charset="2"/>
                        <a:buNone/>
                      </a:pPr>
                      <a:r>
                        <a:rPr lang="en-GB" sz="2000" b="1" dirty="0" smtClean="0">
                          <a:solidFill>
                            <a:schemeClr val="bg1"/>
                          </a:solidFill>
                        </a:rPr>
                        <a:t>UAE Tax residency for DTA purposes</a:t>
                      </a:r>
                      <a:r>
                        <a:rPr lang="ru-RU" sz="2000" b="1" dirty="0" smtClean="0">
                          <a:solidFill>
                            <a:schemeClr val="bg1"/>
                          </a:solidFill>
                        </a:rPr>
                        <a:t>:</a:t>
                      </a:r>
                      <a:endParaRPr lang="en-US" sz="2000" b="1" dirty="0" smtClean="0">
                        <a:solidFill>
                          <a:schemeClr val="bg1"/>
                        </a:solidFill>
                      </a:endParaRPr>
                    </a:p>
                    <a:p>
                      <a:pPr marL="0" lvl="0" indent="0" algn="ctr" eaLnBrk="0" hangingPunct="0">
                        <a:buFont typeface="Wingdings" panose="05000000000000000000" pitchFamily="2" charset="2"/>
                        <a:buNone/>
                      </a:pPr>
                      <a:endParaRPr lang="en-US" sz="18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marL="0" marR="0" lvl="0" indent="0" algn="l" defTabSz="685800" rtl="0" eaLnBrk="0" fontAlgn="auto" latinLnBrk="0" hangingPunct="0">
                        <a:lnSpc>
                          <a:spcPct val="100000"/>
                        </a:lnSpc>
                        <a:spcBef>
                          <a:spcPts val="0"/>
                        </a:spcBef>
                        <a:spcAft>
                          <a:spcPts val="0"/>
                        </a:spcAft>
                        <a:buClrTx/>
                        <a:buSzTx/>
                        <a:buFont typeface="Wingdings" panose="05000000000000000000" pitchFamily="2" charset="2"/>
                        <a:buNone/>
                        <a:tabLst/>
                        <a:defRPr/>
                      </a:pPr>
                      <a:r>
                        <a:rPr lang="en-GB" sz="2000" b="0" dirty="0" smtClean="0">
                          <a:solidFill>
                            <a:schemeClr val="tx1"/>
                          </a:solidFill>
                        </a:rPr>
                        <a:t>Yes</a:t>
                      </a:r>
                    </a:p>
                  </a:txBody>
                  <a:tcPr marL="68589" marR="10288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0000"/>
                  </a:ext>
                </a:extLst>
              </a:tr>
              <a:tr h="657553">
                <a:tc>
                  <a:txBody>
                    <a:bodyPr/>
                    <a:lstStyle/>
                    <a:p>
                      <a:pPr marL="0" lvl="0" indent="0" algn="ctr" eaLnBrk="0" hangingPunct="0">
                        <a:buFont typeface="Wingdings" panose="05000000000000000000" pitchFamily="2" charset="2"/>
                        <a:buNone/>
                      </a:pPr>
                      <a:r>
                        <a:rPr lang="en-GB" sz="2000" b="1" dirty="0" smtClean="0">
                          <a:solidFill>
                            <a:schemeClr val="bg1"/>
                          </a:solidFill>
                        </a:rPr>
                        <a:t>Repatriation of profit to foreign shareholder</a:t>
                      </a:r>
                      <a:r>
                        <a:rPr lang="ru-RU" sz="2000" b="1" dirty="0" smtClean="0">
                          <a:solidFill>
                            <a:schemeClr val="bg1"/>
                          </a:solidFill>
                        </a:rPr>
                        <a:t>:</a:t>
                      </a:r>
                      <a:endParaRPr lang="en-US" sz="2000" b="1" kern="1200" dirty="0">
                        <a:solidFill>
                          <a:schemeClr val="bg1"/>
                        </a:solidFill>
                        <a:latin typeface="+mn-lt"/>
                        <a:ea typeface="+mn-ea"/>
                        <a:cs typeface="+mn-cs"/>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GB" sz="2000" dirty="0" smtClean="0"/>
                        <a:t>No restriction applicable</a:t>
                      </a:r>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426832">
                <a:tc>
                  <a:txBody>
                    <a:bodyPr/>
                    <a:lstStyle/>
                    <a:p>
                      <a:pPr marL="0" lvl="0" indent="0" algn="ctr" eaLnBrk="0" hangingPunct="0">
                        <a:buFont typeface="Arial" panose="020B0604020202020204" pitchFamily="34" charset="0"/>
                        <a:buNone/>
                      </a:pPr>
                      <a:r>
                        <a:rPr lang="en-GB" sz="2000" b="1" dirty="0" smtClean="0">
                          <a:solidFill>
                            <a:schemeClr val="bg1"/>
                          </a:solidFill>
                        </a:rPr>
                        <a:t>Ownership</a:t>
                      </a:r>
                      <a:r>
                        <a:rPr lang="ru-RU" sz="2000" b="1" dirty="0" smtClean="0">
                          <a:solidFill>
                            <a:schemeClr val="bg1"/>
                          </a:solidFill>
                        </a:rPr>
                        <a:t>:</a:t>
                      </a:r>
                      <a:endParaRPr lang="en-US" sz="20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5715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r>
                        <a:rPr lang="en-GB" sz="2000" dirty="0" smtClean="0"/>
                        <a:t>Most </a:t>
                      </a:r>
                      <a:r>
                        <a:rPr lang="en-GB" sz="2000" b="0" dirty="0" smtClean="0"/>
                        <a:t>activities require companies with majority local UAE shareholders (51%)</a:t>
                      </a:r>
                      <a:endParaRPr lang="ru-RU" sz="2000" b="0" dirty="0" smtClean="0"/>
                    </a:p>
                    <a:p>
                      <a:pPr marL="0" marR="0" lvl="0" indent="-5715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endParaRPr lang="en-GB" sz="2000" b="1" dirty="0" smtClean="0"/>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2"/>
                  </a:ext>
                </a:extLst>
              </a:tr>
              <a:tr h="1020492">
                <a:tc>
                  <a:txBody>
                    <a:bodyPr/>
                    <a:lstStyle/>
                    <a:p>
                      <a:pPr marL="0" lvl="0" indent="0" algn="ctr" eaLnBrk="0" hangingPunct="0">
                        <a:spcAft>
                          <a:spcPts val="600"/>
                        </a:spcAft>
                        <a:buFont typeface="Wingdings" panose="05000000000000000000" pitchFamily="2" charset="2"/>
                        <a:buNone/>
                      </a:pPr>
                      <a:r>
                        <a:rPr lang="en-GB" sz="2000" b="1" dirty="0" smtClean="0">
                          <a:solidFill>
                            <a:schemeClr val="bg1"/>
                          </a:solidFill>
                        </a:rPr>
                        <a:t>Commercial limitation</a:t>
                      </a:r>
                      <a:r>
                        <a:rPr lang="ru-RU" sz="2000" b="1" dirty="0" smtClean="0">
                          <a:solidFill>
                            <a:schemeClr val="bg1"/>
                          </a:solidFill>
                        </a:rPr>
                        <a:t>:</a:t>
                      </a:r>
                      <a:endParaRPr lang="en-US" sz="20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r>
                        <a:rPr lang="en-US" sz="2000" b="0" dirty="0" smtClean="0"/>
                        <a:t>Allowed</a:t>
                      </a:r>
                      <a:r>
                        <a:rPr lang="en-US" sz="2000" b="1" dirty="0" smtClean="0"/>
                        <a:t> </a:t>
                      </a:r>
                      <a:r>
                        <a:rPr lang="en-GB" sz="2000" dirty="0" smtClean="0"/>
                        <a:t>to deal with all customers in the UAE and business has to be conducted in the Emirate where the company is registered, except in the free zone area</a:t>
                      </a:r>
                      <a:endParaRPr lang="ru-RU" sz="2000" dirty="0" smtClean="0"/>
                    </a:p>
                    <a:p>
                      <a:pPr marL="0" marR="0" lvl="0" indent="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endParaRPr lang="en-GB" sz="1800" dirty="0" smtClean="0"/>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3"/>
                  </a:ext>
                </a:extLst>
              </a:tr>
              <a:tr h="536467">
                <a:tc>
                  <a:txBody>
                    <a:bodyPr/>
                    <a:lstStyle/>
                    <a:p>
                      <a:pPr marL="0" lvl="0" indent="0" algn="ctr" eaLnBrk="0" hangingPunct="0">
                        <a:spcAft>
                          <a:spcPts val="600"/>
                        </a:spcAft>
                        <a:buFont typeface="Wingdings" panose="05000000000000000000" pitchFamily="2" charset="2"/>
                        <a:buNone/>
                      </a:pPr>
                      <a:r>
                        <a:rPr lang="en-GB" sz="2000" b="1" dirty="0" smtClean="0">
                          <a:solidFill>
                            <a:schemeClr val="bg1"/>
                          </a:solidFill>
                        </a:rPr>
                        <a:t>Statutory Social Security</a:t>
                      </a:r>
                      <a:r>
                        <a:rPr lang="ru-RU" sz="2000" b="1" dirty="0" smtClean="0">
                          <a:solidFill>
                            <a:schemeClr val="bg1"/>
                          </a:solidFill>
                        </a:rPr>
                        <a:t>:</a:t>
                      </a:r>
                      <a:endParaRPr lang="en-US" sz="20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0" algn="l" defTabSz="685800" rtl="0" eaLnBrk="1" fontAlgn="auto" latinLnBrk="0" hangingPunct="1">
                        <a:lnSpc>
                          <a:spcPct val="90000"/>
                        </a:lnSpc>
                        <a:spcBef>
                          <a:spcPct val="0"/>
                        </a:spcBef>
                        <a:spcAft>
                          <a:spcPts val="600"/>
                        </a:spcAft>
                        <a:buClrTx/>
                        <a:buSzTx/>
                        <a:buFont typeface="Wingdings" panose="05000000000000000000" pitchFamily="2" charset="2"/>
                        <a:buNone/>
                        <a:tabLst/>
                        <a:defRPr/>
                      </a:pPr>
                      <a:r>
                        <a:rPr lang="en-GB" sz="2000" dirty="0" smtClean="0"/>
                        <a:t>Applicable for local UAE and GCC employees (minority population)</a:t>
                      </a:r>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4"/>
                  </a:ext>
                </a:extLst>
              </a:tr>
              <a:tr h="714351">
                <a:tc>
                  <a:txBody>
                    <a:bodyPr/>
                    <a:lstStyle/>
                    <a:p>
                      <a:pPr marL="285750" lvl="0" indent="-285750" eaLnBrk="0" hangingPunct="0">
                        <a:spcAft>
                          <a:spcPts val="600"/>
                        </a:spcAft>
                        <a:buFont typeface="Wingdings" panose="05000000000000000000" pitchFamily="2" charset="2"/>
                        <a:buChar char="Ø"/>
                      </a:pPr>
                      <a:endParaRPr lang="en-US" sz="1800" dirty="0"/>
                    </a:p>
                  </a:txBody>
                  <a:tcPr marL="68589" marR="102883" marT="6397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r>
                        <a:rPr lang="en-GB" sz="2000" dirty="0" smtClean="0"/>
                        <a:t>Private approved health insurance: Applicable for non UAE and GCC employees (majority population) – only in Dubai and Abu Dhabi</a:t>
                      </a:r>
                    </a:p>
                  </a:txBody>
                  <a:tcPr marL="68589" marR="10288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4" name="Прямоугольник 3"/>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itle 1">
            <a:extLst>
              <a:ext uri="{FF2B5EF4-FFF2-40B4-BE49-F238E27FC236}">
                <a16:creationId xmlns:a16="http://schemas.microsoft.com/office/drawing/2014/main" id="{A76B1EFA-604E-48E2-AB3F-94BE6BD14744}"/>
              </a:ext>
            </a:extLst>
          </p:cNvPr>
          <p:cNvSpPr txBox="1">
            <a:spLocks/>
          </p:cNvSpPr>
          <p:nvPr/>
        </p:nvSpPr>
        <p:spPr>
          <a:xfrm>
            <a:off x="4181158" y="207004"/>
            <a:ext cx="4224767" cy="615553"/>
          </a:xfrm>
          <a:prstGeom prst="rect">
            <a:avLst/>
          </a:prstGeom>
        </p:spPr>
        <p:txBody>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GB" sz="4000" dirty="0" smtClean="0"/>
              <a:t>UAE for FDI</a:t>
            </a:r>
            <a:endParaRPr lang="en-GB" sz="4000" dirty="0"/>
          </a:p>
        </p:txBody>
      </p:sp>
      <p:sp>
        <p:nvSpPr>
          <p:cNvPr id="6" name="TextBox 5"/>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
        <p:nvSpPr>
          <p:cNvPr id="10" name="TextBox 9"/>
          <p:cNvSpPr txBox="1"/>
          <p:nvPr/>
        </p:nvSpPr>
        <p:spPr>
          <a:xfrm>
            <a:off x="2869350" y="888905"/>
            <a:ext cx="5836854" cy="523220"/>
          </a:xfrm>
          <a:prstGeom prst="rect">
            <a:avLst/>
          </a:prstGeom>
          <a:noFill/>
        </p:spPr>
        <p:txBody>
          <a:bodyPr wrap="none" rtlCol="0">
            <a:spAutoFit/>
          </a:bodyPr>
          <a:lstStyle/>
          <a:p>
            <a:r>
              <a:rPr lang="en-GB" sz="2800" b="1" dirty="0"/>
              <a:t>Onshore or Federal Jurisdictions</a:t>
            </a:r>
          </a:p>
        </p:txBody>
      </p:sp>
    </p:spTree>
    <p:extLst>
      <p:ext uri="{BB962C8B-B14F-4D97-AF65-F5344CB8AC3E}">
        <p14:creationId xmlns:p14="http://schemas.microsoft.com/office/powerpoint/2010/main" val="16624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8"/>
          <p:cNvSpPr/>
          <p:nvPr/>
        </p:nvSpPr>
        <p:spPr>
          <a:xfrm>
            <a:off x="1300716" y="3398406"/>
            <a:ext cx="9822049" cy="2981024"/>
          </a:xfrm>
          <a:prstGeom prst="roundRect">
            <a:avLst>
              <a:gd name="adj" fmla="val 11431"/>
            </a:avLst>
          </a:prstGeom>
          <a:solidFill>
            <a:schemeClr val="bg1"/>
          </a:solidFill>
          <a:ln w="19050" cmpd="sng">
            <a:solidFill>
              <a:srgbClr val="F2AB00"/>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sp>
        <p:nvSpPr>
          <p:cNvPr id="21" name="Прямоугольник 20"/>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itle 1">
            <a:extLst>
              <a:ext uri="{FF2B5EF4-FFF2-40B4-BE49-F238E27FC236}">
                <a16:creationId xmlns:a16="http://schemas.microsoft.com/office/drawing/2014/main" id="{A76B1EFA-604E-48E2-AB3F-94BE6BD14744}"/>
              </a:ext>
            </a:extLst>
          </p:cNvPr>
          <p:cNvSpPr txBox="1">
            <a:spLocks/>
          </p:cNvSpPr>
          <p:nvPr/>
        </p:nvSpPr>
        <p:spPr>
          <a:xfrm>
            <a:off x="4181158" y="207004"/>
            <a:ext cx="4224767" cy="615553"/>
          </a:xfrm>
          <a:prstGeom prst="rect">
            <a:avLst/>
          </a:prstGeom>
        </p:spPr>
        <p:txBody>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GB" sz="4000" dirty="0" smtClean="0"/>
              <a:t>UAE for FDI</a:t>
            </a:r>
            <a:endParaRPr lang="en-GB" sz="4000" dirty="0"/>
          </a:p>
        </p:txBody>
      </p:sp>
      <p:sp>
        <p:nvSpPr>
          <p:cNvPr id="10" name="TextBox 9"/>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
        <p:nvSpPr>
          <p:cNvPr id="36" name="Oval 4">
            <a:extLst>
              <a:ext uri="{FF2B5EF4-FFF2-40B4-BE49-F238E27FC236}">
                <a16:creationId xmlns:a16="http://schemas.microsoft.com/office/drawing/2014/main" id="{47E60172-100E-4394-BF5B-07B662E47DE8}"/>
              </a:ext>
            </a:extLst>
          </p:cNvPr>
          <p:cNvSpPr>
            <a:spLocks noChangeAspect="1"/>
          </p:cNvSpPr>
          <p:nvPr/>
        </p:nvSpPr>
        <p:spPr>
          <a:xfrm>
            <a:off x="963173" y="3333787"/>
            <a:ext cx="1115265" cy="1115265"/>
          </a:xfrm>
          <a:prstGeom prst="ellipse">
            <a:avLst/>
          </a:prstGeom>
          <a:solidFill>
            <a:schemeClr val="accent2"/>
          </a:solidFill>
          <a:ln w="57150">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22"/>
          <p:cNvSpPr/>
          <p:nvPr/>
        </p:nvSpPr>
        <p:spPr bwMode="auto">
          <a:xfrm>
            <a:off x="983844" y="3347577"/>
            <a:ext cx="1078672" cy="1083574"/>
          </a:xfrm>
          <a:prstGeom prst="ellipse">
            <a:avLst/>
          </a:prstGeom>
          <a:blipFill rotWithShape="1">
            <a:blip r:embed="rId3"/>
            <a:stretch>
              <a:fillRect/>
            </a:stretch>
          </a:blipFill>
          <a:ln w="28575">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sp>
        <p:nvSpPr>
          <p:cNvPr id="39" name="Прямоугольник 38"/>
          <p:cNvSpPr/>
          <p:nvPr/>
        </p:nvSpPr>
        <p:spPr>
          <a:xfrm>
            <a:off x="260090" y="1494230"/>
            <a:ext cx="11335138" cy="707886"/>
          </a:xfrm>
          <a:prstGeom prst="rect">
            <a:avLst/>
          </a:prstGeom>
        </p:spPr>
        <p:txBody>
          <a:bodyPr wrap="square">
            <a:spAutoFit/>
          </a:bodyPr>
          <a:lstStyle/>
          <a:p>
            <a:r>
              <a:rPr lang="en-GB" sz="2000" dirty="0"/>
              <a:t>At least </a:t>
            </a:r>
            <a:r>
              <a:rPr lang="en-GB" sz="2000" b="1" dirty="0"/>
              <a:t>1 free zone </a:t>
            </a:r>
            <a:r>
              <a:rPr lang="en-GB" sz="2000" dirty="0"/>
              <a:t>per Emirate and majority of the zones are in Dubai (30+)</a:t>
            </a:r>
          </a:p>
          <a:p>
            <a:r>
              <a:rPr lang="en-GB" sz="2000" b="1" dirty="0"/>
              <a:t>By </a:t>
            </a:r>
            <a:r>
              <a:rPr lang="en-GB" sz="2000" b="1" dirty="0" smtClean="0"/>
              <a:t>default</a:t>
            </a:r>
            <a:r>
              <a:rPr lang="en-GB" sz="2000" dirty="0"/>
              <a:t>: Laws and Regulations set by the Free Zone Authority</a:t>
            </a:r>
          </a:p>
        </p:txBody>
      </p:sp>
      <p:sp>
        <p:nvSpPr>
          <p:cNvPr id="40" name="Прямоугольник 39"/>
          <p:cNvSpPr/>
          <p:nvPr/>
        </p:nvSpPr>
        <p:spPr>
          <a:xfrm>
            <a:off x="0" y="2432780"/>
            <a:ext cx="6096000" cy="400110"/>
          </a:xfrm>
          <a:prstGeom prst="rect">
            <a:avLst/>
          </a:prstGeom>
        </p:spPr>
        <p:txBody>
          <a:bodyPr>
            <a:spAutoFit/>
          </a:bodyPr>
          <a:lstStyle/>
          <a:p>
            <a:pPr marL="269875" lvl="1"/>
            <a:r>
              <a:rPr lang="en-GB" sz="2000" b="1" dirty="0" smtClean="0"/>
              <a:t>In </a:t>
            </a:r>
            <a:r>
              <a:rPr lang="en-GB" sz="2000" b="1" dirty="0"/>
              <a:t>General</a:t>
            </a:r>
            <a:r>
              <a:rPr lang="en-GB" sz="2000" dirty="0"/>
              <a:t>: Tax Holiday for Corporate Taxes</a:t>
            </a:r>
          </a:p>
        </p:txBody>
      </p:sp>
      <p:sp>
        <p:nvSpPr>
          <p:cNvPr id="41" name="Прямоугольник 40"/>
          <p:cNvSpPr/>
          <p:nvPr/>
        </p:nvSpPr>
        <p:spPr>
          <a:xfrm>
            <a:off x="5458276" y="2097185"/>
            <a:ext cx="1179105" cy="523220"/>
          </a:xfrm>
          <a:prstGeom prst="rect">
            <a:avLst/>
          </a:prstGeom>
        </p:spPr>
        <p:txBody>
          <a:bodyPr wrap="none">
            <a:spAutoFit/>
          </a:bodyPr>
          <a:lstStyle/>
          <a:p>
            <a:r>
              <a:rPr lang="en-GB" sz="2800" b="1" dirty="0"/>
              <a:t>Taxes</a:t>
            </a:r>
            <a:endParaRPr lang="ru-RU" sz="2800" dirty="0"/>
          </a:p>
        </p:txBody>
      </p:sp>
      <p:sp>
        <p:nvSpPr>
          <p:cNvPr id="7" name="Прямоугольник 6"/>
          <p:cNvSpPr/>
          <p:nvPr/>
        </p:nvSpPr>
        <p:spPr>
          <a:xfrm>
            <a:off x="269778" y="2821346"/>
            <a:ext cx="2064989" cy="400110"/>
          </a:xfrm>
          <a:prstGeom prst="rect">
            <a:avLst/>
          </a:prstGeom>
        </p:spPr>
        <p:txBody>
          <a:bodyPr wrap="none">
            <a:spAutoFit/>
          </a:bodyPr>
          <a:lstStyle/>
          <a:p>
            <a:pPr marL="0" lvl="1"/>
            <a:r>
              <a:rPr lang="en-GB" sz="2000" b="1" dirty="0"/>
              <a:t>PIT &amp; WHT</a:t>
            </a:r>
            <a:r>
              <a:rPr lang="en-GB" sz="2000" dirty="0"/>
              <a:t>: N/A</a:t>
            </a:r>
          </a:p>
        </p:txBody>
      </p:sp>
      <p:sp>
        <p:nvSpPr>
          <p:cNvPr id="15" name="Прямоугольник 14"/>
          <p:cNvSpPr/>
          <p:nvPr/>
        </p:nvSpPr>
        <p:spPr>
          <a:xfrm>
            <a:off x="3329510" y="3499170"/>
            <a:ext cx="4748865" cy="461665"/>
          </a:xfrm>
          <a:prstGeom prst="rect">
            <a:avLst/>
          </a:prstGeom>
        </p:spPr>
        <p:txBody>
          <a:bodyPr wrap="none">
            <a:spAutoFit/>
          </a:bodyPr>
          <a:lstStyle/>
          <a:p>
            <a:pPr marL="0" lvl="1" algn="ctr"/>
            <a:r>
              <a:rPr lang="en-GB" sz="2400" b="1" dirty="0" smtClean="0"/>
              <a:t>VAT / Excise Tax / Custom Duty</a:t>
            </a:r>
            <a:endParaRPr lang="en-GB" sz="2400" dirty="0"/>
          </a:p>
        </p:txBody>
      </p:sp>
      <p:sp>
        <p:nvSpPr>
          <p:cNvPr id="17" name="Прямоугольник 16"/>
          <p:cNvSpPr/>
          <p:nvPr/>
        </p:nvSpPr>
        <p:spPr>
          <a:xfrm>
            <a:off x="2250131" y="4030251"/>
            <a:ext cx="6096000" cy="400110"/>
          </a:xfrm>
          <a:prstGeom prst="rect">
            <a:avLst/>
          </a:prstGeom>
        </p:spPr>
        <p:txBody>
          <a:bodyPr>
            <a:spAutoFit/>
          </a:bodyPr>
          <a:lstStyle/>
          <a:p>
            <a:pPr marL="0" lvl="2"/>
            <a:r>
              <a:rPr lang="en-GB" sz="2000" b="1" dirty="0"/>
              <a:t>Services</a:t>
            </a:r>
            <a:r>
              <a:rPr lang="en-GB" sz="2000" dirty="0"/>
              <a:t>: </a:t>
            </a:r>
            <a:endParaRPr lang="en-GB" sz="2000" dirty="0" smtClean="0"/>
          </a:p>
        </p:txBody>
      </p:sp>
      <p:sp>
        <p:nvSpPr>
          <p:cNvPr id="18" name="Прямоугольник 17"/>
          <p:cNvSpPr/>
          <p:nvPr/>
        </p:nvSpPr>
        <p:spPr>
          <a:xfrm>
            <a:off x="7418263" y="4024685"/>
            <a:ext cx="1067921" cy="400110"/>
          </a:xfrm>
          <a:prstGeom prst="rect">
            <a:avLst/>
          </a:prstGeom>
        </p:spPr>
        <p:txBody>
          <a:bodyPr wrap="none">
            <a:spAutoFit/>
          </a:bodyPr>
          <a:lstStyle/>
          <a:p>
            <a:r>
              <a:rPr lang="en-GB" sz="2000" b="1" dirty="0"/>
              <a:t>Goods</a:t>
            </a:r>
            <a:r>
              <a:rPr lang="en-GB" sz="2000" u="sng" dirty="0"/>
              <a:t>:</a:t>
            </a:r>
            <a:endParaRPr lang="ru-RU" sz="2000" u="sng" dirty="0"/>
          </a:p>
        </p:txBody>
      </p:sp>
      <p:sp>
        <p:nvSpPr>
          <p:cNvPr id="19" name="Прямоугольник 18"/>
          <p:cNvSpPr/>
          <p:nvPr/>
        </p:nvSpPr>
        <p:spPr>
          <a:xfrm>
            <a:off x="8486184" y="4748213"/>
            <a:ext cx="2177190" cy="1323439"/>
          </a:xfrm>
          <a:prstGeom prst="rect">
            <a:avLst/>
          </a:prstGeom>
        </p:spPr>
        <p:txBody>
          <a:bodyPr wrap="square">
            <a:spAutoFit/>
          </a:bodyPr>
          <a:lstStyle/>
          <a:p>
            <a:pPr marL="0" lvl="2"/>
            <a:r>
              <a:rPr lang="en-GB" sz="2000" b="1" dirty="0" smtClean="0"/>
              <a:t>Non-designated </a:t>
            </a:r>
          </a:p>
          <a:p>
            <a:pPr marL="0" lvl="2"/>
            <a:r>
              <a:rPr lang="en-GB" sz="2000" b="1" dirty="0" smtClean="0"/>
              <a:t>zones</a:t>
            </a:r>
            <a:r>
              <a:rPr lang="en-GB" sz="2000" dirty="0" smtClean="0"/>
              <a:t>: </a:t>
            </a:r>
          </a:p>
          <a:p>
            <a:pPr marL="0" lvl="2"/>
            <a:r>
              <a:rPr lang="en-GB" sz="2000" dirty="0" smtClean="0"/>
              <a:t>as per onshore jurisdictions</a:t>
            </a:r>
            <a:endParaRPr lang="en-GB" sz="2000" dirty="0"/>
          </a:p>
        </p:txBody>
      </p:sp>
      <p:sp>
        <p:nvSpPr>
          <p:cNvPr id="68" name="Прямоугольник 67"/>
          <p:cNvSpPr/>
          <p:nvPr/>
        </p:nvSpPr>
        <p:spPr>
          <a:xfrm>
            <a:off x="2094200" y="4424795"/>
            <a:ext cx="2305367" cy="1015663"/>
          </a:xfrm>
          <a:prstGeom prst="rect">
            <a:avLst/>
          </a:prstGeom>
        </p:spPr>
        <p:txBody>
          <a:bodyPr wrap="square">
            <a:spAutoFit/>
          </a:bodyPr>
          <a:lstStyle/>
          <a:p>
            <a:pPr marL="0" lvl="2"/>
            <a:r>
              <a:rPr lang="en-GB" sz="2000" dirty="0"/>
              <a:t>In general </a:t>
            </a:r>
            <a:r>
              <a:rPr lang="en-GB" sz="2000" dirty="0">
                <a:sym typeface="Wingdings" panose="05000000000000000000" pitchFamily="2" charset="2"/>
              </a:rPr>
              <a:t> </a:t>
            </a:r>
            <a:endParaRPr lang="en-GB" sz="2000" dirty="0" smtClean="0">
              <a:sym typeface="Wingdings" panose="05000000000000000000" pitchFamily="2" charset="2"/>
            </a:endParaRPr>
          </a:p>
          <a:p>
            <a:pPr marL="0" lvl="2"/>
            <a:r>
              <a:rPr lang="en-GB" sz="2000" dirty="0" smtClean="0">
                <a:sym typeface="Wingdings" panose="05000000000000000000" pitchFamily="2" charset="2"/>
              </a:rPr>
              <a:t>as </a:t>
            </a:r>
            <a:r>
              <a:rPr lang="en-GB" sz="2000" dirty="0">
                <a:sym typeface="Wingdings" panose="05000000000000000000" pitchFamily="2" charset="2"/>
              </a:rPr>
              <a:t>per onshore jurisdictions</a:t>
            </a:r>
            <a:endParaRPr lang="en-GB" sz="2000" dirty="0"/>
          </a:p>
        </p:txBody>
      </p:sp>
      <p:sp>
        <p:nvSpPr>
          <p:cNvPr id="69" name="Прямоугольник 68"/>
          <p:cNvSpPr/>
          <p:nvPr/>
        </p:nvSpPr>
        <p:spPr>
          <a:xfrm>
            <a:off x="5179923" y="4748213"/>
            <a:ext cx="2914915" cy="1631216"/>
          </a:xfrm>
          <a:prstGeom prst="rect">
            <a:avLst/>
          </a:prstGeom>
        </p:spPr>
        <p:txBody>
          <a:bodyPr wrap="square">
            <a:spAutoFit/>
          </a:bodyPr>
          <a:lstStyle/>
          <a:p>
            <a:pPr marL="0" lvl="2"/>
            <a:r>
              <a:rPr lang="en-GB" sz="2000" b="1" dirty="0"/>
              <a:t>Designated Zones</a:t>
            </a:r>
            <a:r>
              <a:rPr lang="en-GB" sz="2000" dirty="0"/>
              <a:t>: </a:t>
            </a:r>
            <a:endParaRPr lang="en-GB" sz="2000" dirty="0" smtClean="0"/>
          </a:p>
          <a:p>
            <a:pPr marL="0" lvl="2"/>
            <a:r>
              <a:rPr lang="en-GB" sz="2000" dirty="0" smtClean="0"/>
              <a:t>not </a:t>
            </a:r>
            <a:r>
              <a:rPr lang="en-GB" sz="2000" dirty="0"/>
              <a:t>subject to VAT and Excise Tax </a:t>
            </a:r>
            <a:r>
              <a:rPr lang="en-GB" sz="2000" dirty="0">
                <a:sym typeface="Wingdings" panose="05000000000000000000" pitchFamily="2" charset="2"/>
              </a:rPr>
              <a:t> not subject to customs duty (in most cases)</a:t>
            </a:r>
          </a:p>
        </p:txBody>
      </p:sp>
      <p:sp>
        <p:nvSpPr>
          <p:cNvPr id="71" name="TextBox 70"/>
          <p:cNvSpPr txBox="1"/>
          <p:nvPr/>
        </p:nvSpPr>
        <p:spPr>
          <a:xfrm>
            <a:off x="3536264" y="888905"/>
            <a:ext cx="4240263" cy="523220"/>
          </a:xfrm>
          <a:prstGeom prst="rect">
            <a:avLst/>
          </a:prstGeom>
          <a:noFill/>
        </p:spPr>
        <p:txBody>
          <a:bodyPr wrap="none" rtlCol="0">
            <a:spAutoFit/>
          </a:bodyPr>
          <a:lstStyle/>
          <a:p>
            <a:r>
              <a:rPr lang="en-GB" sz="2800" b="1" dirty="0"/>
              <a:t>Free Zone Jurisdictions</a:t>
            </a:r>
          </a:p>
        </p:txBody>
      </p:sp>
      <p:cxnSp>
        <p:nvCxnSpPr>
          <p:cNvPr id="3" name="Прямая со стрелкой 2"/>
          <p:cNvCxnSpPr/>
          <p:nvPr/>
        </p:nvCxnSpPr>
        <p:spPr>
          <a:xfrm flipH="1">
            <a:off x="3512696" y="3989101"/>
            <a:ext cx="2056699" cy="24120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5569395" y="3989101"/>
            <a:ext cx="1848868" cy="24120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18" idx="2"/>
          </p:cNvCxnSpPr>
          <p:nvPr/>
        </p:nvCxnSpPr>
        <p:spPr>
          <a:xfrm flipH="1">
            <a:off x="6637380" y="4424795"/>
            <a:ext cx="1314844" cy="323418"/>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7952390" y="4423038"/>
            <a:ext cx="1457325" cy="325175"/>
          </a:xfrm>
          <a:prstGeom prst="straightConnector1">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7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P spid="37" grpId="0" animBg="1"/>
      <p:bldP spid="39" grpId="0"/>
      <p:bldP spid="40" grpId="0"/>
      <p:bldP spid="7" grpId="0"/>
      <p:bldP spid="15" grpId="0"/>
      <p:bldP spid="17" grpId="0"/>
      <p:bldP spid="18" grpId="0"/>
      <p:bldP spid="19"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3"/>
          <p:cNvGraphicFramePr>
            <a:graphicFrameLocks/>
          </p:cNvGraphicFramePr>
          <p:nvPr>
            <p:extLst>
              <p:ext uri="{D42A27DB-BD31-4B8C-83A1-F6EECF244321}">
                <p14:modId xmlns:p14="http://schemas.microsoft.com/office/powerpoint/2010/main" val="1042551910"/>
              </p:ext>
            </p:extLst>
          </p:nvPr>
        </p:nvGraphicFramePr>
        <p:xfrm>
          <a:off x="464024" y="1412125"/>
          <a:ext cx="11104363" cy="4751775"/>
        </p:xfrm>
        <a:graphic>
          <a:graphicData uri="http://schemas.openxmlformats.org/drawingml/2006/table">
            <a:tbl>
              <a:tblPr firstRow="1" bandRow="1">
                <a:tableStyleId>{5C22544A-7EE6-4342-B048-85BDC9FD1C3A}</a:tableStyleId>
              </a:tblPr>
              <a:tblGrid>
                <a:gridCol w="3394042">
                  <a:extLst>
                    <a:ext uri="{9D8B030D-6E8A-4147-A177-3AD203B41FA5}">
                      <a16:colId xmlns:a16="http://schemas.microsoft.com/office/drawing/2014/main" val="20000"/>
                    </a:ext>
                  </a:extLst>
                </a:gridCol>
                <a:gridCol w="7710321">
                  <a:extLst>
                    <a:ext uri="{9D8B030D-6E8A-4147-A177-3AD203B41FA5}">
                      <a16:colId xmlns:a16="http://schemas.microsoft.com/office/drawing/2014/main" val="20001"/>
                    </a:ext>
                  </a:extLst>
                </a:gridCol>
              </a:tblGrid>
              <a:tr h="536467">
                <a:tc>
                  <a:txBody>
                    <a:bodyPr/>
                    <a:lstStyle/>
                    <a:p>
                      <a:pPr marL="0" lvl="0" indent="0" algn="ctr" eaLnBrk="0" hangingPunct="0">
                        <a:buFont typeface="Wingdings" panose="05000000000000000000" pitchFamily="2" charset="2"/>
                        <a:buNone/>
                      </a:pPr>
                      <a:r>
                        <a:rPr lang="en-GB" sz="2000" b="1" dirty="0" smtClean="0">
                          <a:solidFill>
                            <a:schemeClr val="bg1"/>
                          </a:solidFill>
                        </a:rPr>
                        <a:t>UAE Tax residency for DTA purposes</a:t>
                      </a:r>
                      <a:r>
                        <a:rPr lang="ru-RU" sz="2000" b="1" dirty="0" smtClean="0">
                          <a:solidFill>
                            <a:schemeClr val="bg1"/>
                          </a:solidFill>
                        </a:rPr>
                        <a:t>:</a:t>
                      </a:r>
                      <a:endParaRPr lang="en-US" sz="2000" b="1" dirty="0" smtClean="0">
                        <a:solidFill>
                          <a:schemeClr val="bg1"/>
                        </a:solidFill>
                      </a:endParaRPr>
                    </a:p>
                    <a:p>
                      <a:pPr marL="0" lvl="0" indent="0" algn="ctr" eaLnBrk="0" hangingPunct="0">
                        <a:buFont typeface="Wingdings" panose="05000000000000000000" pitchFamily="2" charset="2"/>
                        <a:buNone/>
                      </a:pPr>
                      <a:endParaRPr lang="en-US" sz="18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solidFill>
                  </a:tcPr>
                </a:tc>
                <a:tc>
                  <a:txBody>
                    <a:bodyPr/>
                    <a:lstStyle/>
                    <a:p>
                      <a:pPr marL="0" marR="0" lvl="0" indent="0" algn="l" defTabSz="685800" rtl="0" eaLnBrk="0" fontAlgn="auto" latinLnBrk="0" hangingPunct="0">
                        <a:lnSpc>
                          <a:spcPct val="100000"/>
                        </a:lnSpc>
                        <a:spcBef>
                          <a:spcPts val="0"/>
                        </a:spcBef>
                        <a:spcAft>
                          <a:spcPts val="0"/>
                        </a:spcAft>
                        <a:buClrTx/>
                        <a:buSzTx/>
                        <a:buFont typeface="Wingdings" panose="05000000000000000000" pitchFamily="2" charset="2"/>
                        <a:buNone/>
                        <a:tabLst/>
                        <a:defRPr/>
                      </a:pPr>
                      <a:r>
                        <a:rPr lang="en-GB" sz="2000" b="0" dirty="0" smtClean="0">
                          <a:solidFill>
                            <a:schemeClr val="tx1"/>
                          </a:solidFill>
                        </a:rPr>
                        <a:t>Yes</a:t>
                      </a:r>
                    </a:p>
                  </a:txBody>
                  <a:tcPr marL="68589" marR="102883"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10000"/>
                  </a:ext>
                </a:extLst>
              </a:tr>
              <a:tr h="657553">
                <a:tc>
                  <a:txBody>
                    <a:bodyPr/>
                    <a:lstStyle/>
                    <a:p>
                      <a:pPr marL="0" lvl="0" indent="0" algn="ctr" eaLnBrk="0" hangingPunct="0">
                        <a:buFont typeface="Wingdings" panose="05000000000000000000" pitchFamily="2" charset="2"/>
                        <a:buNone/>
                      </a:pPr>
                      <a:r>
                        <a:rPr lang="en-GB" sz="2000" b="1" dirty="0" smtClean="0">
                          <a:solidFill>
                            <a:schemeClr val="bg1"/>
                          </a:solidFill>
                        </a:rPr>
                        <a:t>Repatriation of profit to foreign shareholder</a:t>
                      </a:r>
                      <a:r>
                        <a:rPr lang="ru-RU" sz="2000" b="1" dirty="0" smtClean="0">
                          <a:solidFill>
                            <a:schemeClr val="bg1"/>
                          </a:solidFill>
                        </a:rPr>
                        <a:t>:</a:t>
                      </a:r>
                      <a:endParaRPr lang="en-US" sz="2000" b="1" kern="1200" dirty="0">
                        <a:solidFill>
                          <a:schemeClr val="bg1"/>
                        </a:solidFill>
                        <a:latin typeface="+mn-lt"/>
                        <a:ea typeface="+mn-ea"/>
                        <a:cs typeface="+mn-cs"/>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indent="0" algn="l" defTabSz="685800" rtl="0" eaLnBrk="1" fontAlgn="b" latinLnBrk="0" hangingPunct="1">
                        <a:lnSpc>
                          <a:spcPct val="100000"/>
                        </a:lnSpc>
                        <a:spcBef>
                          <a:spcPts val="0"/>
                        </a:spcBef>
                        <a:spcAft>
                          <a:spcPts val="0"/>
                        </a:spcAft>
                        <a:buClrTx/>
                        <a:buSzTx/>
                        <a:buFontTx/>
                        <a:buNone/>
                        <a:tabLst/>
                        <a:defRPr/>
                      </a:pPr>
                      <a:r>
                        <a:rPr lang="en-GB" sz="2000" dirty="0" smtClean="0"/>
                        <a:t>No restriction applicable</a:t>
                      </a:r>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1"/>
                  </a:ext>
                </a:extLst>
              </a:tr>
              <a:tr h="426832">
                <a:tc>
                  <a:txBody>
                    <a:bodyPr/>
                    <a:lstStyle/>
                    <a:p>
                      <a:pPr marL="0" lvl="0" indent="0" algn="ctr" eaLnBrk="0" hangingPunct="0">
                        <a:buFont typeface="Arial" panose="020B0604020202020204" pitchFamily="34" charset="0"/>
                        <a:buNone/>
                      </a:pPr>
                      <a:r>
                        <a:rPr lang="en-GB" sz="2000" b="1" dirty="0" smtClean="0">
                          <a:solidFill>
                            <a:schemeClr val="bg1"/>
                          </a:solidFill>
                        </a:rPr>
                        <a:t>Ownership</a:t>
                      </a:r>
                      <a:r>
                        <a:rPr lang="ru-RU" sz="2000" b="1" dirty="0" smtClean="0">
                          <a:solidFill>
                            <a:schemeClr val="bg1"/>
                          </a:solidFill>
                        </a:rPr>
                        <a:t>:</a:t>
                      </a:r>
                      <a:endParaRPr lang="en-US" sz="20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5715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r>
                        <a:rPr lang="en-GB" sz="2000" dirty="0" smtClean="0"/>
                        <a:t>Most activities </a:t>
                      </a:r>
                      <a:r>
                        <a:rPr lang="en-GB" sz="2000" b="0" dirty="0" smtClean="0"/>
                        <a:t>allow companies to have 100% foreign shareholding</a:t>
                      </a:r>
                      <a:endParaRPr lang="ru-RU" sz="2000" b="0" dirty="0" smtClean="0"/>
                    </a:p>
                    <a:p>
                      <a:pPr marL="0" marR="0" lvl="0" indent="-5715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endParaRPr lang="en-GB" sz="2000" b="1" dirty="0" smtClean="0"/>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2"/>
                  </a:ext>
                </a:extLst>
              </a:tr>
              <a:tr h="1020492">
                <a:tc>
                  <a:txBody>
                    <a:bodyPr/>
                    <a:lstStyle/>
                    <a:p>
                      <a:pPr marL="0" lvl="0" indent="0" algn="ctr" eaLnBrk="0" hangingPunct="0">
                        <a:spcAft>
                          <a:spcPts val="600"/>
                        </a:spcAft>
                        <a:buFont typeface="Wingdings" panose="05000000000000000000" pitchFamily="2" charset="2"/>
                        <a:buNone/>
                      </a:pPr>
                      <a:r>
                        <a:rPr lang="en-GB" sz="2000" b="1" dirty="0" smtClean="0">
                          <a:solidFill>
                            <a:schemeClr val="bg1"/>
                          </a:solidFill>
                        </a:rPr>
                        <a:t>Commercial limitation</a:t>
                      </a:r>
                      <a:r>
                        <a:rPr lang="ru-RU" sz="2000" b="1" dirty="0" smtClean="0">
                          <a:solidFill>
                            <a:schemeClr val="bg1"/>
                          </a:solidFill>
                        </a:rPr>
                        <a:t>:</a:t>
                      </a:r>
                      <a:endParaRPr lang="en-US" sz="20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r>
                        <a:rPr lang="en-GB" sz="2000" b="0" dirty="0" smtClean="0"/>
                        <a:t>Not allowed </a:t>
                      </a:r>
                      <a:r>
                        <a:rPr lang="en-GB" sz="2000" dirty="0" smtClean="0"/>
                        <a:t>to sell directly to the local onshore market and business has to be conducted in the free zone whether the company is registered</a:t>
                      </a:r>
                      <a:endParaRPr lang="ru-RU" sz="2000" dirty="0" smtClean="0"/>
                    </a:p>
                    <a:p>
                      <a:pPr marL="0" marR="0" lvl="0" indent="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endParaRPr lang="en-GB" sz="1800" dirty="0" smtClean="0"/>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3"/>
                  </a:ext>
                </a:extLst>
              </a:tr>
              <a:tr h="536467">
                <a:tc>
                  <a:txBody>
                    <a:bodyPr/>
                    <a:lstStyle/>
                    <a:p>
                      <a:pPr marL="0" lvl="0" indent="0" algn="ctr" eaLnBrk="0" hangingPunct="0">
                        <a:spcAft>
                          <a:spcPts val="600"/>
                        </a:spcAft>
                        <a:buFont typeface="Wingdings" panose="05000000000000000000" pitchFamily="2" charset="2"/>
                        <a:buNone/>
                      </a:pPr>
                      <a:r>
                        <a:rPr lang="en-GB" sz="2000" b="1" dirty="0" smtClean="0">
                          <a:solidFill>
                            <a:schemeClr val="bg1"/>
                          </a:solidFill>
                        </a:rPr>
                        <a:t>Statutory Social Security</a:t>
                      </a:r>
                      <a:r>
                        <a:rPr lang="ru-RU" sz="2000" b="1" dirty="0" smtClean="0">
                          <a:solidFill>
                            <a:schemeClr val="bg1"/>
                          </a:solidFill>
                        </a:rPr>
                        <a:t>:</a:t>
                      </a:r>
                      <a:endParaRPr lang="en-US" sz="2000" b="1" dirty="0">
                        <a:solidFill>
                          <a:schemeClr val="bg1"/>
                        </a:solidFill>
                      </a:endParaRPr>
                    </a:p>
                  </a:txBody>
                  <a:tcPr marL="68589" marR="102883" marT="63970" marB="0" anchor="ct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0" algn="l" defTabSz="685800" rtl="0" eaLnBrk="1" fontAlgn="auto" latinLnBrk="0" hangingPunct="1">
                        <a:lnSpc>
                          <a:spcPct val="90000"/>
                        </a:lnSpc>
                        <a:spcBef>
                          <a:spcPct val="0"/>
                        </a:spcBef>
                        <a:spcAft>
                          <a:spcPts val="600"/>
                        </a:spcAft>
                        <a:buClrTx/>
                        <a:buSzTx/>
                        <a:buFont typeface="Wingdings" panose="05000000000000000000" pitchFamily="2" charset="2"/>
                        <a:buNone/>
                        <a:tabLst/>
                        <a:defRPr/>
                      </a:pPr>
                      <a:r>
                        <a:rPr lang="en-GB" sz="2000" dirty="0" smtClean="0"/>
                        <a:t>Applicable for local UAE and GCC employees (minority population)</a:t>
                      </a:r>
                      <a:endParaRPr lang="ru-RU" sz="2000" dirty="0" smtClean="0"/>
                    </a:p>
                  </a:txBody>
                  <a:tcPr marL="68589" marR="102883" marT="0" marB="0" anchor="ctr">
                    <a:lnR w="127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10004"/>
                  </a:ext>
                </a:extLst>
              </a:tr>
              <a:tr h="714351">
                <a:tc>
                  <a:txBody>
                    <a:bodyPr/>
                    <a:lstStyle/>
                    <a:p>
                      <a:pPr marL="285750" lvl="0" indent="-285750" eaLnBrk="0" hangingPunct="0">
                        <a:spcAft>
                          <a:spcPts val="600"/>
                        </a:spcAft>
                        <a:buFont typeface="Wingdings" panose="05000000000000000000" pitchFamily="2" charset="2"/>
                        <a:buChar char="Ø"/>
                      </a:pPr>
                      <a:endParaRPr lang="en-US" sz="1800" dirty="0"/>
                    </a:p>
                  </a:txBody>
                  <a:tcPr marL="68589" marR="102883" marT="6397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l" defTabSz="685800" rtl="0" eaLnBrk="1" fontAlgn="auto" latinLnBrk="0" hangingPunct="1">
                        <a:lnSpc>
                          <a:spcPct val="90000"/>
                        </a:lnSpc>
                        <a:spcBef>
                          <a:spcPct val="0"/>
                        </a:spcBef>
                        <a:spcAft>
                          <a:spcPts val="600"/>
                        </a:spcAft>
                        <a:buClr>
                          <a:srgbClr val="FF0000"/>
                        </a:buClr>
                        <a:buSzTx/>
                        <a:buFont typeface="Wingdings 2" panose="05020102010507070707" pitchFamily="18" charset="2"/>
                        <a:buNone/>
                        <a:tabLst/>
                        <a:defRPr/>
                      </a:pPr>
                      <a:r>
                        <a:rPr lang="en-GB" sz="2000" dirty="0" smtClean="0"/>
                        <a:t>Private approved health insurance: Applicable for non UAE and GCC employees (majority population) – only in Dubai and Abu Dhabi</a:t>
                      </a:r>
                    </a:p>
                  </a:txBody>
                  <a:tcPr marL="68589" marR="102883"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bl>
          </a:graphicData>
        </a:graphic>
      </p:graphicFrame>
      <p:sp>
        <p:nvSpPr>
          <p:cNvPr id="4" name="Прямоугольник 3"/>
          <p:cNvSpPr/>
          <p:nvPr/>
        </p:nvSpPr>
        <p:spPr>
          <a:xfrm>
            <a:off x="464024" y="6537278"/>
            <a:ext cx="1105469"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itle 1">
            <a:extLst>
              <a:ext uri="{FF2B5EF4-FFF2-40B4-BE49-F238E27FC236}">
                <a16:creationId xmlns:a16="http://schemas.microsoft.com/office/drawing/2014/main" id="{A76B1EFA-604E-48E2-AB3F-94BE6BD14744}"/>
              </a:ext>
            </a:extLst>
          </p:cNvPr>
          <p:cNvSpPr txBox="1">
            <a:spLocks/>
          </p:cNvSpPr>
          <p:nvPr/>
        </p:nvSpPr>
        <p:spPr>
          <a:xfrm>
            <a:off x="4181158" y="207004"/>
            <a:ext cx="4224767" cy="615553"/>
          </a:xfrm>
          <a:prstGeom prst="rect">
            <a:avLst/>
          </a:prstGeom>
        </p:spPr>
        <p:txBody>
          <a:bodyPr/>
          <a:lstStyle>
            <a:lvl1pPr algn="l" defTabSz="685800" rtl="0" eaLnBrk="1" latinLnBrk="0" hangingPunct="1">
              <a:spcBef>
                <a:spcPct val="0"/>
              </a:spcBef>
              <a:buNone/>
              <a:defRPr sz="3200" b="1" kern="1200" baseline="0">
                <a:solidFill>
                  <a:schemeClr val="tx1"/>
                </a:solidFill>
                <a:latin typeface="+mj-lt"/>
                <a:ea typeface="+mj-ea"/>
                <a:cs typeface="+mj-cs"/>
              </a:defRPr>
            </a:lvl1pPr>
          </a:lstStyle>
          <a:p>
            <a:r>
              <a:rPr lang="en-GB" sz="4000" dirty="0" smtClean="0"/>
              <a:t>UAE for FDI</a:t>
            </a:r>
            <a:endParaRPr lang="en-GB" sz="4000" dirty="0"/>
          </a:p>
        </p:txBody>
      </p:sp>
      <p:sp>
        <p:nvSpPr>
          <p:cNvPr id="6" name="TextBox 5"/>
          <p:cNvSpPr txBox="1"/>
          <p:nvPr/>
        </p:nvSpPr>
        <p:spPr>
          <a:xfrm>
            <a:off x="445291" y="6477001"/>
            <a:ext cx="797013" cy="207749"/>
          </a:xfrm>
          <a:prstGeom prst="rect">
            <a:avLst/>
          </a:prstGeom>
          <a:noFill/>
        </p:spPr>
        <p:txBody>
          <a:bodyPr wrap="none" rtlCol="0">
            <a:spAutoFit/>
          </a:bodyPr>
          <a:lstStyle/>
          <a:p>
            <a:r>
              <a:rPr lang="ru-RU" sz="750" dirty="0" smtClean="0"/>
              <a:t>©</a:t>
            </a:r>
            <a:r>
              <a:rPr lang="en-US" sz="750" dirty="0" smtClean="0"/>
              <a:t> 2019 Crowe</a:t>
            </a:r>
            <a:endParaRPr lang="ru-RU" sz="750" dirty="0"/>
          </a:p>
        </p:txBody>
      </p:sp>
      <p:sp>
        <p:nvSpPr>
          <p:cNvPr id="8" name="TextBox 7"/>
          <p:cNvSpPr txBox="1"/>
          <p:nvPr/>
        </p:nvSpPr>
        <p:spPr>
          <a:xfrm>
            <a:off x="3536264" y="888905"/>
            <a:ext cx="4240263" cy="523220"/>
          </a:xfrm>
          <a:prstGeom prst="rect">
            <a:avLst/>
          </a:prstGeom>
          <a:noFill/>
        </p:spPr>
        <p:txBody>
          <a:bodyPr wrap="none" rtlCol="0">
            <a:spAutoFit/>
          </a:bodyPr>
          <a:lstStyle/>
          <a:p>
            <a:r>
              <a:rPr lang="en-GB" sz="2800" b="1" dirty="0"/>
              <a:t>Free Zone Jurisdictions</a:t>
            </a:r>
          </a:p>
        </p:txBody>
      </p:sp>
    </p:spTree>
    <p:extLst>
      <p:ext uri="{BB962C8B-B14F-4D97-AF65-F5344CB8AC3E}">
        <p14:creationId xmlns:p14="http://schemas.microsoft.com/office/powerpoint/2010/main" val="4320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8 Brand Refresh">
  <a:themeElements>
    <a:clrScheme name="Другая 6">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000000"/>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2.xml><?xml version="1.0" encoding="utf-8"?>
<a:theme xmlns:a="http://schemas.openxmlformats.org/drawingml/2006/main" name="2_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3.xml><?xml version="1.0" encoding="utf-8"?>
<a:theme xmlns:a="http://schemas.openxmlformats.org/drawingml/2006/main" name="1_2018 Brand Refresh">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Revised Current Template 2</Template>
  <TotalTime>59805</TotalTime>
  <Words>1416</Words>
  <Application>Microsoft Office PowerPoint</Application>
  <PresentationFormat>Geniş ekran</PresentationFormat>
  <Paragraphs>224</Paragraphs>
  <Slides>21</Slides>
  <Notes>6</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21</vt:i4>
      </vt:variant>
    </vt:vector>
  </HeadingPairs>
  <TitlesOfParts>
    <vt:vector size="29" baseType="lpstr">
      <vt:lpstr>MS PGothic</vt:lpstr>
      <vt:lpstr>Arial</vt:lpstr>
      <vt:lpstr>Calibri</vt:lpstr>
      <vt:lpstr>Wingdings</vt:lpstr>
      <vt:lpstr>Wingdings 2</vt:lpstr>
      <vt:lpstr>2018 Brand Refresh</vt:lpstr>
      <vt:lpstr>2_2018 Brand Refresh</vt:lpstr>
      <vt:lpstr>1_2018 Brand Refresh</vt:lpstr>
      <vt:lpstr>PowerPoint Sunusu</vt:lpstr>
      <vt:lpstr>Content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Other FDI Attraction Factors</vt:lpstr>
      <vt:lpstr>PowerPoint Sunusu</vt:lpstr>
      <vt:lpstr>Foreseen changes</vt:lpstr>
      <vt:lpstr>Taxation forecast</vt:lpstr>
      <vt:lpstr>PowerPoint Sunusu</vt:lpstr>
      <vt:lpstr>PowerPoint Sunusu</vt:lpstr>
      <vt:lpstr>Crowe UAE</vt:lpstr>
      <vt:lpstr>Global Audit – International Director Profile   </vt:lpstr>
      <vt:lpstr>PowerPoint Sunusu</vt:lpstr>
    </vt:vector>
  </TitlesOfParts>
  <Company>Crowe Horwath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dc:title>
  <dc:creator>Steven Kurylowicz</dc:creator>
  <cp:lastModifiedBy>Cenk Murat ARSLAN</cp:lastModifiedBy>
  <cp:revision>1306</cp:revision>
  <dcterms:created xsi:type="dcterms:W3CDTF">2016-04-14T19:57:34Z</dcterms:created>
  <dcterms:modified xsi:type="dcterms:W3CDTF">2019-06-14T14:18:38Z</dcterms:modified>
</cp:coreProperties>
</file>