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1"/>
  </p:sldMasterIdLst>
  <p:notesMasterIdLst>
    <p:notesMasterId r:id="rId18"/>
  </p:notesMasterIdLst>
  <p:handoutMasterIdLst>
    <p:handoutMasterId r:id="rId19"/>
  </p:handoutMasterIdLst>
  <p:sldIdLst>
    <p:sldId id="375" r:id="rId2"/>
    <p:sldId id="425" r:id="rId3"/>
    <p:sldId id="418" r:id="rId4"/>
    <p:sldId id="419" r:id="rId5"/>
    <p:sldId id="400" r:id="rId6"/>
    <p:sldId id="424" r:id="rId7"/>
    <p:sldId id="420" r:id="rId8"/>
    <p:sldId id="421" r:id="rId9"/>
    <p:sldId id="429" r:id="rId10"/>
    <p:sldId id="423" r:id="rId11"/>
    <p:sldId id="430" r:id="rId12"/>
    <p:sldId id="422" r:id="rId13"/>
    <p:sldId id="427" r:id="rId14"/>
    <p:sldId id="426" r:id="rId15"/>
    <p:sldId id="431" r:id="rId16"/>
    <p:sldId id="417" r:id="rId17"/>
  </p:sldIdLst>
  <p:sldSz cx="9001125" cy="6840538"/>
  <p:notesSz cx="6669088" cy="9926638"/>
  <p:defaultTextStyle>
    <a:defPPr>
      <a:defRPr lang="sv-SE"/>
    </a:defPPr>
    <a:lvl1pPr algn="l" rtl="0" fontAlgn="base">
      <a:spcBef>
        <a:spcPct val="0"/>
      </a:spcBef>
      <a:spcAft>
        <a:spcPct val="0"/>
      </a:spcAft>
      <a:defRPr b="1" kern="1200">
        <a:solidFill>
          <a:schemeClr val="tx1"/>
        </a:solidFill>
        <a:latin typeface="Arial" charset="0"/>
        <a:ea typeface="ＭＳ Ｐゴシック" charset="-128"/>
        <a:cs typeface="+mn-cs"/>
      </a:defRPr>
    </a:lvl1pPr>
    <a:lvl2pPr marL="457200" algn="l" rtl="0" fontAlgn="base">
      <a:spcBef>
        <a:spcPct val="0"/>
      </a:spcBef>
      <a:spcAft>
        <a:spcPct val="0"/>
      </a:spcAft>
      <a:defRPr b="1" kern="1200">
        <a:solidFill>
          <a:schemeClr val="tx1"/>
        </a:solidFill>
        <a:latin typeface="Arial" charset="0"/>
        <a:ea typeface="ＭＳ Ｐゴシック" charset="-128"/>
        <a:cs typeface="+mn-cs"/>
      </a:defRPr>
    </a:lvl2pPr>
    <a:lvl3pPr marL="914400" algn="l" rtl="0" fontAlgn="base">
      <a:spcBef>
        <a:spcPct val="0"/>
      </a:spcBef>
      <a:spcAft>
        <a:spcPct val="0"/>
      </a:spcAft>
      <a:defRPr b="1" kern="1200">
        <a:solidFill>
          <a:schemeClr val="tx1"/>
        </a:solidFill>
        <a:latin typeface="Arial" charset="0"/>
        <a:ea typeface="ＭＳ Ｐゴシック" charset="-128"/>
        <a:cs typeface="+mn-cs"/>
      </a:defRPr>
    </a:lvl3pPr>
    <a:lvl4pPr marL="1371600" algn="l" rtl="0" fontAlgn="base">
      <a:spcBef>
        <a:spcPct val="0"/>
      </a:spcBef>
      <a:spcAft>
        <a:spcPct val="0"/>
      </a:spcAft>
      <a:defRPr b="1" kern="1200">
        <a:solidFill>
          <a:schemeClr val="tx1"/>
        </a:solidFill>
        <a:latin typeface="Arial" charset="0"/>
        <a:ea typeface="ＭＳ Ｐゴシック" charset="-128"/>
        <a:cs typeface="+mn-cs"/>
      </a:defRPr>
    </a:lvl4pPr>
    <a:lvl5pPr marL="1828800" algn="l" rtl="0" fontAlgn="base">
      <a:spcBef>
        <a:spcPct val="0"/>
      </a:spcBef>
      <a:spcAft>
        <a:spcPct val="0"/>
      </a:spcAft>
      <a:defRPr b="1" kern="1200">
        <a:solidFill>
          <a:schemeClr val="tx1"/>
        </a:solidFill>
        <a:latin typeface="Arial" charset="0"/>
        <a:ea typeface="ＭＳ Ｐゴシック" charset="-128"/>
        <a:cs typeface="+mn-cs"/>
      </a:defRPr>
    </a:lvl5pPr>
    <a:lvl6pPr marL="2286000" algn="l" defTabSz="914400" rtl="0" eaLnBrk="1" latinLnBrk="0" hangingPunct="1">
      <a:defRPr b="1" kern="1200">
        <a:solidFill>
          <a:schemeClr val="tx1"/>
        </a:solidFill>
        <a:latin typeface="Arial" charset="0"/>
        <a:ea typeface="ＭＳ Ｐゴシック" charset="-128"/>
        <a:cs typeface="+mn-cs"/>
      </a:defRPr>
    </a:lvl6pPr>
    <a:lvl7pPr marL="2743200" algn="l" defTabSz="914400" rtl="0" eaLnBrk="1" latinLnBrk="0" hangingPunct="1">
      <a:defRPr b="1" kern="1200">
        <a:solidFill>
          <a:schemeClr val="tx1"/>
        </a:solidFill>
        <a:latin typeface="Arial" charset="0"/>
        <a:ea typeface="ＭＳ Ｐゴシック" charset="-128"/>
        <a:cs typeface="+mn-cs"/>
      </a:defRPr>
    </a:lvl7pPr>
    <a:lvl8pPr marL="3200400" algn="l" defTabSz="914400" rtl="0" eaLnBrk="1" latinLnBrk="0" hangingPunct="1">
      <a:defRPr b="1" kern="1200">
        <a:solidFill>
          <a:schemeClr val="tx1"/>
        </a:solidFill>
        <a:latin typeface="Arial" charset="0"/>
        <a:ea typeface="ＭＳ Ｐゴシック" charset="-128"/>
        <a:cs typeface="+mn-cs"/>
      </a:defRPr>
    </a:lvl8pPr>
    <a:lvl9pPr marL="3657600" algn="l" defTabSz="914400" rtl="0" eaLnBrk="1" latinLnBrk="0" hangingPunct="1">
      <a:defRPr b="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4212">
          <p15:clr>
            <a:srgbClr val="A4A3A4"/>
          </p15:clr>
        </p15:guide>
        <p15:guide id="2" orient="horz" pos="802">
          <p15:clr>
            <a:srgbClr val="A4A3A4"/>
          </p15:clr>
        </p15:guide>
        <p15:guide id="3" orient="horz" pos="119">
          <p15:clr>
            <a:srgbClr val="A4A3A4"/>
          </p15:clr>
        </p15:guide>
        <p15:guide id="4" orient="horz" pos="1122">
          <p15:clr>
            <a:srgbClr val="A4A3A4"/>
          </p15:clr>
        </p15:guide>
        <p15:guide id="5" pos="492">
          <p15:clr>
            <a:srgbClr val="A4A3A4"/>
          </p15:clr>
        </p15:guide>
        <p15:guide id="6" pos="115">
          <p15:clr>
            <a:srgbClr val="A4A3A4"/>
          </p15:clr>
        </p15:guide>
        <p15:guide id="7" pos="2617">
          <p15:clr>
            <a:srgbClr val="A4A3A4"/>
          </p15:clr>
        </p15:guide>
        <p15:guide id="8" pos="5565">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818"/>
    <a:srgbClr val="ADCAB8"/>
    <a:srgbClr val="404040"/>
    <a:srgbClr val="BFB8AF"/>
    <a:srgbClr val="D2BA81"/>
    <a:srgbClr val="BED9C7"/>
    <a:srgbClr val="E9C4C7"/>
    <a:srgbClr val="333333"/>
    <a:srgbClr val="262626"/>
    <a:srgbClr val="FF68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4" autoAdjust="0"/>
    <p:restoredTop sz="88016" autoAdjust="0"/>
  </p:normalViewPr>
  <p:slideViewPr>
    <p:cSldViewPr snapToGrid="0" showGuides="1">
      <p:cViewPr varScale="1">
        <p:scale>
          <a:sx n="52" d="100"/>
          <a:sy n="52" d="100"/>
        </p:scale>
        <p:origin x="56" y="256"/>
      </p:cViewPr>
      <p:guideLst>
        <p:guide orient="horz" pos="4212"/>
        <p:guide orient="horz" pos="802"/>
        <p:guide orient="horz" pos="119"/>
        <p:guide orient="horz" pos="1122"/>
        <p:guide pos="492"/>
        <p:guide pos="115"/>
        <p:guide pos="2617"/>
        <p:guide pos="5565"/>
      </p:guideLst>
    </p:cSldViewPr>
  </p:slideViewPr>
  <p:outlineViewPr>
    <p:cViewPr>
      <p:scale>
        <a:sx n="33" d="100"/>
        <a:sy n="33" d="100"/>
      </p:scale>
      <p:origin x="0" y="0"/>
    </p:cViewPr>
  </p:outlineViewPr>
  <p:notesTextViewPr>
    <p:cViewPr>
      <p:scale>
        <a:sx n="66" d="100"/>
        <a:sy n="66" d="100"/>
      </p:scale>
      <p:origin x="0" y="0"/>
    </p:cViewPr>
  </p:notesTextViewPr>
  <p:sorterViewPr>
    <p:cViewPr>
      <p:scale>
        <a:sx n="66" d="100"/>
        <a:sy n="66" d="100"/>
      </p:scale>
      <p:origin x="0" y="0"/>
    </p:cViewPr>
  </p:sorterViewPr>
  <p:notesViewPr>
    <p:cSldViewPr snapToGrid="0" snapToObjects="1">
      <p:cViewPr>
        <p:scale>
          <a:sx n="150" d="100"/>
          <a:sy n="150" d="100"/>
        </p:scale>
        <p:origin x="-1256" y="204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9938" cy="496332"/>
          </a:xfrm>
          <a:prstGeom prst="rect">
            <a:avLst/>
          </a:prstGeom>
        </p:spPr>
        <p:txBody>
          <a:bodyPr vert="horz" lIns="90727" tIns="45363" rIns="90727" bIns="45363" rtlCol="0"/>
          <a:lstStyle>
            <a:lvl1pPr algn="l">
              <a:defRPr sz="1200"/>
            </a:lvl1pPr>
          </a:lstStyle>
          <a:p>
            <a:endParaRPr lang="sv-SE" b="0" dirty="0"/>
          </a:p>
        </p:txBody>
      </p:sp>
      <p:sp>
        <p:nvSpPr>
          <p:cNvPr id="3" name="Platshållare för datum 2"/>
          <p:cNvSpPr>
            <a:spLocks noGrp="1"/>
          </p:cNvSpPr>
          <p:nvPr>
            <p:ph type="dt" sz="quarter" idx="1"/>
          </p:nvPr>
        </p:nvSpPr>
        <p:spPr>
          <a:xfrm>
            <a:off x="3777608" y="0"/>
            <a:ext cx="2889938" cy="496332"/>
          </a:xfrm>
          <a:prstGeom prst="rect">
            <a:avLst/>
          </a:prstGeom>
        </p:spPr>
        <p:txBody>
          <a:bodyPr vert="horz" lIns="90727" tIns="45363" rIns="90727" bIns="45363" rtlCol="0"/>
          <a:lstStyle>
            <a:lvl1pPr algn="r">
              <a:defRPr sz="1200"/>
            </a:lvl1pPr>
          </a:lstStyle>
          <a:p>
            <a:fld id="{AF53FA3B-A911-4294-9666-9D8A5388C07E}" type="datetimeFigureOut">
              <a:rPr lang="sv-SE" b="0" smtClean="0"/>
              <a:pPr/>
              <a:t>2019-04-14</a:t>
            </a:fld>
            <a:endParaRPr lang="sv-SE" b="0" dirty="0"/>
          </a:p>
        </p:txBody>
      </p:sp>
      <p:sp>
        <p:nvSpPr>
          <p:cNvPr id="4" name="Platshållare för sidfot 3"/>
          <p:cNvSpPr>
            <a:spLocks noGrp="1"/>
          </p:cNvSpPr>
          <p:nvPr>
            <p:ph type="ftr" sz="quarter" idx="2"/>
          </p:nvPr>
        </p:nvSpPr>
        <p:spPr>
          <a:xfrm>
            <a:off x="0" y="9428583"/>
            <a:ext cx="2889938" cy="496332"/>
          </a:xfrm>
          <a:prstGeom prst="rect">
            <a:avLst/>
          </a:prstGeom>
        </p:spPr>
        <p:txBody>
          <a:bodyPr vert="horz" lIns="90727" tIns="45363" rIns="90727" bIns="45363" rtlCol="0" anchor="b"/>
          <a:lstStyle>
            <a:lvl1pPr algn="l">
              <a:defRPr sz="1200"/>
            </a:lvl1pPr>
          </a:lstStyle>
          <a:p>
            <a:endParaRPr lang="sv-SE" b="0" dirty="0"/>
          </a:p>
        </p:txBody>
      </p:sp>
      <p:sp>
        <p:nvSpPr>
          <p:cNvPr id="5" name="Platshållare för bildnummer 4"/>
          <p:cNvSpPr>
            <a:spLocks noGrp="1"/>
          </p:cNvSpPr>
          <p:nvPr>
            <p:ph type="sldNum" sz="quarter" idx="3"/>
          </p:nvPr>
        </p:nvSpPr>
        <p:spPr>
          <a:xfrm>
            <a:off x="3777608" y="9428583"/>
            <a:ext cx="2889938" cy="496332"/>
          </a:xfrm>
          <a:prstGeom prst="rect">
            <a:avLst/>
          </a:prstGeom>
        </p:spPr>
        <p:txBody>
          <a:bodyPr vert="horz" lIns="90727" tIns="45363" rIns="90727" bIns="45363" rtlCol="0" anchor="b"/>
          <a:lstStyle>
            <a:lvl1pPr algn="r">
              <a:defRPr sz="1200"/>
            </a:lvl1pPr>
          </a:lstStyle>
          <a:p>
            <a:fld id="{3FFF35AB-58F5-4C8C-9928-1BF893383042}" type="slidenum">
              <a:rPr lang="sv-SE" b="0" smtClean="0"/>
              <a:pPr/>
              <a:t>‹#›</a:t>
            </a:fld>
            <a:endParaRPr lang="sv-SE" b="0" dirty="0"/>
          </a:p>
        </p:txBody>
      </p:sp>
    </p:spTree>
    <p:extLst>
      <p:ext uri="{BB962C8B-B14F-4D97-AF65-F5344CB8AC3E}">
        <p14:creationId xmlns:p14="http://schemas.microsoft.com/office/powerpoint/2010/main" val="35605305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9938" cy="496332"/>
          </a:xfrm>
          <a:prstGeom prst="rect">
            <a:avLst/>
          </a:prstGeom>
        </p:spPr>
        <p:txBody>
          <a:bodyPr vert="horz" lIns="90727" tIns="45363" rIns="90727" bIns="45363" rtlCol="0"/>
          <a:lstStyle>
            <a:lvl1pPr algn="l">
              <a:defRPr sz="1200" b="0"/>
            </a:lvl1pPr>
          </a:lstStyle>
          <a:p>
            <a:endParaRPr lang="sv-SE" dirty="0"/>
          </a:p>
        </p:txBody>
      </p:sp>
      <p:sp>
        <p:nvSpPr>
          <p:cNvPr id="3" name="Platshållare för datum 2"/>
          <p:cNvSpPr>
            <a:spLocks noGrp="1"/>
          </p:cNvSpPr>
          <p:nvPr>
            <p:ph type="dt" idx="1"/>
          </p:nvPr>
        </p:nvSpPr>
        <p:spPr>
          <a:xfrm>
            <a:off x="3777608" y="0"/>
            <a:ext cx="2889938" cy="496332"/>
          </a:xfrm>
          <a:prstGeom prst="rect">
            <a:avLst/>
          </a:prstGeom>
        </p:spPr>
        <p:txBody>
          <a:bodyPr vert="horz" lIns="90727" tIns="45363" rIns="90727" bIns="45363" rtlCol="0"/>
          <a:lstStyle>
            <a:lvl1pPr algn="r">
              <a:defRPr sz="1200" b="0"/>
            </a:lvl1pPr>
          </a:lstStyle>
          <a:p>
            <a:fld id="{DAAF5E47-94AA-AA43-B08E-C5A5421011EB}" type="datetimeFigureOut">
              <a:rPr lang="sv-SE" smtClean="0"/>
              <a:pPr/>
              <a:t>2019-04-14</a:t>
            </a:fld>
            <a:endParaRPr lang="sv-SE" dirty="0"/>
          </a:p>
        </p:txBody>
      </p:sp>
      <p:sp>
        <p:nvSpPr>
          <p:cNvPr id="4" name="Platshållare för bildobjekt 3"/>
          <p:cNvSpPr>
            <a:spLocks noGrp="1" noRot="1" noChangeAspect="1"/>
          </p:cNvSpPr>
          <p:nvPr>
            <p:ph type="sldImg" idx="2"/>
          </p:nvPr>
        </p:nvSpPr>
        <p:spPr>
          <a:xfrm>
            <a:off x="885825" y="744538"/>
            <a:ext cx="4897438" cy="3722687"/>
          </a:xfrm>
          <a:prstGeom prst="rect">
            <a:avLst/>
          </a:prstGeom>
          <a:noFill/>
          <a:ln w="12700">
            <a:solidFill>
              <a:prstClr val="black"/>
            </a:solidFill>
          </a:ln>
        </p:spPr>
        <p:txBody>
          <a:bodyPr vert="horz" lIns="90727" tIns="45363" rIns="90727" bIns="45363" rtlCol="0" anchor="ctr"/>
          <a:lstStyle/>
          <a:p>
            <a:endParaRPr lang="sv-SE" dirty="0"/>
          </a:p>
        </p:txBody>
      </p:sp>
      <p:sp>
        <p:nvSpPr>
          <p:cNvPr id="5" name="Platshållare för anteckningar 4"/>
          <p:cNvSpPr>
            <a:spLocks noGrp="1"/>
          </p:cNvSpPr>
          <p:nvPr>
            <p:ph type="body" sz="quarter" idx="3"/>
          </p:nvPr>
        </p:nvSpPr>
        <p:spPr>
          <a:xfrm>
            <a:off x="666909" y="4715153"/>
            <a:ext cx="5335270" cy="4466987"/>
          </a:xfrm>
          <a:prstGeom prst="rect">
            <a:avLst/>
          </a:prstGeom>
        </p:spPr>
        <p:txBody>
          <a:bodyPr vert="horz" lIns="90727" tIns="45363" rIns="90727" bIns="45363"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8583"/>
            <a:ext cx="2889938" cy="496332"/>
          </a:xfrm>
          <a:prstGeom prst="rect">
            <a:avLst/>
          </a:prstGeom>
        </p:spPr>
        <p:txBody>
          <a:bodyPr vert="horz" lIns="90727" tIns="45363" rIns="90727" bIns="45363" rtlCol="0" anchor="b"/>
          <a:lstStyle>
            <a:lvl1pPr algn="l">
              <a:defRPr sz="1200" b="0"/>
            </a:lvl1pPr>
          </a:lstStyle>
          <a:p>
            <a:endParaRPr lang="sv-SE" dirty="0"/>
          </a:p>
        </p:txBody>
      </p:sp>
      <p:sp>
        <p:nvSpPr>
          <p:cNvPr id="7" name="Platshållare för bildnummer 6"/>
          <p:cNvSpPr>
            <a:spLocks noGrp="1"/>
          </p:cNvSpPr>
          <p:nvPr>
            <p:ph type="sldNum" sz="quarter" idx="5"/>
          </p:nvPr>
        </p:nvSpPr>
        <p:spPr>
          <a:xfrm>
            <a:off x="3777608" y="9428583"/>
            <a:ext cx="2889938" cy="496332"/>
          </a:xfrm>
          <a:prstGeom prst="rect">
            <a:avLst/>
          </a:prstGeom>
        </p:spPr>
        <p:txBody>
          <a:bodyPr vert="horz" lIns="90727" tIns="45363" rIns="90727" bIns="45363" rtlCol="0" anchor="b"/>
          <a:lstStyle>
            <a:lvl1pPr algn="r">
              <a:defRPr sz="1200" b="0"/>
            </a:lvl1pPr>
          </a:lstStyle>
          <a:p>
            <a:fld id="{CC13FD4B-1391-7946-A8ED-18550D8B130B}" type="slidenum">
              <a:rPr lang="sv-SE" smtClean="0"/>
              <a:pPr/>
              <a:t>‹#›</a:t>
            </a:fld>
            <a:endParaRPr lang="sv-SE" dirty="0"/>
          </a:p>
        </p:txBody>
      </p:sp>
    </p:spTree>
    <p:extLst>
      <p:ext uri="{BB962C8B-B14F-4D97-AF65-F5344CB8AC3E}">
        <p14:creationId xmlns:p14="http://schemas.microsoft.com/office/powerpoint/2010/main" val="1512102191"/>
      </p:ext>
    </p:extLst>
  </p:cSld>
  <p:clrMap bg1="lt1" tx1="dk1" bg2="lt2" tx2="dk2" accent1="accent1" accent2="accent2" accent3="accent3" accent4="accent4" accent5="accent5" accent6="accent6" hlink="hlink" folHlink="folHlink"/>
  <p:hf hdr="0" ftr="0" dt="0"/>
  <p:notesStyle>
    <a:lvl1pPr marL="171450" indent="-171450" algn="l" defTabSz="457200" rtl="0" eaLnBrk="1" latinLnBrk="0" hangingPunct="1">
      <a:buFont typeface="Arial"/>
      <a:buChar char="•"/>
      <a:defRPr sz="1200" kern="1200">
        <a:solidFill>
          <a:schemeClr val="tx1"/>
        </a:solidFill>
        <a:latin typeface="+mn-lt"/>
        <a:ea typeface="+mn-ea"/>
        <a:cs typeface="+mn-cs"/>
      </a:defRPr>
    </a:lvl1pPr>
    <a:lvl2pPr marL="457200" indent="0" algn="l" defTabSz="457200" rtl="0" eaLnBrk="1" latinLnBrk="0" hangingPunct="1">
      <a:buFont typeface="Arial"/>
      <a:buNone/>
      <a:defRPr sz="1200" kern="1200">
        <a:solidFill>
          <a:schemeClr val="tx1"/>
        </a:solidFill>
        <a:latin typeface="+mn-lt"/>
        <a:ea typeface="+mn-ea"/>
        <a:cs typeface="+mn-cs"/>
      </a:defRPr>
    </a:lvl2pPr>
    <a:lvl3pPr marL="914400" indent="0" algn="l" defTabSz="457200" rtl="0" eaLnBrk="1" latinLnBrk="0" hangingPunct="1">
      <a:buFont typeface="Arial"/>
      <a:buNone/>
      <a:defRPr sz="1200" kern="1200">
        <a:solidFill>
          <a:schemeClr val="tx1"/>
        </a:solidFill>
        <a:latin typeface="+mn-lt"/>
        <a:ea typeface="+mn-ea"/>
        <a:cs typeface="+mn-cs"/>
      </a:defRPr>
    </a:lvl3pPr>
    <a:lvl4pPr marL="1371600" indent="0" algn="l" defTabSz="457200" rtl="0" eaLnBrk="1" latinLnBrk="0" hangingPunct="1">
      <a:buFont typeface="Arial"/>
      <a:buNone/>
      <a:defRPr sz="1200" kern="1200">
        <a:solidFill>
          <a:schemeClr val="tx1"/>
        </a:solidFill>
        <a:latin typeface="+mn-lt"/>
        <a:ea typeface="+mn-ea"/>
        <a:cs typeface="+mn-cs"/>
      </a:defRPr>
    </a:lvl4pPr>
    <a:lvl5pPr marL="1828800" indent="0" algn="l" defTabSz="457200" rtl="0" eaLnBrk="1" latinLnBrk="0" hangingPunct="1">
      <a:buFont typeface="Arial"/>
      <a:buNone/>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ijksoverheid.nl/documenten/rapporten/2019/02/28/evaluatie-wbso-2011-2017"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CC13FD4B-1391-7946-A8ED-18550D8B130B}" type="slidenum">
              <a:rPr lang="sv-SE" smtClean="0"/>
              <a:pPr/>
              <a:t>1</a:t>
            </a:fld>
            <a:endParaRPr lang="sv-SE" dirty="0"/>
          </a:p>
        </p:txBody>
      </p:sp>
    </p:spTree>
    <p:extLst>
      <p:ext uri="{BB962C8B-B14F-4D97-AF65-F5344CB8AC3E}">
        <p14:creationId xmlns:p14="http://schemas.microsoft.com/office/powerpoint/2010/main" val="2838741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Naar omvang zijn de WBSO en de Innovatiebox de belangrijkste subsidies voor private R&amp;D in Nederland. De WBSO geeft bedrijven een subsidie op de loonkosten van R&amp;Dmedewerkers en andere R&amp;D-kosten. Via de WBSO ontvingen Nederlandse bedrijven in 2016 een belastingkorting van 1,2 miljard euro (figuur 3). De Innovatiebox geeft een belastingvoordeel door bedrijfswinsten uit innovatieve activiteiten tegen een lager tarief te belasten. Dit leverde bedrijven in 2016 een geschatte belastingkorting op van 1,7 miljard euro. Ter vergelijking: de directe financiering van private R&amp;D door de Nederlandse overheid bedroeg 156 miljoen euro.</a:t>
            </a:r>
            <a:endParaRPr lang="en-US" dirty="0"/>
          </a:p>
        </p:txBody>
      </p:sp>
      <p:sp>
        <p:nvSpPr>
          <p:cNvPr id="4" name="Slide Number Placeholder 3"/>
          <p:cNvSpPr>
            <a:spLocks noGrp="1"/>
          </p:cNvSpPr>
          <p:nvPr>
            <p:ph type="sldNum" sz="quarter" idx="10"/>
          </p:nvPr>
        </p:nvSpPr>
        <p:spPr/>
        <p:txBody>
          <a:bodyPr/>
          <a:lstStyle/>
          <a:p>
            <a:fld id="{CC13FD4B-1391-7946-A8ED-18550D8B130B}" type="slidenum">
              <a:rPr lang="sv-SE" smtClean="0"/>
              <a:pPr/>
              <a:t>3</a:t>
            </a:fld>
            <a:endParaRPr lang="sv-SE" dirty="0"/>
          </a:p>
        </p:txBody>
      </p:sp>
    </p:spTree>
    <p:extLst>
      <p:ext uri="{BB962C8B-B14F-4D97-AF65-F5344CB8AC3E}">
        <p14:creationId xmlns:p14="http://schemas.microsoft.com/office/powerpoint/2010/main" val="159537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https://www.rijksoverheid.nl/documenten/kamerstukken/2018/09/18/kamerbrief-over-de-wbso-in-2019 </a:t>
            </a:r>
            <a:endParaRPr lang="en-US" dirty="0"/>
          </a:p>
        </p:txBody>
      </p:sp>
      <p:sp>
        <p:nvSpPr>
          <p:cNvPr id="4" name="Slide Number Placeholder 3"/>
          <p:cNvSpPr>
            <a:spLocks noGrp="1"/>
          </p:cNvSpPr>
          <p:nvPr>
            <p:ph type="sldNum" sz="quarter" idx="10"/>
          </p:nvPr>
        </p:nvSpPr>
        <p:spPr/>
        <p:txBody>
          <a:bodyPr/>
          <a:lstStyle/>
          <a:p>
            <a:fld id="{CC13FD4B-1391-7946-A8ED-18550D8B130B}" type="slidenum">
              <a:rPr lang="sv-SE" smtClean="0"/>
              <a:pPr/>
              <a:t>9</a:t>
            </a:fld>
            <a:endParaRPr lang="sv-SE" dirty="0"/>
          </a:p>
        </p:txBody>
      </p:sp>
    </p:spTree>
    <p:extLst>
      <p:ext uri="{BB962C8B-B14F-4D97-AF65-F5344CB8AC3E}">
        <p14:creationId xmlns:p14="http://schemas.microsoft.com/office/powerpoint/2010/main" val="2948662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https://www.rijksoverheid.nl/documenten/kamerstukken/2018/09/18/kamerbrief-over-de-wbso-in-2019 </a:t>
            </a:r>
            <a:endParaRPr lang="en-US" dirty="0"/>
          </a:p>
        </p:txBody>
      </p:sp>
      <p:sp>
        <p:nvSpPr>
          <p:cNvPr id="4" name="Slide Number Placeholder 3"/>
          <p:cNvSpPr>
            <a:spLocks noGrp="1"/>
          </p:cNvSpPr>
          <p:nvPr>
            <p:ph type="sldNum" sz="quarter" idx="10"/>
          </p:nvPr>
        </p:nvSpPr>
        <p:spPr/>
        <p:txBody>
          <a:bodyPr/>
          <a:lstStyle/>
          <a:p>
            <a:fld id="{CC13FD4B-1391-7946-A8ED-18550D8B130B}" type="slidenum">
              <a:rPr lang="sv-SE" smtClean="0"/>
              <a:pPr/>
              <a:t>10</a:t>
            </a:fld>
            <a:endParaRPr lang="sv-SE" dirty="0"/>
          </a:p>
        </p:txBody>
      </p:sp>
    </p:spTree>
    <p:extLst>
      <p:ext uri="{BB962C8B-B14F-4D97-AF65-F5344CB8AC3E}">
        <p14:creationId xmlns:p14="http://schemas.microsoft.com/office/powerpoint/2010/main" val="2948662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Dutch tax subsidy is 0.3 whereas the OECD average is 0.16 for profitable SMEs and 0.14 for loss making SMEs and the EU average is 0.15 and 0.13 respectively. For large companies the tax subsidy in the Netherlands is 0.15 which is above the OECD average of 0.13 for profit making companies and 0.10 for loss making companies and above the EU average of 0.13 and 0.11 respectively.</a:t>
            </a:r>
          </a:p>
          <a:p>
            <a:r>
              <a:rPr lang="en-US" sz="1200" kern="1200" dirty="0" smtClean="0">
                <a:solidFill>
                  <a:schemeClr val="tx1"/>
                </a:solidFill>
                <a:effectLst/>
                <a:latin typeface="+mn-lt"/>
                <a:ea typeface="+mn-ea"/>
                <a:cs typeface="+mn-cs"/>
              </a:rPr>
              <a:t>The economic benefits of additional R&amp;D as a result of the R&amp;D tax credit have not been compared with the costs of the R&amp;D tax credit: no cost-benefit analysis has been carried out. Nevertheless, it is concluded that if spillover effects are included, it is plausible that the benefits of the R&amp;D tax credit are higher than the costs. </a:t>
            </a:r>
          </a:p>
          <a:p>
            <a:r>
              <a:rPr lang="nl-NL" sz="1200" kern="1200" dirty="0" smtClean="0">
                <a:solidFill>
                  <a:schemeClr val="tx1"/>
                </a:solidFill>
                <a:effectLst/>
                <a:latin typeface="+mn-lt"/>
                <a:ea typeface="+mn-ea"/>
                <a:cs typeface="+mn-cs"/>
              </a:rPr>
              <a:t>Boer de, P.J et al, Evaluatie WBSO 2011-2017, </a:t>
            </a:r>
            <a:r>
              <a:rPr lang="nl-NL" sz="1200" kern="1200" dirty="0" err="1" smtClean="0">
                <a:solidFill>
                  <a:schemeClr val="tx1"/>
                </a:solidFill>
                <a:effectLst/>
                <a:latin typeface="+mn-lt"/>
                <a:ea typeface="+mn-ea"/>
                <a:cs typeface="+mn-cs"/>
              </a:rPr>
              <a:t>Ape</a:t>
            </a:r>
            <a:r>
              <a:rPr lang="nl-NL" sz="1200" kern="1200" dirty="0" smtClean="0">
                <a:solidFill>
                  <a:schemeClr val="tx1"/>
                </a:solidFill>
                <a:effectLst/>
                <a:latin typeface="+mn-lt"/>
                <a:ea typeface="+mn-ea"/>
                <a:cs typeface="+mn-cs"/>
              </a:rPr>
              <a:t>/UNU-</a:t>
            </a:r>
            <a:r>
              <a:rPr lang="nl-NL" sz="1200" kern="1200" dirty="0" err="1" smtClean="0">
                <a:solidFill>
                  <a:schemeClr val="tx1"/>
                </a:solidFill>
                <a:effectLst/>
                <a:latin typeface="+mn-lt"/>
                <a:ea typeface="+mn-ea"/>
                <a:cs typeface="+mn-cs"/>
              </a:rPr>
              <a:t>Merit</a:t>
            </a:r>
            <a:r>
              <a:rPr lang="nl-NL" sz="1200" kern="1200" dirty="0" smtClean="0">
                <a:solidFill>
                  <a:schemeClr val="tx1"/>
                </a:solidFill>
                <a:effectLst/>
                <a:latin typeface="+mn-lt"/>
                <a:ea typeface="+mn-ea"/>
                <a:cs typeface="+mn-cs"/>
              </a:rPr>
              <a:t>/</a:t>
            </a:r>
            <a:r>
              <a:rPr lang="nl-NL" sz="1200" kern="1200" dirty="0" err="1" smtClean="0">
                <a:solidFill>
                  <a:schemeClr val="tx1"/>
                </a:solidFill>
                <a:effectLst/>
                <a:latin typeface="+mn-lt"/>
                <a:ea typeface="+mn-ea"/>
                <a:cs typeface="+mn-cs"/>
              </a:rPr>
              <a:t>Dialogic</a:t>
            </a:r>
            <a:r>
              <a:rPr lang="nl-NL" sz="1200" kern="1200" dirty="0" smtClean="0">
                <a:solidFill>
                  <a:schemeClr val="tx1"/>
                </a:solidFill>
                <a:effectLst/>
                <a:latin typeface="+mn-lt"/>
                <a:ea typeface="+mn-ea"/>
                <a:cs typeface="+mn-cs"/>
              </a:rPr>
              <a:t> 2019, </a:t>
            </a:r>
            <a:r>
              <a:rPr lang="nl-NL" sz="1200" u="sng" kern="1200" dirty="0" smtClean="0">
                <a:solidFill>
                  <a:schemeClr val="tx1"/>
                </a:solidFill>
                <a:effectLst/>
                <a:latin typeface="+mn-lt"/>
                <a:ea typeface="+mn-ea"/>
                <a:cs typeface="+mn-cs"/>
                <a:hlinkClick r:id="rId3"/>
              </a:rPr>
              <a:t>https://www.rijksoverheid.nl/documenten/rapporten/2019/02/28/evaluatie-wbso-2011-2017</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accessed</a:t>
            </a:r>
            <a:r>
              <a:rPr lang="nl-NL" sz="1200" kern="1200" dirty="0" smtClean="0">
                <a:solidFill>
                  <a:schemeClr val="tx1"/>
                </a:solidFill>
                <a:effectLst/>
                <a:latin typeface="+mn-lt"/>
                <a:ea typeface="+mn-ea"/>
                <a:cs typeface="+mn-cs"/>
              </a:rPr>
              <a:t> 13 April 2019), p. 139.</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13FD4B-1391-7946-A8ED-18550D8B130B}" type="slidenum">
              <a:rPr lang="sv-SE" smtClean="0"/>
              <a:pPr/>
              <a:t>11</a:t>
            </a:fld>
            <a:endParaRPr lang="sv-SE" dirty="0"/>
          </a:p>
        </p:txBody>
      </p:sp>
    </p:spTree>
    <p:extLst>
      <p:ext uri="{BB962C8B-B14F-4D97-AF65-F5344CB8AC3E}">
        <p14:creationId xmlns:p14="http://schemas.microsoft.com/office/powerpoint/2010/main" val="4030314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https://www.cpb.nl/sites/default/files/omnidownload/CPB-Policy-Brief-2018-13-Digitalisering-R-en-D.pdf </a:t>
            </a:r>
            <a:endParaRPr lang="en-US" dirty="0"/>
          </a:p>
        </p:txBody>
      </p:sp>
      <p:sp>
        <p:nvSpPr>
          <p:cNvPr id="4" name="Slide Number Placeholder 3"/>
          <p:cNvSpPr>
            <a:spLocks noGrp="1"/>
          </p:cNvSpPr>
          <p:nvPr>
            <p:ph type="sldNum" sz="quarter" idx="10"/>
          </p:nvPr>
        </p:nvSpPr>
        <p:spPr/>
        <p:txBody>
          <a:bodyPr/>
          <a:lstStyle/>
          <a:p>
            <a:fld id="{CC13FD4B-1391-7946-A8ED-18550D8B130B}" type="slidenum">
              <a:rPr lang="sv-SE" smtClean="0"/>
              <a:pPr/>
              <a:t>14</a:t>
            </a:fld>
            <a:endParaRPr lang="sv-SE" dirty="0"/>
          </a:p>
        </p:txBody>
      </p:sp>
    </p:spTree>
    <p:extLst>
      <p:ext uri="{BB962C8B-B14F-4D97-AF65-F5344CB8AC3E}">
        <p14:creationId xmlns:p14="http://schemas.microsoft.com/office/powerpoint/2010/main" val="9268139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line title page (pink)">
    <p:spTree>
      <p:nvGrpSpPr>
        <p:cNvPr id="1" name=""/>
        <p:cNvGrpSpPr/>
        <p:nvPr/>
      </p:nvGrpSpPr>
      <p:grpSpPr>
        <a:xfrm>
          <a:off x="0" y="0"/>
          <a:ext cx="0" cy="0"/>
          <a:chOff x="0" y="0"/>
          <a:chExt cx="0" cy="0"/>
        </a:xfrm>
      </p:grpSpPr>
      <p:pic>
        <p:nvPicPr>
          <p:cNvPr id="9" name="Bildobjekt 7" descr="framsidor150 ny rosa.jpg"/>
          <p:cNvPicPr>
            <a:picLocks/>
          </p:cNvPicPr>
          <p:nvPr userDrawn="1"/>
        </p:nvPicPr>
        <p:blipFill>
          <a:blip r:embed="rId2"/>
          <a:stretch>
            <a:fillRect/>
          </a:stretch>
        </p:blipFill>
        <p:spPr>
          <a:xfrm>
            <a:off x="176962" y="188913"/>
            <a:ext cx="8647200" cy="6494400"/>
          </a:xfrm>
          <a:prstGeom prst="rect">
            <a:avLst/>
          </a:prstGeom>
        </p:spPr>
      </p:pic>
      <p:sp>
        <p:nvSpPr>
          <p:cNvPr id="40" name="Rektangel 9"/>
          <p:cNvSpPr/>
          <p:nvPr userDrawn="1"/>
        </p:nvSpPr>
        <p:spPr bwMode="auto">
          <a:xfrm>
            <a:off x="79762" y="84048"/>
            <a:ext cx="8841600" cy="6685200"/>
          </a:xfrm>
          <a:prstGeom prst="rect">
            <a:avLst/>
          </a:prstGeom>
          <a:noFill/>
          <a:ln w="184150" cap="sq" cmpd="sng" algn="ctr">
            <a:solidFill>
              <a:schemeClr val="bg1"/>
            </a:solidFill>
            <a:prstDash val="solid"/>
            <a:miter lim="800000"/>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tx2"/>
              </a:solidFill>
              <a:effectLst/>
              <a:latin typeface="Arial" charset="0"/>
            </a:endParaRPr>
          </a:p>
        </p:txBody>
      </p:sp>
      <p:pic>
        <p:nvPicPr>
          <p:cNvPr id="44" name="Bildobjekt 15" descr="Lunds sigill RGB 150.png"/>
          <p:cNvPicPr>
            <a:picLocks noChangeAspect="1"/>
          </p:cNvPicPr>
          <p:nvPr userDrawn="1"/>
        </p:nvPicPr>
        <p:blipFill>
          <a:blip r:embed="rId3">
            <a:extLst>
              <a:ext uri="{28A0092B-C50C-407E-A947-70E740481C1C}">
                <a14:useLocalDpi xmlns:a14="http://schemas.microsoft.com/office/drawing/2010/main"/>
              </a:ext>
            </a:extLst>
          </a:blip>
          <a:srcRect r="17691" b="21541"/>
          <a:stretch>
            <a:fillRect/>
          </a:stretch>
        </p:blipFill>
        <p:spPr>
          <a:xfrm>
            <a:off x="6343623" y="4300698"/>
            <a:ext cx="2672021" cy="2561482"/>
          </a:xfrm>
          <a:prstGeom prst="rect">
            <a:avLst/>
          </a:prstGeom>
        </p:spPr>
      </p:pic>
      <p:sp>
        <p:nvSpPr>
          <p:cNvPr id="11" name="Rektangel 10"/>
          <p:cNvSpPr/>
          <p:nvPr userDrawn="1"/>
        </p:nvSpPr>
        <p:spPr bwMode="auto">
          <a:xfrm>
            <a:off x="2655888" y="1516103"/>
            <a:ext cx="6178550" cy="1280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12" name="Rubrik 1"/>
          <p:cNvSpPr>
            <a:spLocks noGrp="1"/>
          </p:cNvSpPr>
          <p:nvPr>
            <p:ph type="ctrTitle" hasCustomPrompt="1"/>
          </p:nvPr>
        </p:nvSpPr>
        <p:spPr>
          <a:xfrm>
            <a:off x="2942848" y="1523248"/>
            <a:ext cx="5734178" cy="714380"/>
          </a:xfrm>
        </p:spPr>
        <p:txBody>
          <a:bodyPr lIns="0" tIns="97200" rIns="0" bIns="82800"/>
          <a:lstStyle>
            <a:lvl1pPr>
              <a:defRPr sz="3600" baseline="0"/>
            </a:lvl1pPr>
          </a:lstStyle>
          <a:p>
            <a:r>
              <a:rPr lang="sv-SE" dirty="0" smtClean="0"/>
              <a:t>Single-line presentation title</a:t>
            </a:r>
            <a:endParaRPr lang="sv-SE" dirty="0"/>
          </a:p>
        </p:txBody>
      </p:sp>
      <p:sp>
        <p:nvSpPr>
          <p:cNvPr id="13" name="Underrubrik 2"/>
          <p:cNvSpPr>
            <a:spLocks noGrp="1"/>
          </p:cNvSpPr>
          <p:nvPr>
            <p:ph type="subTitle" idx="1" hasCustomPrompt="1"/>
          </p:nvPr>
        </p:nvSpPr>
        <p:spPr>
          <a:xfrm>
            <a:off x="2942848" y="2220953"/>
            <a:ext cx="5734178" cy="321507"/>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Subtitle or name</a:t>
            </a:r>
            <a:endParaRPr lang="sv-SE" dirty="0"/>
          </a:p>
        </p:txBody>
      </p:sp>
      <p:cxnSp>
        <p:nvCxnSpPr>
          <p:cNvPr id="14" name="Rak 8"/>
          <p:cNvCxnSpPr/>
          <p:nvPr userDrawn="1"/>
        </p:nvCxnSpPr>
        <p:spPr bwMode="auto">
          <a:xfrm>
            <a:off x="2939428" y="221203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6" name="Group 5"/>
          <p:cNvGrpSpPr/>
          <p:nvPr userDrawn="1"/>
        </p:nvGrpSpPr>
        <p:grpSpPr>
          <a:xfrm>
            <a:off x="367200" y="369638"/>
            <a:ext cx="4112122" cy="636781"/>
            <a:chOff x="367200" y="369638"/>
            <a:chExt cx="4112122" cy="636781"/>
          </a:xfrm>
        </p:grpSpPr>
        <p:cxnSp>
          <p:nvCxnSpPr>
            <p:cNvPr id="18" name="Rak 15"/>
            <p:cNvCxnSpPr/>
            <p:nvPr userDrawn="1"/>
          </p:nvCxnSpPr>
          <p:spPr bwMode="auto">
            <a:xfrm>
              <a:off x="3737072" y="369638"/>
              <a:ext cx="0" cy="636781"/>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4" name="Picture 3" descr="EQUIS_logo13.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831114" y="425038"/>
              <a:ext cx="648208" cy="467741"/>
            </a:xfrm>
            <a:prstGeom prst="rect">
              <a:avLst/>
            </a:prstGeom>
          </p:spPr>
        </p:pic>
        <p:pic>
          <p:nvPicPr>
            <p:cNvPr id="5" name="Picture 4" descr="SchoolEconomics_eng_L_CMYK.eps"/>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67200" y="378000"/>
              <a:ext cx="3233420" cy="627380"/>
            </a:xfrm>
            <a:prstGeom prst="rect">
              <a:avLst/>
            </a:prstGeom>
          </p:spPr>
        </p:pic>
      </p:grpSp>
    </p:spTree>
    <p:extLst>
      <p:ext uri="{BB962C8B-B14F-4D97-AF65-F5344CB8AC3E}">
        <p14:creationId xmlns:p14="http://schemas.microsoft.com/office/powerpoint/2010/main" val="34034495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ingle-line title with background">
    <p:spTree>
      <p:nvGrpSpPr>
        <p:cNvPr id="1" name=""/>
        <p:cNvGrpSpPr/>
        <p:nvPr/>
      </p:nvGrpSpPr>
      <p:grpSpPr>
        <a:xfrm>
          <a:off x="0" y="0"/>
          <a:ext cx="0" cy="0"/>
          <a:chOff x="0" y="0"/>
          <a:chExt cx="0" cy="0"/>
        </a:xfrm>
      </p:grpSpPr>
      <p:sp>
        <p:nvSpPr>
          <p:cNvPr id="18" name="Rektangel 17"/>
          <p:cNvSpPr/>
          <p:nvPr userDrawn="1"/>
        </p:nvSpPr>
        <p:spPr bwMode="auto">
          <a:xfrm>
            <a:off x="182563" y="182563"/>
            <a:ext cx="8647200" cy="649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noProof="0" dirty="0">
              <a:ln>
                <a:noFill/>
              </a:ln>
              <a:solidFill>
                <a:schemeClr val="tx1"/>
              </a:solidFill>
              <a:effectLst/>
              <a:latin typeface="Arial" charset="0"/>
            </a:endParaRPr>
          </a:p>
        </p:txBody>
      </p:sp>
      <p:sp>
        <p:nvSpPr>
          <p:cNvPr id="28" name="Rektangel 27"/>
          <p:cNvSpPr/>
          <p:nvPr userDrawn="1"/>
        </p:nvSpPr>
        <p:spPr bwMode="auto">
          <a:xfrm>
            <a:off x="2655888" y="1516103"/>
            <a:ext cx="6178550" cy="1280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noProof="0" dirty="0">
              <a:ln>
                <a:noFill/>
              </a:ln>
              <a:solidFill>
                <a:schemeClr val="tx1"/>
              </a:solidFill>
              <a:effectLst/>
              <a:latin typeface="Arial" charset="0"/>
            </a:endParaRPr>
          </a:p>
        </p:txBody>
      </p:sp>
      <p:sp>
        <p:nvSpPr>
          <p:cNvPr id="29" name="Rubrik 1"/>
          <p:cNvSpPr>
            <a:spLocks noGrp="1"/>
          </p:cNvSpPr>
          <p:nvPr>
            <p:ph type="ctrTitle" hasCustomPrompt="1"/>
          </p:nvPr>
        </p:nvSpPr>
        <p:spPr>
          <a:xfrm>
            <a:off x="2942848" y="1523248"/>
            <a:ext cx="5734178" cy="714380"/>
          </a:xfrm>
        </p:spPr>
        <p:txBody>
          <a:bodyPr lIns="0" tIns="97200" rIns="0" bIns="82800"/>
          <a:lstStyle>
            <a:lvl1pPr>
              <a:defRPr sz="3600"/>
            </a:lvl1pPr>
          </a:lstStyle>
          <a:p>
            <a:r>
              <a:rPr lang="sv-SE" dirty="0" smtClean="0"/>
              <a:t>Single-line slide heading</a:t>
            </a:r>
            <a:endParaRPr lang="en-GB" noProof="0"/>
          </a:p>
        </p:txBody>
      </p:sp>
      <p:sp>
        <p:nvSpPr>
          <p:cNvPr id="30" name="Underrubrik 2"/>
          <p:cNvSpPr>
            <a:spLocks noGrp="1"/>
          </p:cNvSpPr>
          <p:nvPr>
            <p:ph type="subTitle" idx="1" hasCustomPrompt="1"/>
          </p:nvPr>
        </p:nvSpPr>
        <p:spPr>
          <a:xfrm>
            <a:off x="2942848" y="2220953"/>
            <a:ext cx="5734178" cy="321507"/>
          </a:xfrm>
        </p:spPr>
        <p:txBody>
          <a:bodyPr lIns="0" tIns="108000" rIns="0"/>
          <a:lstStyle>
            <a:lvl1pPr marL="0" marR="0" indent="0" algn="l" defTabSz="904875" rtl="0" eaLnBrk="1" fontAlgn="base" latinLnBrk="0" hangingPunct="1">
              <a:lnSpc>
                <a:spcPct val="100000"/>
              </a:lnSpc>
              <a:spcBef>
                <a:spcPts val="1000"/>
              </a:spcBef>
              <a:spcAft>
                <a:spcPts val="0"/>
              </a:spcAft>
              <a:buClr>
                <a:schemeClr val="tx2"/>
              </a:buClr>
              <a:buSzTx/>
              <a:buFont typeface="Arial" pitchFamily="34" charset="0"/>
              <a:buNone/>
              <a:tabLst/>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noProof="0" smtClean="0"/>
              <a:t>Subtitle or name</a:t>
            </a:r>
            <a:endParaRPr lang="en-GB" noProof="0"/>
          </a:p>
        </p:txBody>
      </p:sp>
      <p:cxnSp>
        <p:nvCxnSpPr>
          <p:cNvPr id="31" name="Rak 30"/>
          <p:cNvCxnSpPr/>
          <p:nvPr userDrawn="1"/>
        </p:nvCxnSpPr>
        <p:spPr bwMode="auto">
          <a:xfrm>
            <a:off x="2939428" y="221203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8" name="Bildobjekt 7" descr="Lunds sigill RGB 150.png"/>
          <p:cNvPicPr>
            <a:picLocks noChangeAspect="1"/>
          </p:cNvPicPr>
          <p:nvPr userDrawn="1"/>
        </p:nvPicPr>
        <p:blipFill>
          <a:blip r:embed="rId2">
            <a:extLst>
              <a:ext uri="{28A0092B-C50C-407E-A947-70E740481C1C}">
                <a14:useLocalDpi xmlns:a14="http://schemas.microsoft.com/office/drawing/2010/main"/>
              </a:ext>
            </a:extLst>
          </a:blip>
          <a:srcRect r="17691" b="21541"/>
          <a:stretch>
            <a:fillRect/>
          </a:stretch>
        </p:blipFill>
        <p:spPr>
          <a:xfrm>
            <a:off x="6329104" y="4279056"/>
            <a:ext cx="2672021" cy="2561482"/>
          </a:xfrm>
          <a:prstGeom prst="rect">
            <a:avLst/>
          </a:prstGeom>
        </p:spPr>
      </p:pic>
    </p:spTree>
    <p:extLst>
      <p:ext uri="{BB962C8B-B14F-4D97-AF65-F5344CB8AC3E}">
        <p14:creationId xmlns:p14="http://schemas.microsoft.com/office/powerpoint/2010/main" val="362848083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wo-line title with background">
    <p:spTree>
      <p:nvGrpSpPr>
        <p:cNvPr id="1" name=""/>
        <p:cNvGrpSpPr/>
        <p:nvPr/>
      </p:nvGrpSpPr>
      <p:grpSpPr>
        <a:xfrm>
          <a:off x="0" y="0"/>
          <a:ext cx="0" cy="0"/>
          <a:chOff x="0" y="0"/>
          <a:chExt cx="0" cy="0"/>
        </a:xfrm>
      </p:grpSpPr>
      <p:sp>
        <p:nvSpPr>
          <p:cNvPr id="8" name="Rektangel 7"/>
          <p:cNvSpPr/>
          <p:nvPr userDrawn="1"/>
        </p:nvSpPr>
        <p:spPr bwMode="auto">
          <a:xfrm>
            <a:off x="182563" y="182563"/>
            <a:ext cx="8647200" cy="649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noProof="0" dirty="0">
              <a:ln>
                <a:noFill/>
              </a:ln>
              <a:solidFill>
                <a:schemeClr val="tx1"/>
              </a:solidFill>
              <a:effectLst/>
              <a:latin typeface="Arial" charset="0"/>
            </a:endParaRPr>
          </a:p>
        </p:txBody>
      </p:sp>
      <p:sp>
        <p:nvSpPr>
          <p:cNvPr id="11" name="Rektangel 10"/>
          <p:cNvSpPr/>
          <p:nvPr userDrawn="1"/>
        </p:nvSpPr>
        <p:spPr bwMode="auto">
          <a:xfrm>
            <a:off x="2655888" y="1516104"/>
            <a:ext cx="6178550" cy="184729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noProof="0" dirty="0">
              <a:ln>
                <a:noFill/>
              </a:ln>
              <a:solidFill>
                <a:schemeClr val="tx1"/>
              </a:solidFill>
              <a:effectLst/>
              <a:latin typeface="Arial" charset="0"/>
            </a:endParaRPr>
          </a:p>
        </p:txBody>
      </p:sp>
      <p:sp>
        <p:nvSpPr>
          <p:cNvPr id="2" name="Rubrik 1"/>
          <p:cNvSpPr>
            <a:spLocks noGrp="1"/>
          </p:cNvSpPr>
          <p:nvPr>
            <p:ph type="ctrTitle" hasCustomPrompt="1"/>
          </p:nvPr>
        </p:nvSpPr>
        <p:spPr>
          <a:xfrm>
            <a:off x="2942848" y="1510712"/>
            <a:ext cx="5734178" cy="1189477"/>
          </a:xfrm>
        </p:spPr>
        <p:txBody>
          <a:bodyPr lIns="0" tIns="97200" rIns="0" bIns="82800" anchor="t" anchorCtr="0"/>
          <a:lstStyle>
            <a:lvl1pPr>
              <a:defRPr sz="3600"/>
            </a:lvl1pPr>
          </a:lstStyle>
          <a:p>
            <a:r>
              <a:rPr lang="sv-SE" dirty="0" smtClean="0"/>
              <a:t>Longer slide heading that spans two rows</a:t>
            </a:r>
            <a:endParaRPr lang="en-GB" noProof="0"/>
          </a:p>
        </p:txBody>
      </p:sp>
      <p:sp>
        <p:nvSpPr>
          <p:cNvPr id="17" name="Underrubrik 2"/>
          <p:cNvSpPr>
            <a:spLocks noGrp="1"/>
          </p:cNvSpPr>
          <p:nvPr>
            <p:ph type="subTitle" idx="1" hasCustomPrompt="1"/>
          </p:nvPr>
        </p:nvSpPr>
        <p:spPr>
          <a:xfrm>
            <a:off x="2942848" y="2777523"/>
            <a:ext cx="5734178" cy="321507"/>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noProof="0" smtClean="0"/>
              <a:t>Subtitle or name</a:t>
            </a:r>
            <a:endParaRPr lang="en-GB" noProof="0"/>
          </a:p>
        </p:txBody>
      </p:sp>
      <p:cxnSp>
        <p:nvCxnSpPr>
          <p:cNvPr id="9" name="Rak 8"/>
          <p:cNvCxnSpPr/>
          <p:nvPr userDrawn="1"/>
        </p:nvCxnSpPr>
        <p:spPr bwMode="auto">
          <a:xfrm>
            <a:off x="2939428" y="276860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0" name="Bildobjekt 9" descr="Lunds sigill RGB 150.png"/>
          <p:cNvPicPr>
            <a:picLocks noChangeAspect="1"/>
          </p:cNvPicPr>
          <p:nvPr userDrawn="1"/>
        </p:nvPicPr>
        <p:blipFill>
          <a:blip r:embed="rId2">
            <a:extLst>
              <a:ext uri="{28A0092B-C50C-407E-A947-70E740481C1C}">
                <a14:useLocalDpi xmlns:a14="http://schemas.microsoft.com/office/drawing/2010/main"/>
              </a:ext>
            </a:extLst>
          </a:blip>
          <a:srcRect r="17691" b="21541"/>
          <a:stretch>
            <a:fillRect/>
          </a:stretch>
        </p:blipFill>
        <p:spPr>
          <a:xfrm>
            <a:off x="6329104" y="4279056"/>
            <a:ext cx="2672021" cy="2561482"/>
          </a:xfrm>
          <a:prstGeom prst="rect">
            <a:avLst/>
          </a:prstGeom>
        </p:spPr>
      </p:pic>
    </p:spTree>
    <p:extLst>
      <p:ext uri="{BB962C8B-B14F-4D97-AF65-F5344CB8AC3E}">
        <p14:creationId xmlns:p14="http://schemas.microsoft.com/office/powerpoint/2010/main" val="11546157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e end">
    <p:spTree>
      <p:nvGrpSpPr>
        <p:cNvPr id="1" name=""/>
        <p:cNvGrpSpPr/>
        <p:nvPr/>
      </p:nvGrpSpPr>
      <p:grpSpPr>
        <a:xfrm>
          <a:off x="0" y="0"/>
          <a:ext cx="0" cy="0"/>
          <a:chOff x="0" y="0"/>
          <a:chExt cx="0" cy="0"/>
        </a:xfrm>
      </p:grpSpPr>
      <p:sp>
        <p:nvSpPr>
          <p:cNvPr id="4" name="Rektangel 3"/>
          <p:cNvSpPr/>
          <p:nvPr userDrawn="1"/>
        </p:nvSpPr>
        <p:spPr bwMode="auto">
          <a:xfrm>
            <a:off x="0"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tx2"/>
              </a:solidFill>
              <a:effectLst/>
              <a:latin typeface="Arial" charset="0"/>
            </a:endParaRPr>
          </a:p>
        </p:txBody>
      </p:sp>
      <p:pic>
        <p:nvPicPr>
          <p:cNvPr id="2" name="Picture 1" descr="SchoolEconMan_C_CMYK.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11212" y="1320800"/>
            <a:ext cx="7378700" cy="41910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line title page (pink)">
    <p:spTree>
      <p:nvGrpSpPr>
        <p:cNvPr id="1" name=""/>
        <p:cNvGrpSpPr/>
        <p:nvPr/>
      </p:nvGrpSpPr>
      <p:grpSpPr>
        <a:xfrm>
          <a:off x="0" y="0"/>
          <a:ext cx="0" cy="0"/>
          <a:chOff x="0" y="0"/>
          <a:chExt cx="0" cy="0"/>
        </a:xfrm>
      </p:grpSpPr>
      <p:pic>
        <p:nvPicPr>
          <p:cNvPr id="9" name="Bildobjekt 7" descr="framsidor150 ny rosa.jpg"/>
          <p:cNvPicPr>
            <a:picLocks/>
          </p:cNvPicPr>
          <p:nvPr userDrawn="1"/>
        </p:nvPicPr>
        <p:blipFill>
          <a:blip r:embed="rId2"/>
          <a:stretch>
            <a:fillRect/>
          </a:stretch>
        </p:blipFill>
        <p:spPr>
          <a:xfrm>
            <a:off x="176962" y="188913"/>
            <a:ext cx="8647200" cy="6494400"/>
          </a:xfrm>
          <a:prstGeom prst="rect">
            <a:avLst/>
          </a:prstGeom>
        </p:spPr>
      </p:pic>
      <p:sp>
        <p:nvSpPr>
          <p:cNvPr id="40" name="Rektangel 9"/>
          <p:cNvSpPr/>
          <p:nvPr userDrawn="1"/>
        </p:nvSpPr>
        <p:spPr bwMode="auto">
          <a:xfrm>
            <a:off x="79762" y="84048"/>
            <a:ext cx="8841600" cy="6685200"/>
          </a:xfrm>
          <a:prstGeom prst="rect">
            <a:avLst/>
          </a:prstGeom>
          <a:noFill/>
          <a:ln w="184150" cap="sq" cmpd="sng" algn="ctr">
            <a:solidFill>
              <a:schemeClr val="bg1"/>
            </a:solidFill>
            <a:prstDash val="solid"/>
            <a:miter lim="800000"/>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tx2"/>
              </a:solidFill>
              <a:effectLst/>
              <a:latin typeface="Arial" charset="0"/>
            </a:endParaRPr>
          </a:p>
        </p:txBody>
      </p:sp>
      <p:pic>
        <p:nvPicPr>
          <p:cNvPr id="44" name="Bildobjekt 15" descr="Lunds sigill RGB 150.png"/>
          <p:cNvPicPr>
            <a:picLocks noChangeAspect="1"/>
          </p:cNvPicPr>
          <p:nvPr userDrawn="1"/>
        </p:nvPicPr>
        <p:blipFill>
          <a:blip r:embed="rId3">
            <a:extLst>
              <a:ext uri="{28A0092B-C50C-407E-A947-70E740481C1C}">
                <a14:useLocalDpi xmlns:a14="http://schemas.microsoft.com/office/drawing/2010/main"/>
              </a:ext>
            </a:extLst>
          </a:blip>
          <a:srcRect r="17691" b="21541"/>
          <a:stretch>
            <a:fillRect/>
          </a:stretch>
        </p:blipFill>
        <p:spPr>
          <a:xfrm>
            <a:off x="6343623" y="4300698"/>
            <a:ext cx="2672021" cy="2561482"/>
          </a:xfrm>
          <a:prstGeom prst="rect">
            <a:avLst/>
          </a:prstGeom>
        </p:spPr>
      </p:pic>
      <p:sp>
        <p:nvSpPr>
          <p:cNvPr id="11" name="Rektangel 10"/>
          <p:cNvSpPr/>
          <p:nvPr userDrawn="1"/>
        </p:nvSpPr>
        <p:spPr bwMode="auto">
          <a:xfrm>
            <a:off x="2655888" y="1516101"/>
            <a:ext cx="6178550" cy="187199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12" name="Rubrik 1"/>
          <p:cNvSpPr>
            <a:spLocks noGrp="1"/>
          </p:cNvSpPr>
          <p:nvPr>
            <p:ph type="ctrTitle" hasCustomPrompt="1"/>
          </p:nvPr>
        </p:nvSpPr>
        <p:spPr>
          <a:xfrm>
            <a:off x="2942848" y="1523245"/>
            <a:ext cx="5734178" cy="1187993"/>
          </a:xfrm>
        </p:spPr>
        <p:txBody>
          <a:bodyPr lIns="0" tIns="97200" rIns="0" bIns="82800" anchor="t" anchorCtr="0"/>
          <a:lstStyle>
            <a:lvl1pPr>
              <a:defRPr sz="3600" baseline="0"/>
            </a:lvl1pPr>
          </a:lstStyle>
          <a:p>
            <a:r>
              <a:rPr lang="sv-SE" dirty="0" smtClean="0"/>
              <a:t>Longer presentation title that spans two rows</a:t>
            </a:r>
            <a:endParaRPr lang="sv-SE" dirty="0"/>
          </a:p>
        </p:txBody>
      </p:sp>
      <p:sp>
        <p:nvSpPr>
          <p:cNvPr id="13" name="Underrubrik 2"/>
          <p:cNvSpPr>
            <a:spLocks noGrp="1"/>
          </p:cNvSpPr>
          <p:nvPr>
            <p:ph type="subTitle" idx="1" hasCustomPrompt="1"/>
          </p:nvPr>
        </p:nvSpPr>
        <p:spPr>
          <a:xfrm>
            <a:off x="2942848" y="2779200"/>
            <a:ext cx="5734178" cy="321507"/>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Subtitle or name</a:t>
            </a:r>
            <a:endParaRPr lang="sv-SE" dirty="0"/>
          </a:p>
        </p:txBody>
      </p:sp>
      <p:cxnSp>
        <p:nvCxnSpPr>
          <p:cNvPr id="14" name="Rak 8"/>
          <p:cNvCxnSpPr/>
          <p:nvPr userDrawn="1"/>
        </p:nvCxnSpPr>
        <p:spPr bwMode="auto">
          <a:xfrm>
            <a:off x="2939428" y="2768400"/>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9" name="Group 18"/>
          <p:cNvGrpSpPr/>
          <p:nvPr userDrawn="1"/>
        </p:nvGrpSpPr>
        <p:grpSpPr>
          <a:xfrm>
            <a:off x="367200" y="369638"/>
            <a:ext cx="4112122" cy="636781"/>
            <a:chOff x="367200" y="369638"/>
            <a:chExt cx="4112122" cy="636781"/>
          </a:xfrm>
        </p:grpSpPr>
        <p:cxnSp>
          <p:nvCxnSpPr>
            <p:cNvPr id="20" name="Rak 15"/>
            <p:cNvCxnSpPr/>
            <p:nvPr userDrawn="1"/>
          </p:nvCxnSpPr>
          <p:spPr bwMode="auto">
            <a:xfrm>
              <a:off x="3737072" y="369638"/>
              <a:ext cx="0" cy="636781"/>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21" name="Picture 20" descr="EQUIS_logo13.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831114" y="425038"/>
              <a:ext cx="648208" cy="467741"/>
            </a:xfrm>
            <a:prstGeom prst="rect">
              <a:avLst/>
            </a:prstGeom>
          </p:spPr>
        </p:pic>
        <p:pic>
          <p:nvPicPr>
            <p:cNvPr id="22" name="Picture 21" descr="SchoolEconomics_eng_L_CMYK.eps"/>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67200" y="378000"/>
              <a:ext cx="3233420" cy="627380"/>
            </a:xfrm>
            <a:prstGeom prst="rect">
              <a:avLst/>
            </a:prstGeom>
          </p:spPr>
        </p:pic>
      </p:grpSp>
    </p:spTree>
    <p:extLst>
      <p:ext uri="{BB962C8B-B14F-4D97-AF65-F5344CB8AC3E}">
        <p14:creationId xmlns:p14="http://schemas.microsoft.com/office/powerpoint/2010/main" val="17425946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line title page (green)">
    <p:spTree>
      <p:nvGrpSpPr>
        <p:cNvPr id="1" name=""/>
        <p:cNvGrpSpPr/>
        <p:nvPr/>
      </p:nvGrpSpPr>
      <p:grpSpPr>
        <a:xfrm>
          <a:off x="0" y="0"/>
          <a:ext cx="0" cy="0"/>
          <a:chOff x="0" y="0"/>
          <a:chExt cx="0" cy="0"/>
        </a:xfrm>
      </p:grpSpPr>
      <p:pic>
        <p:nvPicPr>
          <p:cNvPr id="19" name="Bildobjekt 7" descr="framsidor150 ny grön.jpg"/>
          <p:cNvPicPr>
            <a:picLocks/>
          </p:cNvPicPr>
          <p:nvPr userDrawn="1"/>
        </p:nvPicPr>
        <p:blipFill>
          <a:blip r:embed="rId2"/>
          <a:stretch>
            <a:fillRect/>
          </a:stretch>
        </p:blipFill>
        <p:spPr>
          <a:xfrm>
            <a:off x="176962" y="190051"/>
            <a:ext cx="8647200" cy="6494400"/>
          </a:xfrm>
          <a:prstGeom prst="rect">
            <a:avLst/>
          </a:prstGeom>
        </p:spPr>
      </p:pic>
      <p:sp>
        <p:nvSpPr>
          <p:cNvPr id="40" name="Rektangel 9"/>
          <p:cNvSpPr/>
          <p:nvPr userDrawn="1"/>
        </p:nvSpPr>
        <p:spPr bwMode="auto">
          <a:xfrm>
            <a:off x="79762" y="84048"/>
            <a:ext cx="8841600" cy="6685200"/>
          </a:xfrm>
          <a:prstGeom prst="rect">
            <a:avLst/>
          </a:prstGeom>
          <a:noFill/>
          <a:ln w="184150" cap="sq" cmpd="sng" algn="ctr">
            <a:solidFill>
              <a:schemeClr val="bg1"/>
            </a:solidFill>
            <a:prstDash val="solid"/>
            <a:miter lim="800000"/>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tx2"/>
              </a:solidFill>
              <a:effectLst/>
              <a:latin typeface="Arial" charset="0"/>
            </a:endParaRPr>
          </a:p>
        </p:txBody>
      </p:sp>
      <p:pic>
        <p:nvPicPr>
          <p:cNvPr id="44" name="Bildobjekt 15" descr="Lunds sigill RGB 150.png"/>
          <p:cNvPicPr>
            <a:picLocks noChangeAspect="1"/>
          </p:cNvPicPr>
          <p:nvPr userDrawn="1"/>
        </p:nvPicPr>
        <p:blipFill>
          <a:blip r:embed="rId3">
            <a:extLst>
              <a:ext uri="{28A0092B-C50C-407E-A947-70E740481C1C}">
                <a14:useLocalDpi xmlns:a14="http://schemas.microsoft.com/office/drawing/2010/main"/>
              </a:ext>
            </a:extLst>
          </a:blip>
          <a:srcRect r="17691" b="21541"/>
          <a:stretch>
            <a:fillRect/>
          </a:stretch>
        </p:blipFill>
        <p:spPr>
          <a:xfrm>
            <a:off x="6343623" y="4300698"/>
            <a:ext cx="2672021" cy="2561482"/>
          </a:xfrm>
          <a:prstGeom prst="rect">
            <a:avLst/>
          </a:prstGeom>
        </p:spPr>
      </p:pic>
      <p:sp>
        <p:nvSpPr>
          <p:cNvPr id="11" name="Rektangel 10"/>
          <p:cNvSpPr/>
          <p:nvPr userDrawn="1"/>
        </p:nvSpPr>
        <p:spPr bwMode="auto">
          <a:xfrm>
            <a:off x="2655888" y="1516103"/>
            <a:ext cx="6178550" cy="1280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12" name="Rubrik 1"/>
          <p:cNvSpPr>
            <a:spLocks noGrp="1"/>
          </p:cNvSpPr>
          <p:nvPr>
            <p:ph type="ctrTitle" hasCustomPrompt="1"/>
          </p:nvPr>
        </p:nvSpPr>
        <p:spPr>
          <a:xfrm>
            <a:off x="2942848" y="1523248"/>
            <a:ext cx="5734178" cy="714380"/>
          </a:xfrm>
        </p:spPr>
        <p:txBody>
          <a:bodyPr lIns="0" tIns="97200" rIns="0" bIns="82800"/>
          <a:lstStyle>
            <a:lvl1pPr>
              <a:defRPr sz="3600" baseline="0"/>
            </a:lvl1pPr>
          </a:lstStyle>
          <a:p>
            <a:r>
              <a:rPr lang="sv-SE" dirty="0" smtClean="0"/>
              <a:t>Single-line presentation title</a:t>
            </a:r>
            <a:endParaRPr lang="sv-SE" dirty="0"/>
          </a:p>
        </p:txBody>
      </p:sp>
      <p:sp>
        <p:nvSpPr>
          <p:cNvPr id="13" name="Underrubrik 2"/>
          <p:cNvSpPr>
            <a:spLocks noGrp="1"/>
          </p:cNvSpPr>
          <p:nvPr>
            <p:ph type="subTitle" idx="1" hasCustomPrompt="1"/>
          </p:nvPr>
        </p:nvSpPr>
        <p:spPr>
          <a:xfrm>
            <a:off x="2942848" y="2220953"/>
            <a:ext cx="5734178" cy="321507"/>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Subtitle or name</a:t>
            </a:r>
            <a:endParaRPr lang="sv-SE" dirty="0"/>
          </a:p>
        </p:txBody>
      </p:sp>
      <p:cxnSp>
        <p:nvCxnSpPr>
          <p:cNvPr id="14" name="Rak 8"/>
          <p:cNvCxnSpPr/>
          <p:nvPr userDrawn="1"/>
        </p:nvCxnSpPr>
        <p:spPr bwMode="auto">
          <a:xfrm>
            <a:off x="2939428" y="221203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20" name="Group 19"/>
          <p:cNvGrpSpPr/>
          <p:nvPr userDrawn="1"/>
        </p:nvGrpSpPr>
        <p:grpSpPr>
          <a:xfrm>
            <a:off x="367200" y="369638"/>
            <a:ext cx="4112122" cy="636781"/>
            <a:chOff x="367200" y="369638"/>
            <a:chExt cx="4112122" cy="636781"/>
          </a:xfrm>
        </p:grpSpPr>
        <p:cxnSp>
          <p:nvCxnSpPr>
            <p:cNvPr id="21" name="Rak 15"/>
            <p:cNvCxnSpPr/>
            <p:nvPr userDrawn="1"/>
          </p:nvCxnSpPr>
          <p:spPr bwMode="auto">
            <a:xfrm>
              <a:off x="3737072" y="369638"/>
              <a:ext cx="0" cy="636781"/>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22" name="Picture 21" descr="EQUIS_logo13.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831114" y="425038"/>
              <a:ext cx="648208" cy="467741"/>
            </a:xfrm>
            <a:prstGeom prst="rect">
              <a:avLst/>
            </a:prstGeom>
          </p:spPr>
        </p:pic>
        <p:pic>
          <p:nvPicPr>
            <p:cNvPr id="23" name="Picture 22" descr="SchoolEconomics_eng_L_CMYK.eps"/>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67200" y="378000"/>
              <a:ext cx="3233420" cy="627380"/>
            </a:xfrm>
            <a:prstGeom prst="rect">
              <a:avLst/>
            </a:prstGeom>
          </p:spPr>
        </p:pic>
      </p:grpSp>
    </p:spTree>
    <p:extLst>
      <p:ext uri="{BB962C8B-B14F-4D97-AF65-F5344CB8AC3E}">
        <p14:creationId xmlns:p14="http://schemas.microsoft.com/office/powerpoint/2010/main" val="41789128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line title page (green)">
    <p:spTree>
      <p:nvGrpSpPr>
        <p:cNvPr id="1" name=""/>
        <p:cNvGrpSpPr/>
        <p:nvPr/>
      </p:nvGrpSpPr>
      <p:grpSpPr>
        <a:xfrm>
          <a:off x="0" y="0"/>
          <a:ext cx="0" cy="0"/>
          <a:chOff x="0" y="0"/>
          <a:chExt cx="0" cy="0"/>
        </a:xfrm>
      </p:grpSpPr>
      <p:pic>
        <p:nvPicPr>
          <p:cNvPr id="19" name="Bildobjekt 7" descr="framsidor150 ny grön.jpg"/>
          <p:cNvPicPr>
            <a:picLocks/>
          </p:cNvPicPr>
          <p:nvPr userDrawn="1"/>
        </p:nvPicPr>
        <p:blipFill>
          <a:blip r:embed="rId2"/>
          <a:stretch>
            <a:fillRect/>
          </a:stretch>
        </p:blipFill>
        <p:spPr>
          <a:xfrm>
            <a:off x="176962" y="190051"/>
            <a:ext cx="8647200" cy="6494400"/>
          </a:xfrm>
          <a:prstGeom prst="rect">
            <a:avLst/>
          </a:prstGeom>
        </p:spPr>
      </p:pic>
      <p:sp>
        <p:nvSpPr>
          <p:cNvPr id="40" name="Rektangel 9"/>
          <p:cNvSpPr/>
          <p:nvPr userDrawn="1"/>
        </p:nvSpPr>
        <p:spPr bwMode="auto">
          <a:xfrm>
            <a:off x="79762" y="84048"/>
            <a:ext cx="8841600" cy="6685200"/>
          </a:xfrm>
          <a:prstGeom prst="rect">
            <a:avLst/>
          </a:prstGeom>
          <a:noFill/>
          <a:ln w="184150" cap="sq" cmpd="sng" algn="ctr">
            <a:solidFill>
              <a:schemeClr val="bg1"/>
            </a:solidFill>
            <a:prstDash val="solid"/>
            <a:miter lim="800000"/>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tx2"/>
              </a:solidFill>
              <a:effectLst/>
              <a:latin typeface="Arial" charset="0"/>
            </a:endParaRPr>
          </a:p>
        </p:txBody>
      </p:sp>
      <p:pic>
        <p:nvPicPr>
          <p:cNvPr id="44" name="Bildobjekt 15" descr="Lunds sigill RGB 150.png"/>
          <p:cNvPicPr>
            <a:picLocks noChangeAspect="1"/>
          </p:cNvPicPr>
          <p:nvPr userDrawn="1"/>
        </p:nvPicPr>
        <p:blipFill>
          <a:blip r:embed="rId3">
            <a:extLst>
              <a:ext uri="{28A0092B-C50C-407E-A947-70E740481C1C}">
                <a14:useLocalDpi xmlns:a14="http://schemas.microsoft.com/office/drawing/2010/main"/>
              </a:ext>
            </a:extLst>
          </a:blip>
          <a:srcRect r="17691" b="21541"/>
          <a:stretch>
            <a:fillRect/>
          </a:stretch>
        </p:blipFill>
        <p:spPr>
          <a:xfrm>
            <a:off x="6343623" y="4300698"/>
            <a:ext cx="2672021" cy="2561482"/>
          </a:xfrm>
          <a:prstGeom prst="rect">
            <a:avLst/>
          </a:prstGeom>
        </p:spPr>
      </p:pic>
      <p:sp>
        <p:nvSpPr>
          <p:cNvPr id="11" name="Rektangel 10"/>
          <p:cNvSpPr/>
          <p:nvPr userDrawn="1"/>
        </p:nvSpPr>
        <p:spPr bwMode="auto">
          <a:xfrm>
            <a:off x="2655888" y="1516101"/>
            <a:ext cx="6178550" cy="187199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12" name="Rubrik 1"/>
          <p:cNvSpPr>
            <a:spLocks noGrp="1"/>
          </p:cNvSpPr>
          <p:nvPr>
            <p:ph type="ctrTitle" hasCustomPrompt="1"/>
          </p:nvPr>
        </p:nvSpPr>
        <p:spPr>
          <a:xfrm>
            <a:off x="2942848" y="1523245"/>
            <a:ext cx="5734178" cy="1187993"/>
          </a:xfrm>
        </p:spPr>
        <p:txBody>
          <a:bodyPr lIns="0" tIns="97200" rIns="0" bIns="82800" anchor="t" anchorCtr="0"/>
          <a:lstStyle>
            <a:lvl1pPr>
              <a:defRPr sz="3600" baseline="0"/>
            </a:lvl1pPr>
          </a:lstStyle>
          <a:p>
            <a:r>
              <a:rPr lang="sv-SE" dirty="0" smtClean="0"/>
              <a:t>Longer presentation title that spans two rows</a:t>
            </a:r>
            <a:endParaRPr lang="sv-SE" dirty="0"/>
          </a:p>
        </p:txBody>
      </p:sp>
      <p:sp>
        <p:nvSpPr>
          <p:cNvPr id="13" name="Underrubrik 2"/>
          <p:cNvSpPr>
            <a:spLocks noGrp="1"/>
          </p:cNvSpPr>
          <p:nvPr>
            <p:ph type="subTitle" idx="1" hasCustomPrompt="1"/>
          </p:nvPr>
        </p:nvSpPr>
        <p:spPr>
          <a:xfrm>
            <a:off x="2942848" y="2779200"/>
            <a:ext cx="5734178" cy="321507"/>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Subtitle or name</a:t>
            </a:r>
            <a:endParaRPr lang="sv-SE" dirty="0"/>
          </a:p>
        </p:txBody>
      </p:sp>
      <p:cxnSp>
        <p:nvCxnSpPr>
          <p:cNvPr id="14" name="Rak 8"/>
          <p:cNvCxnSpPr/>
          <p:nvPr userDrawn="1"/>
        </p:nvCxnSpPr>
        <p:spPr bwMode="auto">
          <a:xfrm>
            <a:off x="2939428" y="2768400"/>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20" name="Group 19"/>
          <p:cNvGrpSpPr/>
          <p:nvPr userDrawn="1"/>
        </p:nvGrpSpPr>
        <p:grpSpPr>
          <a:xfrm>
            <a:off x="367200" y="369638"/>
            <a:ext cx="4112122" cy="636781"/>
            <a:chOff x="367200" y="369638"/>
            <a:chExt cx="4112122" cy="636781"/>
          </a:xfrm>
        </p:grpSpPr>
        <p:cxnSp>
          <p:nvCxnSpPr>
            <p:cNvPr id="21" name="Rak 15"/>
            <p:cNvCxnSpPr/>
            <p:nvPr userDrawn="1"/>
          </p:nvCxnSpPr>
          <p:spPr bwMode="auto">
            <a:xfrm>
              <a:off x="3737072" y="369638"/>
              <a:ext cx="0" cy="636781"/>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22" name="Picture 21" descr="EQUIS_logo13.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831114" y="425038"/>
              <a:ext cx="648208" cy="467741"/>
            </a:xfrm>
            <a:prstGeom prst="rect">
              <a:avLst/>
            </a:prstGeom>
          </p:spPr>
        </p:pic>
        <p:pic>
          <p:nvPicPr>
            <p:cNvPr id="23" name="Picture 22" descr="SchoolEconomics_eng_L_CMYK.eps"/>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67200" y="378000"/>
              <a:ext cx="3233420" cy="627380"/>
            </a:xfrm>
            <a:prstGeom prst="rect">
              <a:avLst/>
            </a:prstGeom>
          </p:spPr>
        </p:pic>
      </p:grpSp>
    </p:spTree>
    <p:extLst>
      <p:ext uri="{BB962C8B-B14F-4D97-AF65-F5344CB8AC3E}">
        <p14:creationId xmlns:p14="http://schemas.microsoft.com/office/powerpoint/2010/main" val="8426017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title page (1)">
    <p:spTree>
      <p:nvGrpSpPr>
        <p:cNvPr id="1" name=""/>
        <p:cNvGrpSpPr/>
        <p:nvPr/>
      </p:nvGrpSpPr>
      <p:grpSpPr>
        <a:xfrm>
          <a:off x="0" y="0"/>
          <a:ext cx="0" cy="0"/>
          <a:chOff x="0" y="0"/>
          <a:chExt cx="0" cy="0"/>
        </a:xfrm>
      </p:grpSpPr>
      <p:pic>
        <p:nvPicPr>
          <p:cNvPr id="20" name="Bildobjekt 19" descr="PPT_universitetshuset0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0800"/>
            <a:ext cx="8997696" cy="6729984"/>
          </a:xfrm>
          <a:prstGeom prst="rect">
            <a:avLst/>
          </a:prstGeom>
        </p:spPr>
      </p:pic>
      <p:sp>
        <p:nvSpPr>
          <p:cNvPr id="40" name="Rektangel 9"/>
          <p:cNvSpPr/>
          <p:nvPr userDrawn="1"/>
        </p:nvSpPr>
        <p:spPr bwMode="auto">
          <a:xfrm>
            <a:off x="79762" y="84048"/>
            <a:ext cx="8841600" cy="6685200"/>
          </a:xfrm>
          <a:prstGeom prst="rect">
            <a:avLst/>
          </a:prstGeom>
          <a:noFill/>
          <a:ln w="184150" cap="sq" cmpd="sng" algn="ctr">
            <a:solidFill>
              <a:schemeClr val="bg1"/>
            </a:solidFill>
            <a:prstDash val="solid"/>
            <a:miter lim="800000"/>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tx2"/>
              </a:solidFill>
              <a:effectLst/>
              <a:latin typeface="Arial" charset="0"/>
            </a:endParaRPr>
          </a:p>
        </p:txBody>
      </p:sp>
      <p:pic>
        <p:nvPicPr>
          <p:cNvPr id="44" name="Bildobjekt 15" descr="Lunds sigill RGB 150.png"/>
          <p:cNvPicPr>
            <a:picLocks noChangeAspect="1"/>
          </p:cNvPicPr>
          <p:nvPr userDrawn="1"/>
        </p:nvPicPr>
        <p:blipFill>
          <a:blip r:embed="rId3">
            <a:extLst>
              <a:ext uri="{28A0092B-C50C-407E-A947-70E740481C1C}">
                <a14:useLocalDpi xmlns:a14="http://schemas.microsoft.com/office/drawing/2010/main"/>
              </a:ext>
            </a:extLst>
          </a:blip>
          <a:srcRect r="17691" b="21541"/>
          <a:stretch>
            <a:fillRect/>
          </a:stretch>
        </p:blipFill>
        <p:spPr>
          <a:xfrm>
            <a:off x="6343623" y="4300698"/>
            <a:ext cx="2672021" cy="2561482"/>
          </a:xfrm>
          <a:prstGeom prst="rect">
            <a:avLst/>
          </a:prstGeom>
        </p:spPr>
      </p:pic>
      <p:grpSp>
        <p:nvGrpSpPr>
          <p:cNvPr id="2" name="Group 1"/>
          <p:cNvGrpSpPr/>
          <p:nvPr userDrawn="1"/>
        </p:nvGrpSpPr>
        <p:grpSpPr>
          <a:xfrm>
            <a:off x="3312697" y="1516103"/>
            <a:ext cx="5530621" cy="1280072"/>
            <a:chOff x="3312697" y="1516103"/>
            <a:chExt cx="5530621" cy="1280072"/>
          </a:xfrm>
        </p:grpSpPr>
        <p:sp>
          <p:nvSpPr>
            <p:cNvPr id="11" name="Rektangel 10"/>
            <p:cNvSpPr/>
            <p:nvPr userDrawn="1"/>
          </p:nvSpPr>
          <p:spPr bwMode="auto">
            <a:xfrm>
              <a:off x="3312697" y="1516103"/>
              <a:ext cx="5530621" cy="1280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pic>
          <p:nvPicPr>
            <p:cNvPr id="22" name="Picture 21" descr="SchoolEconomics_eng_L_CMYK.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656136" y="1676064"/>
              <a:ext cx="4883169" cy="947481"/>
            </a:xfrm>
            <a:prstGeom prst="rect">
              <a:avLst/>
            </a:prstGeom>
          </p:spPr>
        </p:pic>
      </p:grpSp>
    </p:spTree>
    <p:extLst>
      <p:ext uri="{BB962C8B-B14F-4D97-AF65-F5344CB8AC3E}">
        <p14:creationId xmlns:p14="http://schemas.microsoft.com/office/powerpoint/2010/main" val="37385353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Headline, objects and text (defaul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en-GB" noProof="0" smtClean="0"/>
              <a:t>Slide heading</a:t>
            </a:r>
            <a:endParaRPr lang="en-GB" noProof="0"/>
          </a:p>
        </p:txBody>
      </p:sp>
      <p:sp>
        <p:nvSpPr>
          <p:cNvPr id="3" name="Platshållare för innehåll 2"/>
          <p:cNvSpPr>
            <a:spLocks noGrp="1"/>
          </p:cNvSpPr>
          <p:nvPr>
            <p:ph idx="1" hasCustomPrompt="1"/>
          </p:nvPr>
        </p:nvSpPr>
        <p:spPr>
          <a:xfrm>
            <a:off x="658800" y="1800000"/>
            <a:ext cx="7587440" cy="3563159"/>
          </a:xfrm>
        </p:spPr>
        <p:txBody>
          <a:bodyPr/>
          <a:lstStyle>
            <a:lvl1pPr>
              <a:spcAft>
                <a:spcPts val="0"/>
              </a:spcAft>
              <a:defRPr sz="2200"/>
            </a:lvl1pPr>
            <a:lvl2pPr>
              <a:spcAft>
                <a:spcPts val="0"/>
              </a:spcAft>
              <a:buClr>
                <a:schemeClr val="tx2"/>
              </a:buClr>
              <a:defRPr sz="2200"/>
            </a:lvl2pPr>
            <a:lvl3pPr>
              <a:spcAft>
                <a:spcPts val="0"/>
              </a:spcAft>
              <a:buClr>
                <a:schemeClr val="tx2"/>
              </a:buClr>
              <a:defRPr/>
            </a:lvl3pPr>
            <a:lvl4pPr>
              <a:spcAft>
                <a:spcPts val="0"/>
              </a:spcAft>
              <a:buClr>
                <a:schemeClr val="tx2"/>
              </a:buClr>
              <a:defRPr/>
            </a:lvl4pPr>
          </a:lstStyle>
          <a:p>
            <a:pPr lvl="0"/>
            <a:r>
              <a:rPr lang="en-GB" noProof="0" smtClean="0"/>
              <a:t>Add text</a:t>
            </a:r>
          </a:p>
          <a:p>
            <a:pPr lvl="1"/>
            <a:r>
              <a:rPr lang="en-GB" noProof="0" smtClean="0"/>
              <a:t>Level two</a:t>
            </a:r>
          </a:p>
          <a:p>
            <a:pPr lvl="2"/>
            <a:r>
              <a:rPr lang="en-GB" noProof="0" smtClean="0"/>
              <a:t>Level three</a:t>
            </a:r>
          </a:p>
          <a:p>
            <a:pPr lvl="3"/>
            <a:r>
              <a:rPr lang="en-GB" noProof="0" smtClean="0"/>
              <a:t>Level four</a:t>
            </a:r>
          </a:p>
        </p:txBody>
      </p:sp>
      <p:cxnSp>
        <p:nvCxnSpPr>
          <p:cNvPr id="11" name="Rak 10"/>
          <p:cNvCxnSpPr/>
          <p:nvPr userDrawn="1"/>
        </p:nvCxnSpPr>
        <p:spPr bwMode="auto">
          <a:xfrm>
            <a:off x="745259" y="1499383"/>
            <a:ext cx="7506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jects and ordered lists (1)">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en-GB" noProof="0" smtClean="0"/>
              <a:t>Slide heading</a:t>
            </a:r>
            <a:endParaRPr lang="en-GB" noProof="0"/>
          </a:p>
        </p:txBody>
      </p:sp>
      <p:sp>
        <p:nvSpPr>
          <p:cNvPr id="3" name="Platshållare för innehåll 2"/>
          <p:cNvSpPr>
            <a:spLocks noGrp="1"/>
          </p:cNvSpPr>
          <p:nvPr>
            <p:ph sz="half" idx="1" hasCustomPrompt="1"/>
          </p:nvPr>
        </p:nvSpPr>
        <p:spPr>
          <a:xfrm>
            <a:off x="740244" y="1800000"/>
            <a:ext cx="3131642" cy="3720107"/>
          </a:xfrm>
        </p:spPr>
        <p:txBody>
          <a:bodyPr/>
          <a:lstStyle>
            <a:lvl1pPr marL="0" indent="0">
              <a:spcAft>
                <a:spcPts val="0"/>
              </a:spcAft>
              <a:buNone/>
              <a:defRPr sz="22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GB" noProof="0" smtClean="0"/>
              <a:t>Add text or object</a:t>
            </a:r>
          </a:p>
        </p:txBody>
      </p:sp>
      <p:sp>
        <p:nvSpPr>
          <p:cNvPr id="4" name="Platshållare för innehåll 3"/>
          <p:cNvSpPr>
            <a:spLocks noGrp="1"/>
          </p:cNvSpPr>
          <p:nvPr>
            <p:ph sz="half" idx="2" hasCustomPrompt="1"/>
          </p:nvPr>
        </p:nvSpPr>
        <p:spPr>
          <a:xfrm>
            <a:off x="4051300" y="1800000"/>
            <a:ext cx="4213225" cy="3720107"/>
          </a:xfrm>
        </p:spPr>
        <p:txBody>
          <a:bodyPr/>
          <a:lstStyle>
            <a:lvl1pPr>
              <a:spcAft>
                <a:spcPts val="0"/>
              </a:spcAft>
              <a:buClr>
                <a:schemeClr val="tx2"/>
              </a:buClr>
              <a:defRPr sz="2200"/>
            </a:lvl1pPr>
            <a:lvl2pPr>
              <a:spcAft>
                <a:spcPts val="0"/>
              </a:spcAft>
              <a:buClr>
                <a:schemeClr val="tx2"/>
              </a:buClr>
              <a:defRPr sz="2200"/>
            </a:lvl2pPr>
            <a:lvl3pPr>
              <a:spcAft>
                <a:spcPts val="0"/>
              </a:spcAft>
              <a:buClr>
                <a:schemeClr val="tx2"/>
              </a:buClr>
              <a:defRPr sz="2000"/>
            </a:lvl3pPr>
            <a:lvl4pPr>
              <a:spcAft>
                <a:spcPts val="0"/>
              </a:spcAft>
              <a:buClr>
                <a:schemeClr val="tx2"/>
              </a:buClr>
              <a:defRPr sz="2000"/>
            </a:lvl4pPr>
            <a:lvl5pPr>
              <a:defRPr sz="1800"/>
            </a:lvl5pPr>
            <a:lvl6pPr>
              <a:defRPr sz="1800"/>
            </a:lvl6pPr>
            <a:lvl7pPr>
              <a:defRPr sz="1800"/>
            </a:lvl7pPr>
            <a:lvl8pPr>
              <a:defRPr sz="1800"/>
            </a:lvl8pPr>
            <a:lvl9pPr>
              <a:defRPr sz="1800"/>
            </a:lvl9pPr>
          </a:lstStyle>
          <a:p>
            <a:pPr lvl="0"/>
            <a:r>
              <a:rPr lang="en-GB" noProof="0" smtClean="0"/>
              <a:t>Add text</a:t>
            </a:r>
          </a:p>
          <a:p>
            <a:pPr lvl="1"/>
            <a:r>
              <a:rPr lang="en-GB" noProof="0" smtClean="0"/>
              <a:t>Level two</a:t>
            </a:r>
          </a:p>
          <a:p>
            <a:pPr lvl="2"/>
            <a:r>
              <a:rPr lang="en-GB" noProof="0" smtClean="0"/>
              <a:t>Level three</a:t>
            </a:r>
          </a:p>
          <a:p>
            <a:pPr lvl="3"/>
            <a:r>
              <a:rPr lang="en-GB" noProof="0" smtClean="0"/>
              <a:t>Level four</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s and ordered lists (2)">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en-GB" noProof="0" smtClean="0"/>
              <a:t>Slide heading</a:t>
            </a:r>
            <a:endParaRPr lang="en-GB" noProof="0"/>
          </a:p>
        </p:txBody>
      </p:sp>
      <p:sp>
        <p:nvSpPr>
          <p:cNvPr id="3" name="Platshållare för innehåll 2"/>
          <p:cNvSpPr>
            <a:spLocks noGrp="1"/>
          </p:cNvSpPr>
          <p:nvPr>
            <p:ph sz="half" idx="1" hasCustomPrompt="1"/>
          </p:nvPr>
        </p:nvSpPr>
        <p:spPr>
          <a:xfrm>
            <a:off x="741349" y="1800000"/>
            <a:ext cx="4371974" cy="3720107"/>
          </a:xfrm>
        </p:spPr>
        <p:txBody>
          <a:bodyPr/>
          <a:lstStyle>
            <a:lvl1pPr marL="0" indent="0">
              <a:spcAft>
                <a:spcPts val="0"/>
              </a:spcAft>
              <a:buNone/>
              <a:defRPr sz="22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GB" noProof="0" smtClean="0"/>
              <a:t>Add text or object</a:t>
            </a:r>
          </a:p>
        </p:txBody>
      </p:sp>
      <p:sp>
        <p:nvSpPr>
          <p:cNvPr id="4" name="Platshållare för innehåll 3"/>
          <p:cNvSpPr>
            <a:spLocks noGrp="1"/>
          </p:cNvSpPr>
          <p:nvPr>
            <p:ph sz="half" idx="2" hasCustomPrompt="1"/>
          </p:nvPr>
        </p:nvSpPr>
        <p:spPr>
          <a:xfrm>
            <a:off x="5346700" y="1800000"/>
            <a:ext cx="2917825" cy="3720107"/>
          </a:xfrm>
        </p:spPr>
        <p:txBody>
          <a:bodyPr/>
          <a:lstStyle>
            <a:lvl1pPr>
              <a:spcAft>
                <a:spcPts val="0"/>
              </a:spcAft>
              <a:buClr>
                <a:schemeClr val="tx2"/>
              </a:buClr>
              <a:defRPr sz="2200"/>
            </a:lvl1pPr>
            <a:lvl2pPr>
              <a:spcAft>
                <a:spcPts val="0"/>
              </a:spcAft>
              <a:buClr>
                <a:schemeClr val="tx2"/>
              </a:buClr>
              <a:defRPr sz="2200"/>
            </a:lvl2pPr>
            <a:lvl3pPr>
              <a:spcAft>
                <a:spcPts val="0"/>
              </a:spcAft>
              <a:buClr>
                <a:schemeClr val="tx2"/>
              </a:buClr>
              <a:defRPr sz="2000"/>
            </a:lvl3pPr>
            <a:lvl4pPr>
              <a:spcAft>
                <a:spcPts val="0"/>
              </a:spcAft>
              <a:buClr>
                <a:schemeClr val="tx2"/>
              </a:buClr>
              <a:defRPr sz="2000"/>
            </a:lvl4pPr>
            <a:lvl5pPr>
              <a:defRPr sz="1800"/>
            </a:lvl5pPr>
            <a:lvl6pPr>
              <a:defRPr sz="1800"/>
            </a:lvl6pPr>
            <a:lvl7pPr>
              <a:defRPr sz="1800"/>
            </a:lvl7pPr>
            <a:lvl8pPr>
              <a:defRPr sz="1800"/>
            </a:lvl8pPr>
            <a:lvl9pPr>
              <a:defRPr sz="1800"/>
            </a:lvl9pPr>
          </a:lstStyle>
          <a:p>
            <a:pPr lvl="0"/>
            <a:r>
              <a:rPr lang="en-GB" noProof="0" smtClean="0"/>
              <a:t>Add text</a:t>
            </a:r>
          </a:p>
          <a:p>
            <a:pPr lvl="1"/>
            <a:r>
              <a:rPr lang="en-GB" noProof="0" smtClean="0"/>
              <a:t>Level two</a:t>
            </a:r>
          </a:p>
          <a:p>
            <a:pPr lvl="2"/>
            <a:r>
              <a:rPr lang="en-GB" noProof="0" smtClean="0"/>
              <a:t>Level three</a:t>
            </a:r>
          </a:p>
          <a:p>
            <a:pPr lvl="3"/>
            <a:r>
              <a:rPr lang="en-GB" noProof="0" smtClean="0"/>
              <a:t>Level four</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ty page for larger illustrations">
    <p:spTree>
      <p:nvGrpSpPr>
        <p:cNvPr id="1" name=""/>
        <p:cNvGrpSpPr/>
        <p:nvPr/>
      </p:nvGrpSpPr>
      <p:grpSpPr>
        <a:xfrm>
          <a:off x="0" y="0"/>
          <a:ext cx="0" cy="0"/>
          <a:chOff x="0" y="0"/>
          <a:chExt cx="0" cy="0"/>
        </a:xfrm>
      </p:grpSpPr>
      <p:sp>
        <p:nvSpPr>
          <p:cNvPr id="7" name="Rektangel 6"/>
          <p:cNvSpPr/>
          <p:nvPr userDrawn="1"/>
        </p:nvSpPr>
        <p:spPr bwMode="auto">
          <a:xfrm>
            <a:off x="652007" y="1273175"/>
            <a:ext cx="7975158" cy="50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tx2"/>
              </a:solidFill>
              <a:effectLst/>
              <a:latin typeface="Arial" charset="0"/>
            </a:endParaRPr>
          </a:p>
        </p:txBody>
      </p:sp>
      <p:sp>
        <p:nvSpPr>
          <p:cNvPr id="3" name="Rektangel 7"/>
          <p:cNvSpPr/>
          <p:nvPr userDrawn="1"/>
        </p:nvSpPr>
        <p:spPr bwMode="auto">
          <a:xfrm>
            <a:off x="0"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noProof="0" dirty="0">
              <a:ln>
                <a:noFill/>
              </a:ln>
              <a:solidFill>
                <a:schemeClr val="tx1"/>
              </a:solidFill>
              <a:effectLst/>
              <a:latin typeface="Arial" charset="0"/>
            </a:endParaRPr>
          </a:p>
        </p:txBody>
      </p:sp>
    </p:spTree>
    <p:extLst>
      <p:ext uri="{BB962C8B-B14F-4D97-AF65-F5344CB8AC3E}">
        <p14:creationId xmlns:p14="http://schemas.microsoft.com/office/powerpoint/2010/main" val="40562960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Rak 9"/>
          <p:cNvCxnSpPr/>
          <p:nvPr/>
        </p:nvCxnSpPr>
        <p:spPr bwMode="auto">
          <a:xfrm>
            <a:off x="745259" y="1499383"/>
            <a:ext cx="7506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27" name="Rectangle 2"/>
          <p:cNvSpPr>
            <a:spLocks noGrp="1" noChangeArrowheads="1"/>
          </p:cNvSpPr>
          <p:nvPr>
            <p:ph type="title"/>
          </p:nvPr>
        </p:nvSpPr>
        <p:spPr bwMode="auto">
          <a:xfrm>
            <a:off x="643263" y="283771"/>
            <a:ext cx="7605109" cy="1139825"/>
          </a:xfrm>
          <a:prstGeom prst="rect">
            <a:avLst/>
          </a:prstGeom>
          <a:noFill/>
          <a:ln w="9525">
            <a:noFill/>
            <a:miter lim="800000"/>
            <a:headEnd/>
            <a:tailEnd/>
          </a:ln>
        </p:spPr>
        <p:txBody>
          <a:bodyPr vert="horz" wrap="square" lIns="90516" tIns="45258" rIns="90516" bIns="45258" numCol="1" anchor="b" anchorCtr="0" compatLnSpc="1">
            <a:prstTxWarp prst="textNoShape">
              <a:avLst/>
            </a:prstTxWarp>
          </a:bodyPr>
          <a:lstStyle/>
          <a:p>
            <a:pPr lvl="0"/>
            <a:r>
              <a:rPr lang="en-GB" noProof="0" smtClean="0"/>
              <a:t>Slide heading</a:t>
            </a:r>
          </a:p>
        </p:txBody>
      </p:sp>
      <p:sp>
        <p:nvSpPr>
          <p:cNvPr id="1028" name="Rectangle 3"/>
          <p:cNvSpPr>
            <a:spLocks noGrp="1" noChangeArrowheads="1"/>
          </p:cNvSpPr>
          <p:nvPr>
            <p:ph type="body" idx="1"/>
          </p:nvPr>
        </p:nvSpPr>
        <p:spPr bwMode="auto">
          <a:xfrm>
            <a:off x="657538" y="1843907"/>
            <a:ext cx="7590053" cy="3563159"/>
          </a:xfrm>
          <a:prstGeom prst="rect">
            <a:avLst/>
          </a:prstGeom>
          <a:noFill/>
          <a:ln w="9525">
            <a:noFill/>
            <a:miter lim="800000"/>
            <a:headEnd/>
            <a:tailEnd/>
          </a:ln>
        </p:spPr>
        <p:txBody>
          <a:bodyPr vert="horz" wrap="square" lIns="90516" tIns="45258" rIns="90516" bIns="45258" numCol="1" anchor="t" anchorCtr="0" compatLnSpc="1">
            <a:prstTxWarp prst="textNoShape">
              <a:avLst/>
            </a:prstTxWarp>
          </a:bodyPr>
          <a:lstStyle/>
          <a:p>
            <a:pPr lvl="0"/>
            <a:r>
              <a:rPr lang="en-GB" noProof="0" smtClean="0"/>
              <a:t>Add text</a:t>
            </a:r>
          </a:p>
          <a:p>
            <a:pPr lvl="1"/>
            <a:r>
              <a:rPr lang="en-GB" noProof="0" smtClean="0"/>
              <a:t>Level two</a:t>
            </a:r>
          </a:p>
          <a:p>
            <a:pPr lvl="2"/>
            <a:r>
              <a:rPr lang="en-GB" noProof="0" smtClean="0"/>
              <a:t>Level three</a:t>
            </a:r>
          </a:p>
          <a:p>
            <a:pPr lvl="3"/>
            <a:r>
              <a:rPr lang="en-GB" noProof="0" smtClean="0"/>
              <a:t>Level four</a:t>
            </a:r>
          </a:p>
        </p:txBody>
      </p:sp>
      <p:sp>
        <p:nvSpPr>
          <p:cNvPr id="3" name="Slide Number Placeholder 2"/>
          <p:cNvSpPr>
            <a:spLocks noGrp="1"/>
          </p:cNvSpPr>
          <p:nvPr>
            <p:ph type="sldNum" sz="quarter" idx="4"/>
          </p:nvPr>
        </p:nvSpPr>
        <p:spPr>
          <a:xfrm>
            <a:off x="6451600" y="6340475"/>
            <a:ext cx="2100263" cy="363538"/>
          </a:xfrm>
          <a:prstGeom prst="rect">
            <a:avLst/>
          </a:prstGeom>
        </p:spPr>
        <p:txBody>
          <a:bodyPr vert="horz" lIns="91440" tIns="45720" rIns="91440" bIns="45720" rtlCol="0" anchor="ctr"/>
          <a:lstStyle>
            <a:lvl1pPr algn="r">
              <a:defRPr sz="1200">
                <a:solidFill>
                  <a:schemeClr val="tx1">
                    <a:tint val="75000"/>
                  </a:schemeClr>
                </a:solidFill>
              </a:defRPr>
            </a:lvl1pPr>
          </a:lstStyle>
          <a:p>
            <a:fld id="{DB11CFCB-9D15-3B48-B6E2-BB0452E1BEC4}" type="slidenum">
              <a:t>‹#›</a:t>
            </a:fld>
            <a:endParaRPr lang="en-US"/>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8" r:id="rId5"/>
    <p:sldLayoutId id="2147483684" r:id="rId6"/>
    <p:sldLayoutId id="2147483691" r:id="rId7"/>
    <p:sldLayoutId id="2147483682" r:id="rId8"/>
    <p:sldLayoutId id="2147483707" r:id="rId9"/>
    <p:sldLayoutId id="2147483709" r:id="rId10"/>
    <p:sldLayoutId id="2147483708" r:id="rId11"/>
    <p:sldLayoutId id="2147483689" r:id="rId12"/>
  </p:sldLayoutIdLst>
  <p:timing>
    <p:tnLst>
      <p:par>
        <p:cTn id="1" dur="indefinite" restart="never" nodeType="tmRoot"/>
      </p:par>
    </p:tnLst>
  </p:timing>
  <p:hf hdr="0" ftr="0"/>
  <p:txStyles>
    <p:titleStyle>
      <a:lvl1pPr algn="l" defTabSz="904875" rtl="0" eaLnBrk="1" fontAlgn="base" hangingPunct="1">
        <a:spcBef>
          <a:spcPct val="0"/>
        </a:spcBef>
        <a:spcAft>
          <a:spcPct val="0"/>
        </a:spcAft>
        <a:defRPr sz="3600" b="0" baseline="0">
          <a:solidFill>
            <a:schemeClr val="tx1"/>
          </a:solidFill>
          <a:latin typeface="+mj-lt"/>
          <a:ea typeface="ＭＳ Ｐゴシック" charset="-128"/>
          <a:cs typeface="+mj-cs"/>
        </a:defRPr>
      </a:lvl1pPr>
      <a:lvl2pPr algn="l" defTabSz="904875" rtl="0" eaLnBrk="1" fontAlgn="base" hangingPunct="1">
        <a:spcBef>
          <a:spcPct val="0"/>
        </a:spcBef>
        <a:spcAft>
          <a:spcPct val="0"/>
        </a:spcAft>
        <a:defRPr sz="3000" b="1">
          <a:solidFill>
            <a:schemeClr val="tx1"/>
          </a:solidFill>
          <a:latin typeface="Arial" charset="0"/>
          <a:ea typeface="ＭＳ Ｐゴシック" charset="-128"/>
        </a:defRPr>
      </a:lvl2pPr>
      <a:lvl3pPr algn="l" defTabSz="904875" rtl="0" eaLnBrk="1" fontAlgn="base" hangingPunct="1">
        <a:spcBef>
          <a:spcPct val="0"/>
        </a:spcBef>
        <a:spcAft>
          <a:spcPct val="0"/>
        </a:spcAft>
        <a:defRPr sz="3000" b="1">
          <a:solidFill>
            <a:schemeClr val="tx1"/>
          </a:solidFill>
          <a:latin typeface="Arial" charset="0"/>
          <a:ea typeface="ＭＳ Ｐゴシック" charset="-128"/>
        </a:defRPr>
      </a:lvl3pPr>
      <a:lvl4pPr algn="l" defTabSz="904875" rtl="0" eaLnBrk="1" fontAlgn="base" hangingPunct="1">
        <a:spcBef>
          <a:spcPct val="0"/>
        </a:spcBef>
        <a:spcAft>
          <a:spcPct val="0"/>
        </a:spcAft>
        <a:defRPr sz="3000" b="1">
          <a:solidFill>
            <a:schemeClr val="tx1"/>
          </a:solidFill>
          <a:latin typeface="Arial" charset="0"/>
          <a:ea typeface="ＭＳ Ｐゴシック" charset="-128"/>
        </a:defRPr>
      </a:lvl4pPr>
      <a:lvl5pPr algn="l" defTabSz="904875" rtl="0" eaLnBrk="1" fontAlgn="base" hangingPunct="1">
        <a:spcBef>
          <a:spcPct val="0"/>
        </a:spcBef>
        <a:spcAft>
          <a:spcPct val="0"/>
        </a:spcAft>
        <a:defRPr sz="3000" b="1">
          <a:solidFill>
            <a:schemeClr val="tx1"/>
          </a:solidFill>
          <a:latin typeface="Arial" charset="0"/>
          <a:ea typeface="ＭＳ Ｐゴシック" charset="-128"/>
        </a:defRPr>
      </a:lvl5pPr>
      <a:lvl6pPr marL="457200" algn="l" defTabSz="904875" rtl="0" eaLnBrk="1" fontAlgn="base" hangingPunct="1">
        <a:spcBef>
          <a:spcPct val="0"/>
        </a:spcBef>
        <a:spcAft>
          <a:spcPct val="0"/>
        </a:spcAft>
        <a:defRPr sz="3000" b="1">
          <a:solidFill>
            <a:schemeClr val="tx1"/>
          </a:solidFill>
          <a:latin typeface="Arial" charset="0"/>
        </a:defRPr>
      </a:lvl6pPr>
      <a:lvl7pPr marL="914400" algn="l" defTabSz="904875" rtl="0" eaLnBrk="1" fontAlgn="base" hangingPunct="1">
        <a:spcBef>
          <a:spcPct val="0"/>
        </a:spcBef>
        <a:spcAft>
          <a:spcPct val="0"/>
        </a:spcAft>
        <a:defRPr sz="3000" b="1">
          <a:solidFill>
            <a:schemeClr val="tx1"/>
          </a:solidFill>
          <a:latin typeface="Arial" charset="0"/>
        </a:defRPr>
      </a:lvl7pPr>
      <a:lvl8pPr marL="1371600" algn="l" defTabSz="904875" rtl="0" eaLnBrk="1" fontAlgn="base" hangingPunct="1">
        <a:spcBef>
          <a:spcPct val="0"/>
        </a:spcBef>
        <a:spcAft>
          <a:spcPct val="0"/>
        </a:spcAft>
        <a:defRPr sz="3000" b="1">
          <a:solidFill>
            <a:schemeClr val="tx1"/>
          </a:solidFill>
          <a:latin typeface="Arial" charset="0"/>
        </a:defRPr>
      </a:lvl8pPr>
      <a:lvl9pPr marL="1828800" algn="l" defTabSz="904875" rtl="0" eaLnBrk="1" fontAlgn="base" hangingPunct="1">
        <a:spcBef>
          <a:spcPct val="0"/>
        </a:spcBef>
        <a:spcAft>
          <a:spcPct val="0"/>
        </a:spcAft>
        <a:defRPr sz="3000" b="1">
          <a:solidFill>
            <a:schemeClr val="tx1"/>
          </a:solidFill>
          <a:latin typeface="Arial" charset="0"/>
        </a:defRPr>
      </a:lvl9pPr>
    </p:titleStyle>
    <p:bodyStyle>
      <a:lvl1pPr marL="230188" indent="-230188" algn="l" defTabSz="904875" rtl="0" eaLnBrk="1" fontAlgn="base" hangingPunct="1">
        <a:spcBef>
          <a:spcPts val="1000"/>
        </a:spcBef>
        <a:spcAft>
          <a:spcPts val="0"/>
        </a:spcAft>
        <a:buClr>
          <a:schemeClr val="tx2"/>
        </a:buClr>
        <a:buFont typeface="Arial" pitchFamily="34" charset="0"/>
        <a:buChar char="•"/>
        <a:defRPr sz="2200" b="0">
          <a:solidFill>
            <a:schemeClr val="tx2"/>
          </a:solidFill>
          <a:latin typeface="+mn-lt"/>
          <a:ea typeface="ＭＳ Ｐゴシック" charset="-128"/>
          <a:cs typeface="+mn-cs"/>
        </a:defRPr>
      </a:lvl1pPr>
      <a:lvl2pPr marL="700088" indent="-247650" algn="l" defTabSz="904875" rtl="0" eaLnBrk="1" fontAlgn="base" hangingPunct="1">
        <a:spcBef>
          <a:spcPts val="1000"/>
        </a:spcBef>
        <a:spcAft>
          <a:spcPts val="0"/>
        </a:spcAft>
        <a:buClr>
          <a:schemeClr val="tx1"/>
        </a:buClr>
        <a:buChar char="–"/>
        <a:defRPr sz="2200" b="0">
          <a:solidFill>
            <a:schemeClr val="tx2"/>
          </a:solidFill>
          <a:latin typeface="+mn-lt"/>
          <a:ea typeface="ＭＳ Ｐゴシック" charset="-128"/>
        </a:defRPr>
      </a:lvl2pPr>
      <a:lvl3pPr marL="1089025" indent="-179388" algn="l" defTabSz="904875" rtl="0" eaLnBrk="1" fontAlgn="base" hangingPunct="1">
        <a:spcBef>
          <a:spcPts val="1000"/>
        </a:spcBef>
        <a:spcAft>
          <a:spcPts val="0"/>
        </a:spcAft>
        <a:buClr>
          <a:schemeClr val="tx1"/>
        </a:buClr>
        <a:buFont typeface="Lucida Grande"/>
        <a:buChar char="»"/>
        <a:defRPr sz="2000" b="0">
          <a:solidFill>
            <a:schemeClr val="tx2"/>
          </a:solidFill>
          <a:latin typeface="+mn-lt"/>
          <a:ea typeface="ＭＳ Ｐゴシック" charset="-128"/>
        </a:defRPr>
      </a:lvl3pPr>
      <a:lvl4pPr marL="1550988" indent="-193675" algn="l" defTabSz="904875" rtl="0" eaLnBrk="1" fontAlgn="base" hangingPunct="1">
        <a:spcBef>
          <a:spcPts val="1000"/>
        </a:spcBef>
        <a:spcAft>
          <a:spcPts val="0"/>
        </a:spcAft>
        <a:buClr>
          <a:schemeClr val="tx1"/>
        </a:buClr>
        <a:buChar char="–"/>
        <a:defRPr sz="2000" b="0" baseline="0">
          <a:solidFill>
            <a:schemeClr val="tx2"/>
          </a:solidFill>
          <a:latin typeface="+mn-lt"/>
          <a:ea typeface="ＭＳ Ｐゴシック" charset="-128"/>
        </a:defRPr>
      </a:lvl4pPr>
      <a:lvl5pPr marL="2036763" indent="-227013" algn="l" defTabSz="904875" rtl="0" eaLnBrk="1" fontAlgn="base" hangingPunct="1">
        <a:spcBef>
          <a:spcPct val="20000"/>
        </a:spcBef>
        <a:spcAft>
          <a:spcPct val="0"/>
        </a:spcAft>
        <a:buChar char="»"/>
        <a:defRPr sz="2000" b="1">
          <a:solidFill>
            <a:schemeClr val="tx1"/>
          </a:solidFill>
          <a:latin typeface="+mn-lt"/>
          <a:ea typeface="ＭＳ Ｐゴシック" charset="-128"/>
        </a:defRPr>
      </a:lvl5pPr>
      <a:lvl6pPr marL="2493963" indent="-227013" algn="l" defTabSz="904875" rtl="0" eaLnBrk="1" fontAlgn="base" hangingPunct="1">
        <a:spcBef>
          <a:spcPct val="20000"/>
        </a:spcBef>
        <a:spcAft>
          <a:spcPct val="0"/>
        </a:spcAft>
        <a:buChar char="»"/>
        <a:defRPr sz="2000">
          <a:solidFill>
            <a:schemeClr val="tx1"/>
          </a:solidFill>
          <a:latin typeface="+mn-lt"/>
          <a:ea typeface="ＭＳ Ｐゴシック" charset="-128"/>
        </a:defRPr>
      </a:lvl6pPr>
      <a:lvl7pPr marL="2951163" indent="-227013" algn="l" defTabSz="904875" rtl="0" eaLnBrk="1" fontAlgn="base" hangingPunct="1">
        <a:spcBef>
          <a:spcPct val="20000"/>
        </a:spcBef>
        <a:spcAft>
          <a:spcPct val="0"/>
        </a:spcAft>
        <a:buChar char="»"/>
        <a:defRPr sz="2000">
          <a:solidFill>
            <a:schemeClr val="tx1"/>
          </a:solidFill>
          <a:latin typeface="+mn-lt"/>
          <a:ea typeface="ＭＳ Ｐゴシック" charset="-128"/>
        </a:defRPr>
      </a:lvl7pPr>
      <a:lvl8pPr marL="3408363" indent="-227013" algn="l" defTabSz="904875" rtl="0" eaLnBrk="1" fontAlgn="base" hangingPunct="1">
        <a:spcBef>
          <a:spcPct val="20000"/>
        </a:spcBef>
        <a:spcAft>
          <a:spcPct val="0"/>
        </a:spcAft>
        <a:buChar char="»"/>
        <a:defRPr sz="2000">
          <a:solidFill>
            <a:schemeClr val="tx1"/>
          </a:solidFill>
          <a:latin typeface="+mn-lt"/>
          <a:ea typeface="ＭＳ Ｐゴシック" charset="-128"/>
        </a:defRPr>
      </a:lvl8pPr>
      <a:lvl9pPr marL="3865563" indent="-227013" algn="l" defTabSz="904875"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hyperlink" Target="https://www.binnenlandsbestuur.nl/Uploads/2018/9/Miljoenennota-2019-bijlage.pdf"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www.cpb.nl/sites/default/files/omnidownload/CPB-Policy-Brief-2018-13-Digitalisering-R-en-D.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www.binnenlandsbestuur.nl/Uploads/2018/9/Miljoenennota-2019-bijlage.pdf"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9001125" cy="6842318"/>
          </a:xfrm>
          <a:prstGeom prst="rect">
            <a:avLst/>
          </a:prstGeom>
        </p:spPr>
      </p:pic>
      <p:pic>
        <p:nvPicPr>
          <p:cNvPr id="7" name="Picture 6"/>
          <p:cNvPicPr>
            <a:picLocks noChangeAspect="1"/>
          </p:cNvPicPr>
          <p:nvPr/>
        </p:nvPicPr>
        <p:blipFill>
          <a:blip r:embed="rId4"/>
          <a:stretch>
            <a:fillRect/>
          </a:stretch>
        </p:blipFill>
        <p:spPr>
          <a:xfrm>
            <a:off x="0" y="5907785"/>
            <a:ext cx="4447233" cy="932753"/>
          </a:xfrm>
          <a:prstGeom prst="rect">
            <a:avLst/>
          </a:prstGeom>
        </p:spPr>
      </p:pic>
      <p:sp>
        <p:nvSpPr>
          <p:cNvPr id="8" name="Rectangle 7"/>
          <p:cNvSpPr/>
          <p:nvPr/>
        </p:nvSpPr>
        <p:spPr bwMode="auto">
          <a:xfrm>
            <a:off x="3313651" y="1540112"/>
            <a:ext cx="5533151" cy="122825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04875">
              <a:lnSpc>
                <a:spcPts val="3120"/>
              </a:lnSpc>
            </a:pPr>
            <a:r>
              <a:rPr lang="en-US" sz="2600" b="0" kern="0" dirty="0" smtClean="0">
                <a:solidFill>
                  <a:srgbClr val="9C6114"/>
                </a:solidFill>
                <a:latin typeface="Times New Roman"/>
                <a:cs typeface="+mj-cs"/>
              </a:rPr>
              <a:t>R&amp;D Incentives: the Dutch Example</a:t>
            </a:r>
          </a:p>
          <a:p>
            <a:pPr defTabSz="904875"/>
            <a:r>
              <a:rPr lang="en-US" sz="2600" b="0" kern="0" dirty="0" smtClean="0">
                <a:solidFill>
                  <a:srgbClr val="9C6114"/>
                </a:solidFill>
                <a:latin typeface="Times New Roman"/>
                <a:cs typeface="+mj-cs"/>
              </a:rPr>
              <a:t>Sigrid Hemels</a:t>
            </a:r>
          </a:p>
          <a:p>
            <a:pPr defTabSz="904875"/>
            <a:r>
              <a:rPr lang="en-US" sz="2600" b="0" kern="0" dirty="0" smtClean="0">
                <a:solidFill>
                  <a:srgbClr val="9C6114"/>
                </a:solidFill>
                <a:latin typeface="Times New Roman"/>
                <a:cs typeface="+mj-cs"/>
              </a:rPr>
              <a:t>Istanbul, 17 April 2019</a:t>
            </a:r>
          </a:p>
          <a:p>
            <a:pPr defTabSz="904875"/>
            <a:endParaRPr lang="en-US" sz="2600" b="0" kern="0" dirty="0" smtClean="0">
              <a:solidFill>
                <a:srgbClr val="9C6114"/>
              </a:solidFill>
              <a:latin typeface="Times New Roman"/>
              <a:cs typeface="+mj-cs"/>
            </a:endParaRPr>
          </a:p>
          <a:p>
            <a:pPr defTabSz="904875"/>
            <a:endParaRPr lang="en-US" sz="2600" b="0" kern="0" dirty="0" smtClean="0">
              <a:solidFill>
                <a:srgbClr val="9C6114"/>
              </a:solidFill>
              <a:latin typeface="Times New Roman"/>
              <a:cs typeface="+mj-cs"/>
            </a:endParaRPr>
          </a:p>
        </p:txBody>
      </p:sp>
      <p:pic>
        <p:nvPicPr>
          <p:cNvPr id="2" name="Picture 1"/>
          <p:cNvPicPr>
            <a:picLocks noChangeAspect="1"/>
          </p:cNvPicPr>
          <p:nvPr/>
        </p:nvPicPr>
        <p:blipFill>
          <a:blip r:embed="rId5"/>
          <a:stretch>
            <a:fillRect/>
          </a:stretch>
        </p:blipFill>
        <p:spPr>
          <a:xfrm>
            <a:off x="160950" y="137296"/>
            <a:ext cx="2202106" cy="2202106"/>
          </a:xfrm>
          <a:prstGeom prst="rect">
            <a:avLst/>
          </a:prstGeom>
        </p:spPr>
      </p:pic>
    </p:spTree>
    <p:extLst>
      <p:ext uri="{BB962C8B-B14F-4D97-AF65-F5344CB8AC3E}">
        <p14:creationId xmlns:p14="http://schemas.microsoft.com/office/powerpoint/2010/main" val="33066935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Evaluation</a:t>
            </a:r>
            <a:r>
              <a:rPr lang="sv-SE" dirty="0" smtClean="0"/>
              <a:t> and </a:t>
            </a:r>
            <a:r>
              <a:rPr lang="sv-SE" dirty="0" err="1" smtClean="0"/>
              <a:t>costs</a:t>
            </a:r>
            <a:r>
              <a:rPr lang="sv-SE" dirty="0" smtClean="0"/>
              <a:t> </a:t>
            </a:r>
            <a:r>
              <a:rPr lang="sv-SE" dirty="0" err="1" smtClean="0"/>
              <a:t>of</a:t>
            </a:r>
            <a:r>
              <a:rPr lang="sv-SE" dirty="0" smtClean="0"/>
              <a:t> R&amp;D tax </a:t>
            </a:r>
            <a:r>
              <a:rPr lang="sv-SE" dirty="0" err="1" smtClean="0"/>
              <a:t>credit</a:t>
            </a:r>
            <a:r>
              <a:rPr lang="sv-SE" dirty="0" smtClean="0"/>
              <a:t> </a:t>
            </a:r>
            <a:endParaRPr lang="en-US" dirty="0"/>
          </a:p>
        </p:txBody>
      </p:sp>
      <p:sp>
        <p:nvSpPr>
          <p:cNvPr id="3" name="Content Placeholder 2"/>
          <p:cNvSpPr>
            <a:spLocks noGrp="1"/>
          </p:cNvSpPr>
          <p:nvPr>
            <p:ph idx="1"/>
          </p:nvPr>
        </p:nvSpPr>
        <p:spPr>
          <a:xfrm>
            <a:off x="600891" y="1606732"/>
            <a:ext cx="7968317" cy="3756428"/>
          </a:xfrm>
        </p:spPr>
        <p:txBody>
          <a:bodyPr/>
          <a:lstStyle/>
          <a:p>
            <a:r>
              <a:rPr lang="en-US" dirty="0" smtClean="0"/>
              <a:t>2012: 67%/ 2019 63% of the benefit goes to small and medium sized enterprises (SMEs). SMEs responsible for 43% of all R&amp;D expenses. 2019: 40%.</a:t>
            </a:r>
          </a:p>
          <a:p>
            <a:r>
              <a:rPr lang="en-US" dirty="0" smtClean="0"/>
              <a:t>2019: 1% of all companies make use of R&amp;D tax credit</a:t>
            </a:r>
          </a:p>
          <a:p>
            <a:r>
              <a:rPr lang="en-US" dirty="0" smtClean="0"/>
              <a:t>2019: 6% of companies that use R&amp;D tax credit also make use of innovation box</a:t>
            </a:r>
          </a:p>
          <a:p>
            <a:r>
              <a:rPr lang="en-US" dirty="0" smtClean="0"/>
              <a:t>Innovation box costs more than R&amp;D tax credit</a:t>
            </a:r>
          </a:p>
          <a:p>
            <a:endParaRPr lang="sv-SE" dirty="0" smtClean="0"/>
          </a:p>
          <a:p>
            <a:endParaRPr lang="en-US" dirty="0"/>
          </a:p>
        </p:txBody>
      </p:sp>
      <p:sp>
        <p:nvSpPr>
          <p:cNvPr id="5" name="TextBox 4"/>
          <p:cNvSpPr txBox="1"/>
          <p:nvPr/>
        </p:nvSpPr>
        <p:spPr>
          <a:xfrm>
            <a:off x="313483" y="5912791"/>
            <a:ext cx="8255726" cy="215444"/>
          </a:xfrm>
          <a:prstGeom prst="rect">
            <a:avLst/>
          </a:prstGeom>
          <a:noFill/>
        </p:spPr>
        <p:txBody>
          <a:bodyPr wrap="square" rtlCol="0">
            <a:spAutoFit/>
          </a:bodyPr>
          <a:lstStyle/>
          <a:p>
            <a:r>
              <a:rPr lang="en-US" sz="800" b="0" dirty="0">
                <a:solidFill>
                  <a:schemeClr val="tx2"/>
                </a:solidFill>
                <a:hlinkClick r:id="rId3"/>
              </a:rPr>
              <a:t>https://</a:t>
            </a:r>
            <a:r>
              <a:rPr lang="en-US" sz="800" b="0" dirty="0" smtClean="0">
                <a:solidFill>
                  <a:schemeClr val="tx2"/>
                </a:solidFill>
                <a:hlinkClick r:id="rId3"/>
              </a:rPr>
              <a:t>www.binnenlandsbestuur.nl/Uploads/2018/9/Miljoenennota-2019-bijlage.pdf</a:t>
            </a:r>
            <a:r>
              <a:rPr lang="en-US" sz="800" b="0" dirty="0" smtClean="0">
                <a:solidFill>
                  <a:schemeClr val="tx2"/>
                </a:solidFill>
              </a:rPr>
              <a:t> </a:t>
            </a:r>
          </a:p>
        </p:txBody>
      </p:sp>
      <p:graphicFrame>
        <p:nvGraphicFramePr>
          <p:cNvPr id="4" name="Table 3"/>
          <p:cNvGraphicFramePr>
            <a:graphicFrameLocks noGrp="1"/>
          </p:cNvGraphicFramePr>
          <p:nvPr>
            <p:extLst>
              <p:ext uri="{D42A27DB-BD31-4B8C-83A1-F6EECF244321}">
                <p14:modId xmlns:p14="http://schemas.microsoft.com/office/powerpoint/2010/main" val="608656344"/>
              </p:ext>
            </p:extLst>
          </p:nvPr>
        </p:nvGraphicFramePr>
        <p:xfrm>
          <a:off x="1077660" y="4462814"/>
          <a:ext cx="6727372" cy="1449977"/>
        </p:xfrm>
        <a:graphic>
          <a:graphicData uri="http://schemas.openxmlformats.org/drawingml/2006/table">
            <a:tbl>
              <a:tblPr firstRow="1" firstCol="1" bandRow="1">
                <a:tableStyleId>{5C22544A-7EE6-4342-B048-85BDC9FD1C3A}</a:tableStyleId>
              </a:tblPr>
              <a:tblGrid>
                <a:gridCol w="1088655"/>
                <a:gridCol w="624674"/>
                <a:gridCol w="615988"/>
                <a:gridCol w="621779"/>
                <a:gridCol w="615988"/>
                <a:gridCol w="718050"/>
                <a:gridCol w="825178"/>
                <a:gridCol w="1617060"/>
              </a:tblGrid>
              <a:tr h="576167">
                <a:tc>
                  <a:txBody>
                    <a:bodyPr/>
                    <a:lstStyle/>
                    <a:p>
                      <a:pPr>
                        <a:lnSpc>
                          <a:spcPct val="115000"/>
                        </a:lnSpc>
                        <a:spcAft>
                          <a:spcPts val="0"/>
                        </a:spcAft>
                      </a:pPr>
                      <a:r>
                        <a:rPr lang="en-US" sz="1200" dirty="0">
                          <a:effectLst/>
                        </a:rPr>
                        <a:t>Year</a:t>
                      </a:r>
                      <a:endParaRPr lang="en-US" sz="1200" dirty="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en-US" sz="1400" dirty="0">
                          <a:effectLst/>
                        </a:rPr>
                        <a:t>2014</a:t>
                      </a:r>
                      <a:endParaRPr lang="en-US" sz="1400" dirty="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en-US" sz="1400" dirty="0">
                          <a:effectLst/>
                        </a:rPr>
                        <a:t>2015</a:t>
                      </a:r>
                      <a:endParaRPr lang="en-US" sz="1400" dirty="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en-US" sz="1400">
                          <a:effectLst/>
                        </a:rPr>
                        <a:t>2016</a:t>
                      </a:r>
                      <a:endParaRPr lang="en-US" sz="140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en-US" sz="1400">
                          <a:effectLst/>
                        </a:rPr>
                        <a:t>2017</a:t>
                      </a:r>
                      <a:endParaRPr lang="en-US" sz="140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en-US" sz="1400">
                          <a:effectLst/>
                        </a:rPr>
                        <a:t>2018</a:t>
                      </a:r>
                      <a:endParaRPr lang="en-US" sz="140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en-US" sz="1400">
                          <a:effectLst/>
                        </a:rPr>
                        <a:t>2019</a:t>
                      </a:r>
                      <a:endParaRPr lang="en-US" sz="140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en-US" sz="1400" dirty="0">
                          <a:effectLst/>
                        </a:rPr>
                        <a:t>Average % growth 14-19</a:t>
                      </a:r>
                      <a:endParaRPr lang="en-US" sz="1400" dirty="0">
                        <a:solidFill>
                          <a:srgbClr val="365F91"/>
                        </a:solidFill>
                        <a:effectLst/>
                        <a:latin typeface="Calibri"/>
                        <a:ea typeface="Calibri"/>
                        <a:cs typeface="Times New Roman"/>
                      </a:endParaRPr>
                    </a:p>
                  </a:txBody>
                  <a:tcPr marL="68580" marR="68580" marT="0" marB="0"/>
                </a:tc>
              </a:tr>
              <a:tr h="873810">
                <a:tc>
                  <a:txBody>
                    <a:bodyPr/>
                    <a:lstStyle/>
                    <a:p>
                      <a:pPr>
                        <a:lnSpc>
                          <a:spcPct val="115000"/>
                        </a:lnSpc>
                        <a:spcAft>
                          <a:spcPts val="0"/>
                        </a:spcAft>
                      </a:pPr>
                      <a:r>
                        <a:rPr lang="en-US" sz="1200" dirty="0">
                          <a:effectLst/>
                        </a:rPr>
                        <a:t>Revenue loss</a:t>
                      </a:r>
                    </a:p>
                    <a:p>
                      <a:pPr>
                        <a:lnSpc>
                          <a:spcPct val="115000"/>
                        </a:lnSpc>
                        <a:spcAft>
                          <a:spcPts val="0"/>
                        </a:spcAft>
                      </a:pPr>
                      <a:r>
                        <a:rPr lang="en-US" sz="1200" dirty="0">
                          <a:effectLst/>
                        </a:rPr>
                        <a:t>(</a:t>
                      </a:r>
                      <a:r>
                        <a:rPr lang="en-US" sz="1200" dirty="0" err="1">
                          <a:effectLst/>
                        </a:rPr>
                        <a:t>mln</a:t>
                      </a:r>
                      <a:r>
                        <a:rPr lang="en-US" sz="1200" dirty="0">
                          <a:effectLst/>
                        </a:rPr>
                        <a:t> euro)</a:t>
                      </a:r>
                      <a:endParaRPr lang="en-US" sz="1200" dirty="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en-US" sz="1400" b="1" dirty="0">
                          <a:effectLst/>
                        </a:rPr>
                        <a:t>780</a:t>
                      </a:r>
                      <a:endParaRPr lang="en-US" sz="1400" b="1" dirty="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en-US" sz="1400" b="1" dirty="0">
                          <a:effectLst/>
                        </a:rPr>
                        <a:t>769</a:t>
                      </a:r>
                      <a:endParaRPr lang="en-US" sz="1400" b="1" dirty="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en-US" sz="1400" b="1" dirty="0" smtClean="0">
                          <a:effectLst/>
                        </a:rPr>
                        <a:t>1,208</a:t>
                      </a:r>
                      <a:endParaRPr lang="en-US" sz="1400" b="1" dirty="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en-US" sz="1400" b="1" dirty="0" smtClean="0">
                          <a:effectLst/>
                        </a:rPr>
                        <a:t>1,182</a:t>
                      </a:r>
                      <a:endParaRPr lang="en-US" sz="1400" b="1" dirty="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en-US" sz="1400" b="1" dirty="0" smtClean="0">
                          <a:effectLst/>
                        </a:rPr>
                        <a:t>1,163</a:t>
                      </a:r>
                      <a:endParaRPr lang="en-US" sz="1400" b="1" dirty="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en-US" sz="1400" b="1" smtClean="0">
                          <a:effectLst/>
                        </a:rPr>
                        <a:t>1,205</a:t>
                      </a:r>
                      <a:endParaRPr lang="en-US" sz="1400" b="1" dirty="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en-US" sz="1400" b="1" dirty="0">
                          <a:effectLst/>
                        </a:rPr>
                        <a:t>9.1%</a:t>
                      </a:r>
                      <a:endParaRPr lang="en-US" sz="1400" b="1" dirty="0">
                        <a:solidFill>
                          <a:srgbClr val="365F91"/>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493651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Dutch tax subsidy relatively generous, especially for SMEs</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0" y="1777855"/>
            <a:ext cx="9001125" cy="4063100"/>
          </a:xfrm>
          <a:prstGeom prst="rect">
            <a:avLst/>
          </a:prstGeom>
        </p:spPr>
      </p:pic>
      <p:sp>
        <p:nvSpPr>
          <p:cNvPr id="6" name="Up Arrow 5"/>
          <p:cNvSpPr/>
          <p:nvPr/>
        </p:nvSpPr>
        <p:spPr bwMode="auto">
          <a:xfrm>
            <a:off x="4497859" y="5363159"/>
            <a:ext cx="333633" cy="135598"/>
          </a:xfrm>
          <a:prstGeom prst="upArrow">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2"/>
              </a:solidFill>
              <a:effectLst/>
              <a:latin typeface="Arial" charset="0"/>
            </a:endParaRPr>
          </a:p>
        </p:txBody>
      </p:sp>
      <p:sp>
        <p:nvSpPr>
          <p:cNvPr id="8" name="Up Arrow 7"/>
          <p:cNvSpPr/>
          <p:nvPr/>
        </p:nvSpPr>
        <p:spPr bwMode="auto">
          <a:xfrm>
            <a:off x="5968314" y="5363159"/>
            <a:ext cx="345989" cy="135597"/>
          </a:xfrm>
          <a:prstGeom prst="upArrow">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2"/>
              </a:solidFill>
              <a:effectLst/>
              <a:latin typeface="Arial" charset="0"/>
            </a:endParaRPr>
          </a:p>
        </p:txBody>
      </p:sp>
    </p:spTree>
    <p:extLst>
      <p:ext uri="{BB962C8B-B14F-4D97-AF65-F5344CB8AC3E}">
        <p14:creationId xmlns:p14="http://schemas.microsoft.com/office/powerpoint/2010/main" val="1412081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Changes in innovation box </a:t>
            </a:r>
            <a:r>
              <a:rPr lang="sv-SE" dirty="0" err="1" smtClean="0"/>
              <a:t>both</a:t>
            </a:r>
            <a:r>
              <a:rPr lang="sv-SE" dirty="0" smtClean="0"/>
              <a:t> </a:t>
            </a:r>
            <a:r>
              <a:rPr lang="sv-SE" dirty="0" err="1" smtClean="0"/>
              <a:t>because</a:t>
            </a:r>
            <a:r>
              <a:rPr lang="sv-SE" dirty="0" smtClean="0"/>
              <a:t> </a:t>
            </a:r>
            <a:r>
              <a:rPr lang="sv-SE" dirty="0" err="1" smtClean="0"/>
              <a:t>of</a:t>
            </a:r>
            <a:r>
              <a:rPr lang="sv-SE" dirty="0" smtClean="0"/>
              <a:t> </a:t>
            </a:r>
            <a:r>
              <a:rPr lang="sv-SE" dirty="0" err="1" smtClean="0"/>
              <a:t>evaluation</a:t>
            </a:r>
            <a:r>
              <a:rPr lang="sv-SE" dirty="0" smtClean="0"/>
              <a:t> and BEPS Action </a:t>
            </a:r>
            <a:endParaRPr lang="en-US" dirty="0"/>
          </a:p>
        </p:txBody>
      </p:sp>
      <p:sp>
        <p:nvSpPr>
          <p:cNvPr id="3" name="Content Placeholder 2"/>
          <p:cNvSpPr>
            <a:spLocks noGrp="1"/>
          </p:cNvSpPr>
          <p:nvPr>
            <p:ph idx="1"/>
          </p:nvPr>
        </p:nvSpPr>
        <p:spPr>
          <a:xfrm>
            <a:off x="732969" y="1619795"/>
            <a:ext cx="7587440" cy="3730302"/>
          </a:xfrm>
        </p:spPr>
        <p:txBody>
          <a:bodyPr/>
          <a:lstStyle/>
          <a:p>
            <a:r>
              <a:rPr lang="en-US" dirty="0" smtClean="0"/>
              <a:t>Introduction of nexus approach to make sure that innovation box is not used for tax avoidance/evasion</a:t>
            </a:r>
          </a:p>
          <a:p>
            <a:r>
              <a:rPr lang="en-US" dirty="0" smtClean="0"/>
              <a:t>Double entrance ticket for big companies (R&amp;D statement and intangibles must be listed), single entrance ticket for SME’s (R&amp;D Statement suffices)</a:t>
            </a:r>
          </a:p>
          <a:p>
            <a:r>
              <a:rPr lang="en-US" dirty="0" smtClean="0"/>
              <a:t>Reduction of benefit by increasing the effective rate from 5% to 7%</a:t>
            </a:r>
          </a:p>
          <a:p>
            <a:r>
              <a:rPr lang="en-US" dirty="0" smtClean="0"/>
              <a:t>Strong lobby to keep the innovation box</a:t>
            </a:r>
          </a:p>
          <a:p>
            <a:endParaRPr lang="en-US" dirty="0" smtClean="0"/>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012" y="4817359"/>
            <a:ext cx="3657600"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73" y="4817359"/>
            <a:ext cx="3110681" cy="1646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5587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for the government budget</a:t>
            </a:r>
            <a:endParaRPr lang="en-US" dirty="0"/>
          </a:p>
        </p:txBody>
      </p:sp>
      <p:sp>
        <p:nvSpPr>
          <p:cNvPr id="3" name="Content Placeholder 2"/>
          <p:cNvSpPr>
            <a:spLocks noGrp="1"/>
          </p:cNvSpPr>
          <p:nvPr>
            <p:ph idx="1"/>
          </p:nvPr>
        </p:nvSpPr>
        <p:spPr/>
        <p:txBody>
          <a:bodyPr/>
          <a:lstStyle/>
          <a:p>
            <a:r>
              <a:rPr lang="en-US" dirty="0" smtClean="0"/>
              <a:t>Direct subsidies for R&amp;D are capped</a:t>
            </a:r>
          </a:p>
          <a:p>
            <a:r>
              <a:rPr lang="en-US" dirty="0" smtClean="0"/>
              <a:t>R&amp;D tax credit is capped as well through the R&amp;D statement (2019: EUR 1205 </a:t>
            </a:r>
            <a:r>
              <a:rPr lang="en-US" dirty="0" err="1" smtClean="0"/>
              <a:t>mln</a:t>
            </a:r>
            <a:r>
              <a:rPr lang="en-US" dirty="0" smtClean="0"/>
              <a:t>)</a:t>
            </a:r>
          </a:p>
          <a:p>
            <a:r>
              <a:rPr lang="en-US" dirty="0" smtClean="0"/>
              <a:t>Innovation box not capped </a:t>
            </a:r>
            <a:r>
              <a:rPr lang="en-US" dirty="0" smtClean="0">
                <a:sym typeface="Wingdings" panose="05000000000000000000" pitchFamily="2" charset="2"/>
              </a:rPr>
              <a:t> increased revenue loss because of this open ended subsidy for MNEs:</a:t>
            </a:r>
          </a:p>
          <a:p>
            <a:pPr lvl="1"/>
            <a:r>
              <a:rPr lang="en-US" dirty="0" smtClean="0">
                <a:sym typeface="Wingdings" panose="05000000000000000000" pitchFamily="2" charset="2"/>
              </a:rPr>
              <a:t>2019: estimated at 0.2% of GDP</a:t>
            </a:r>
          </a:p>
          <a:p>
            <a:pPr lvl="1"/>
            <a:r>
              <a:rPr lang="en-US" dirty="0" smtClean="0">
                <a:sym typeface="Wingdings" panose="05000000000000000000" pitchFamily="2" charset="2"/>
              </a:rPr>
              <a:t>2019: estimated at 6.2% of total CIT revenue (total CIT income: 25.3 billion)</a:t>
            </a:r>
            <a:endParaRPr lang="en-US" dirty="0"/>
          </a:p>
        </p:txBody>
      </p:sp>
    </p:spTree>
    <p:extLst>
      <p:ext uri="{BB962C8B-B14F-4D97-AF65-F5344CB8AC3E}">
        <p14:creationId xmlns:p14="http://schemas.microsoft.com/office/powerpoint/2010/main" val="898845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2315" y="4047339"/>
            <a:ext cx="1388810" cy="1891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87383" y="283771"/>
            <a:ext cx="8412480" cy="1139825"/>
          </a:xfrm>
        </p:spPr>
        <p:txBody>
          <a:bodyPr/>
          <a:lstStyle/>
          <a:p>
            <a:r>
              <a:rPr lang="en-US" dirty="0"/>
              <a:t>Critique </a:t>
            </a:r>
            <a:r>
              <a:rPr lang="en-US" dirty="0" smtClean="0"/>
              <a:t>of Dutch Bureau </a:t>
            </a:r>
            <a:r>
              <a:rPr lang="en-US" dirty="0"/>
              <a:t>for Economic Policy </a:t>
            </a:r>
            <a:r>
              <a:rPr lang="en-US" dirty="0" smtClean="0"/>
              <a:t>Analysis (CPB)</a:t>
            </a:r>
            <a:endParaRPr lang="en-US" b="1" dirty="0"/>
          </a:p>
        </p:txBody>
      </p:sp>
      <p:sp>
        <p:nvSpPr>
          <p:cNvPr id="3" name="Content Placeholder 2"/>
          <p:cNvSpPr>
            <a:spLocks noGrp="1"/>
          </p:cNvSpPr>
          <p:nvPr>
            <p:ph idx="1"/>
          </p:nvPr>
        </p:nvSpPr>
        <p:spPr>
          <a:xfrm>
            <a:off x="0" y="1528354"/>
            <a:ext cx="8020594" cy="3769491"/>
          </a:xfrm>
        </p:spPr>
        <p:txBody>
          <a:bodyPr/>
          <a:lstStyle/>
          <a:p>
            <a:r>
              <a:rPr lang="en-US" dirty="0"/>
              <a:t>Bureau for Economic Policy Analysis (CPB, part of the government) </a:t>
            </a:r>
            <a:r>
              <a:rPr lang="en-US" dirty="0" smtClean="0"/>
              <a:t>2014</a:t>
            </a:r>
            <a:r>
              <a:rPr lang="en-US" dirty="0"/>
              <a:t>: ”patent boxes introduce a preferential rate for income from innovations that are already protected by Intellectual Property Rights” </a:t>
            </a:r>
          </a:p>
          <a:p>
            <a:r>
              <a:rPr lang="en-US" dirty="0" smtClean="0"/>
              <a:t>Beneficial for MNEs</a:t>
            </a:r>
          </a:p>
          <a:p>
            <a:r>
              <a:rPr lang="en-US" dirty="0" smtClean="0"/>
              <a:t>CPB report December 2018:  </a:t>
            </a:r>
          </a:p>
          <a:p>
            <a:pPr lvl="1"/>
            <a:r>
              <a:rPr lang="en-US" sz="1800" dirty="0" smtClean="0"/>
              <a:t>R&amp;D tax credit suitable for companies that plan on doing R&amp;D beforehand and do R&amp;D themselves: does not promote working with other companies on open source software, sharing knowledge, outsourcing not allowed</a:t>
            </a:r>
          </a:p>
          <a:p>
            <a:pPr lvl="1"/>
            <a:r>
              <a:rPr lang="en-US" sz="1800" dirty="0" smtClean="0"/>
              <a:t> Innovation box incentive for profitable companies with innovations from the past: winner takes it all</a:t>
            </a:r>
          </a:p>
          <a:p>
            <a:pPr lvl="1">
              <a:buFont typeface="Wingdings" panose="05000000000000000000" pitchFamily="2" charset="2"/>
              <a:buChar char="Ø"/>
            </a:pPr>
            <a:r>
              <a:rPr lang="en-US" sz="1800" dirty="0" smtClean="0"/>
              <a:t>Competitive disadvantage for innovative companies and start ups: abolishing innovation box leads to more level playing field</a:t>
            </a:r>
          </a:p>
          <a:p>
            <a:pPr>
              <a:buFont typeface="Wingdings" panose="05000000000000000000" pitchFamily="2" charset="2"/>
              <a:buChar char="Ø"/>
            </a:pPr>
            <a:r>
              <a:rPr lang="en-US" dirty="0" smtClean="0"/>
              <a:t>Current incentives not future proof: not fit for the digital era</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8465" y="1495287"/>
            <a:ext cx="1312660" cy="1874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2897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Substantial revenue loss in the Netherlands because of R&amp;D incentives</a:t>
            </a:r>
          </a:p>
          <a:p>
            <a:r>
              <a:rPr lang="en-US" dirty="0" smtClean="0"/>
              <a:t>Bang-to-the-bucket below 1</a:t>
            </a:r>
          </a:p>
          <a:p>
            <a:r>
              <a:rPr lang="en-US" dirty="0" err="1" smtClean="0"/>
              <a:t>Deadweigh</a:t>
            </a:r>
            <a:r>
              <a:rPr lang="en-US" dirty="0" smtClean="0"/>
              <a:t> </a:t>
            </a:r>
            <a:r>
              <a:rPr lang="en-US" dirty="0" smtClean="0"/>
              <a:t>loss of R&amp;D tax credit 75% (innovation box: unknown)</a:t>
            </a:r>
          </a:p>
          <a:p>
            <a:r>
              <a:rPr lang="en-US" dirty="0" smtClean="0"/>
              <a:t>Prisoners dilemma: not more R&amp;D, but just a shift to the country with the most attractive incentives? </a:t>
            </a:r>
            <a:r>
              <a:rPr lang="en-US" dirty="0" smtClean="0">
                <a:sym typeface="Wingdings" panose="05000000000000000000" pitchFamily="2" charset="2"/>
              </a:rPr>
              <a:t> race to the bottom.</a:t>
            </a:r>
          </a:p>
          <a:p>
            <a:r>
              <a:rPr lang="en-US" dirty="0" smtClean="0">
                <a:sym typeface="Wingdings" panose="05000000000000000000" pitchFamily="2" charset="2"/>
              </a:rPr>
              <a:t>Future proof or just protecting current market players, not leading to sharing knowledge (spill over effects restricted) and actually impeding innovation?</a:t>
            </a:r>
            <a:endParaRPr lang="en-US" dirty="0" smtClean="0"/>
          </a:p>
          <a:p>
            <a:endParaRPr lang="en-US" dirty="0" smtClean="0"/>
          </a:p>
          <a:p>
            <a:endParaRPr lang="en-US" dirty="0"/>
          </a:p>
        </p:txBody>
      </p:sp>
    </p:spTree>
    <p:extLst>
      <p:ext uri="{BB962C8B-B14F-4D97-AF65-F5344CB8AC3E}">
        <p14:creationId xmlns:p14="http://schemas.microsoft.com/office/powerpoint/2010/main" val="1181077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9985" y="137651"/>
            <a:ext cx="8082116" cy="1138773"/>
          </a:xfrm>
          <a:prstGeom prst="rect">
            <a:avLst/>
          </a:prstGeom>
          <a:noFill/>
        </p:spPr>
        <p:txBody>
          <a:bodyPr wrap="square" rtlCol="0">
            <a:spAutoFit/>
          </a:bodyPr>
          <a:lstStyle/>
          <a:p>
            <a:pPr algn="ctr"/>
            <a:r>
              <a:rPr lang="en-US" sz="4400" b="0" kern="0" dirty="0" smtClean="0">
                <a:solidFill>
                  <a:srgbClr val="9C6114"/>
                </a:solidFill>
                <a:latin typeface="Times New Roman"/>
                <a:cs typeface="+mj-cs"/>
              </a:rPr>
              <a:t>Thank you!</a:t>
            </a:r>
          </a:p>
          <a:p>
            <a:pPr algn="ctr"/>
            <a:r>
              <a:rPr lang="en-US" sz="2400" b="0" kern="0" dirty="0" smtClean="0">
                <a:solidFill>
                  <a:srgbClr val="9C6114"/>
                </a:solidFill>
                <a:latin typeface="Times New Roman"/>
                <a:cs typeface="+mj-cs"/>
              </a:rPr>
              <a:t>hemels@law.eur.nl</a:t>
            </a:r>
            <a:endParaRPr lang="en-US" sz="2400" b="0" dirty="0" smtClean="0">
              <a:solidFill>
                <a:schemeClr val="tx2"/>
              </a:solidFill>
            </a:endParaRPr>
          </a:p>
        </p:txBody>
      </p:sp>
      <p:pic>
        <p:nvPicPr>
          <p:cNvPr id="6146" name="Picture 2" descr="Image result for erasmus school of l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1212" y="1406496"/>
            <a:ext cx="2693556" cy="2693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783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045645"/>
            <a:ext cx="9001125" cy="4043789"/>
          </a:xfrm>
          <a:prstGeom prst="rect">
            <a:avLst/>
          </a:prstGeom>
        </p:spPr>
      </p:pic>
      <p:sp>
        <p:nvSpPr>
          <p:cNvPr id="2" name="Title 1"/>
          <p:cNvSpPr>
            <a:spLocks noGrp="1"/>
          </p:cNvSpPr>
          <p:nvPr>
            <p:ph type="title"/>
          </p:nvPr>
        </p:nvSpPr>
        <p:spPr/>
        <p:txBody>
          <a:bodyPr/>
          <a:lstStyle/>
          <a:p>
            <a:r>
              <a:rPr lang="en-US" dirty="0" smtClean="0"/>
              <a:t>Tax incentives most important means for government support to R&amp;D in NL</a:t>
            </a:r>
            <a:endParaRPr lang="en-US" dirty="0"/>
          </a:p>
        </p:txBody>
      </p:sp>
      <p:sp>
        <p:nvSpPr>
          <p:cNvPr id="4" name="Up Arrow 3"/>
          <p:cNvSpPr/>
          <p:nvPr/>
        </p:nvSpPr>
        <p:spPr bwMode="auto">
          <a:xfrm>
            <a:off x="2930338" y="5534765"/>
            <a:ext cx="300444" cy="195942"/>
          </a:xfrm>
          <a:prstGeom prst="upArrow">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2"/>
              </a:solidFill>
              <a:effectLst/>
              <a:latin typeface="Arial" charset="0"/>
            </a:endParaRPr>
          </a:p>
        </p:txBody>
      </p:sp>
      <p:sp>
        <p:nvSpPr>
          <p:cNvPr id="6" name="Up Arrow 5"/>
          <p:cNvSpPr/>
          <p:nvPr/>
        </p:nvSpPr>
        <p:spPr bwMode="auto">
          <a:xfrm>
            <a:off x="4675222" y="5538653"/>
            <a:ext cx="300444" cy="195942"/>
          </a:xfrm>
          <a:prstGeom prst="upArrow">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2"/>
              </a:solidFill>
              <a:effectLst/>
              <a:latin typeface="Arial" charset="0"/>
            </a:endParaRPr>
          </a:p>
        </p:txBody>
      </p:sp>
    </p:spTree>
    <p:extLst>
      <p:ext uri="{BB962C8B-B14F-4D97-AF65-F5344CB8AC3E}">
        <p14:creationId xmlns:p14="http://schemas.microsoft.com/office/powerpoint/2010/main" val="2596137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Dutch R&amp;D tax incentives</a:t>
            </a:r>
            <a:endParaRPr lang="en-US" dirty="0"/>
          </a:p>
        </p:txBody>
      </p:sp>
      <p:sp>
        <p:nvSpPr>
          <p:cNvPr id="3" name="Content Placeholder 2"/>
          <p:cNvSpPr>
            <a:spLocks noGrp="1"/>
          </p:cNvSpPr>
          <p:nvPr>
            <p:ph idx="1"/>
          </p:nvPr>
        </p:nvSpPr>
        <p:spPr>
          <a:xfrm>
            <a:off x="117566" y="1606732"/>
            <a:ext cx="4898571" cy="3756428"/>
          </a:xfrm>
        </p:spPr>
        <p:txBody>
          <a:bodyPr/>
          <a:lstStyle/>
          <a:p>
            <a:r>
              <a:rPr lang="en-US" dirty="0" smtClean="0"/>
              <a:t>R&amp;D tax credit (WBSO): reduction of wage tax</a:t>
            </a:r>
          </a:p>
          <a:p>
            <a:r>
              <a:rPr lang="en-US" dirty="0" smtClean="0"/>
              <a:t>Innovation box: reduction of corporate income tax</a:t>
            </a:r>
          </a:p>
          <a:p>
            <a:endParaRPr lang="en-US" sz="800" dirty="0" smtClean="0"/>
          </a:p>
          <a:p>
            <a:r>
              <a:rPr lang="en-US" dirty="0" smtClean="0"/>
              <a:t>Aim: </a:t>
            </a:r>
          </a:p>
          <a:p>
            <a:r>
              <a:rPr lang="en-US" dirty="0" smtClean="0"/>
              <a:t>Make the Netherlands attractive for innovative companies to attract and keep high quality employment</a:t>
            </a:r>
          </a:p>
          <a:p>
            <a:r>
              <a:rPr lang="en-US" dirty="0" smtClean="0"/>
              <a:t>To promote R&amp;D activities in the Netherlands</a:t>
            </a:r>
          </a:p>
          <a:p>
            <a:endParaRPr lang="en-US" sz="800" dirty="0" smtClean="0"/>
          </a:p>
          <a:p>
            <a:r>
              <a:rPr lang="en-US" dirty="0" smtClean="0"/>
              <a:t>Underlying objective: increase economic growth</a:t>
            </a:r>
          </a:p>
          <a:p>
            <a:endParaRPr lang="sv-SE" dirty="0" smtClean="0"/>
          </a:p>
          <a:p>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325" y="1900238"/>
            <a:ext cx="4114800"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99017" y="5342709"/>
            <a:ext cx="3579223" cy="646331"/>
          </a:xfrm>
          <a:prstGeom prst="rect">
            <a:avLst/>
          </a:prstGeom>
          <a:noFill/>
        </p:spPr>
        <p:txBody>
          <a:bodyPr wrap="square" rtlCol="0">
            <a:spAutoFit/>
          </a:bodyPr>
          <a:lstStyle/>
          <a:p>
            <a:r>
              <a:rPr lang="en-US" sz="1200" b="0" dirty="0">
                <a:solidFill>
                  <a:schemeClr val="tx2"/>
                </a:solidFill>
                <a:hlinkClick r:id="rId4"/>
              </a:rPr>
              <a:t>https://</a:t>
            </a:r>
            <a:r>
              <a:rPr lang="en-US" sz="1200" b="0" dirty="0" smtClean="0">
                <a:solidFill>
                  <a:schemeClr val="tx2"/>
                </a:solidFill>
                <a:hlinkClick r:id="rId4"/>
              </a:rPr>
              <a:t>www.cpb.nl/sites/default/files/omnidownload/CPB-Policy-Brief-2018-13-Digitalisering-R-en-D.pdf</a:t>
            </a:r>
            <a:r>
              <a:rPr lang="en-US" sz="1200" b="0" dirty="0" smtClean="0">
                <a:solidFill>
                  <a:schemeClr val="tx2"/>
                </a:solidFill>
              </a:rPr>
              <a:t> </a:t>
            </a:r>
          </a:p>
        </p:txBody>
      </p:sp>
    </p:spTree>
    <p:extLst>
      <p:ext uri="{BB962C8B-B14F-4D97-AF65-F5344CB8AC3E}">
        <p14:creationId xmlns:p14="http://schemas.microsoft.com/office/powerpoint/2010/main" val="2266185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R&amp;D tax credit</a:t>
            </a:r>
            <a:endParaRPr lang="en-US" dirty="0"/>
          </a:p>
        </p:txBody>
      </p:sp>
      <p:sp>
        <p:nvSpPr>
          <p:cNvPr id="3" name="Content Placeholder 2"/>
          <p:cNvSpPr>
            <a:spLocks noGrp="1"/>
          </p:cNvSpPr>
          <p:nvPr>
            <p:ph idx="1"/>
          </p:nvPr>
        </p:nvSpPr>
        <p:spPr>
          <a:xfrm>
            <a:off x="169817" y="1554482"/>
            <a:ext cx="8831308" cy="3678050"/>
          </a:xfrm>
        </p:spPr>
        <p:txBody>
          <a:bodyPr/>
          <a:lstStyle/>
          <a:p>
            <a:r>
              <a:rPr lang="en-US" dirty="0" smtClean="0"/>
              <a:t>For R&amp;D activities by employees on the payroll of the company</a:t>
            </a:r>
          </a:p>
          <a:p>
            <a:r>
              <a:rPr lang="en-US" dirty="0" smtClean="0"/>
              <a:t>Obligation to pay out withheld wage tax to the tax administration is reduced </a:t>
            </a:r>
          </a:p>
          <a:p>
            <a:r>
              <a:rPr lang="en-US" dirty="0" smtClean="0"/>
              <a:t>32% tax credit (up to 40% for startups) of the first €350,000 in R&amp;D costs (labor, machinery &amp; equipment, intangibles, buildings) and 16% for those costs and investments exceeding €350,000.</a:t>
            </a:r>
          </a:p>
          <a:p>
            <a:r>
              <a:rPr lang="en-US" dirty="0" smtClean="0"/>
              <a:t>Only for R&amp;D projects that entail:</a:t>
            </a:r>
          </a:p>
          <a:p>
            <a:pPr lvl="1"/>
            <a:r>
              <a:rPr lang="en-US" sz="1800" dirty="0" smtClean="0"/>
              <a:t>the development of technically new (components of) physical products, physical production processes, or software; or</a:t>
            </a:r>
          </a:p>
          <a:p>
            <a:pPr lvl="1"/>
            <a:r>
              <a:rPr lang="en-US" sz="1800" dirty="0" smtClean="0"/>
              <a:t>technical scientific research.</a:t>
            </a:r>
          </a:p>
          <a:p>
            <a:r>
              <a:rPr lang="en-US" dirty="0" smtClean="0"/>
              <a:t>Beforehand an R&amp;D statement must be obtained for a specific amount of expenses: tax credit cannot be more than the amount in the statement </a:t>
            </a:r>
          </a:p>
          <a:p>
            <a:endParaRPr lang="en-US" dirty="0"/>
          </a:p>
        </p:txBody>
      </p:sp>
    </p:spTree>
    <p:extLst>
      <p:ext uri="{BB962C8B-B14F-4D97-AF65-F5344CB8AC3E}">
        <p14:creationId xmlns:p14="http://schemas.microsoft.com/office/powerpoint/2010/main" val="2422791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Innovation box </a:t>
            </a:r>
            <a:endParaRPr lang="en-US" dirty="0"/>
          </a:p>
        </p:txBody>
      </p:sp>
      <p:sp>
        <p:nvSpPr>
          <p:cNvPr id="3" name="Content Placeholder 2"/>
          <p:cNvSpPr>
            <a:spLocks noGrp="1"/>
          </p:cNvSpPr>
          <p:nvPr>
            <p:ph idx="1"/>
          </p:nvPr>
        </p:nvSpPr>
        <p:spPr>
          <a:xfrm>
            <a:off x="156755" y="1668179"/>
            <a:ext cx="8621486" cy="3655792"/>
          </a:xfrm>
        </p:spPr>
        <p:txBody>
          <a:bodyPr/>
          <a:lstStyle/>
          <a:p>
            <a:r>
              <a:rPr lang="en-US" dirty="0" smtClean="0"/>
              <a:t>Included in the corporate income tax (CIT) </a:t>
            </a:r>
            <a:r>
              <a:rPr lang="en-US" dirty="0" smtClean="0">
                <a:sym typeface="Wingdings" panose="05000000000000000000" pitchFamily="2" charset="2"/>
              </a:rPr>
              <a:t> not for individuals</a:t>
            </a:r>
            <a:r>
              <a:rPr lang="en-US" dirty="0" smtClean="0"/>
              <a:t> </a:t>
            </a:r>
          </a:p>
          <a:p>
            <a:r>
              <a:rPr lang="en-US" dirty="0" smtClean="0"/>
              <a:t>Regular CIT rate for profits over € 200,000: 25% (below: 19%)</a:t>
            </a:r>
          </a:p>
          <a:p>
            <a:r>
              <a:rPr lang="en-US" dirty="0" smtClean="0"/>
              <a:t>Effective rate of 7% in respect of income (including royalties) in relation to certain qualifying intangible assets: only 7/25 (28%) of such income included in tax base</a:t>
            </a:r>
            <a:r>
              <a:rPr lang="en-US" dirty="0" smtClean="0">
                <a:sym typeface="Wingdings" panose="05000000000000000000" pitchFamily="2" charset="2"/>
              </a:rPr>
              <a:t> reduction of tax base to allow for regular loss compensation. </a:t>
            </a:r>
          </a:p>
          <a:p>
            <a:r>
              <a:rPr lang="en-US" dirty="0" smtClean="0"/>
              <a:t>Regime only applies insofar as total income from the intangible assets exceeds the total costs for these assets</a:t>
            </a:r>
          </a:p>
          <a:p>
            <a:r>
              <a:rPr lang="en-US" dirty="0" smtClean="0"/>
              <a:t>For SMEs: all intangibles for which they have an R&amp;D statement.</a:t>
            </a:r>
          </a:p>
          <a:p>
            <a:r>
              <a:rPr lang="en-US" dirty="0" smtClean="0"/>
              <a:t>Others: R&amp;D-statement plus listed intangible (examples: software, patent, plant variety right, license to distribute medication).</a:t>
            </a:r>
          </a:p>
          <a:p>
            <a:r>
              <a:rPr lang="en-US" dirty="0" smtClean="0"/>
              <a:t>Benefits are reduced if R&amp;D activities are outsourced to related parties (nexus approach).</a:t>
            </a:r>
          </a:p>
          <a:p>
            <a:endParaRPr lang="en-US" dirty="0"/>
          </a:p>
          <a:p>
            <a:endParaRPr lang="en-US" dirty="0"/>
          </a:p>
          <a:p>
            <a:endParaRPr lang="en-US" dirty="0"/>
          </a:p>
        </p:txBody>
      </p:sp>
    </p:spTree>
    <p:extLst>
      <p:ext uri="{BB962C8B-B14F-4D97-AF65-F5344CB8AC3E}">
        <p14:creationId xmlns:p14="http://schemas.microsoft.com/office/powerpoint/2010/main" val="1704244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Nexus approach: BEPS Action 5</a:t>
            </a:r>
            <a:endParaRPr lang="en-US" dirty="0"/>
          </a:p>
        </p:txBody>
      </p:sp>
      <p:sp>
        <p:nvSpPr>
          <p:cNvPr id="3" name="Content Placeholder 2"/>
          <p:cNvSpPr>
            <a:spLocks noGrp="1"/>
          </p:cNvSpPr>
          <p:nvPr>
            <p:ph idx="1"/>
          </p:nvPr>
        </p:nvSpPr>
        <p:spPr>
          <a:xfrm>
            <a:off x="300445" y="1556952"/>
            <a:ext cx="5592301" cy="4438900"/>
          </a:xfrm>
        </p:spPr>
        <p:txBody>
          <a:bodyPr/>
          <a:lstStyle/>
          <a:p>
            <a:r>
              <a:rPr lang="en-US" dirty="0" smtClean="0"/>
              <a:t>Starting point: R&amp;D regimes designed to encourage R&amp;D activities and foster growth and employment</a:t>
            </a:r>
          </a:p>
          <a:p>
            <a:pPr>
              <a:buFont typeface="Wingdings" panose="05000000000000000000" pitchFamily="2" charset="2"/>
              <a:buChar char="Ø"/>
            </a:pPr>
            <a:r>
              <a:rPr lang="en-US" dirty="0" smtClean="0"/>
              <a:t>ensure that taxpayers engage in substantial R&amp;D activities and incur actual expenditures on such activities</a:t>
            </a:r>
          </a:p>
          <a:p>
            <a:pPr>
              <a:buFont typeface="Wingdings" panose="05000000000000000000" pitchFamily="2" charset="2"/>
              <a:buChar char="Ø"/>
            </a:pPr>
            <a:r>
              <a:rPr lang="en-US" dirty="0" smtClean="0"/>
              <a:t>Nexus approach: tax payer can only benefit from an R&amp;D regime to the extent that the taxpayer itself incurred qualifying R&amp;D expenditures that gave rise to the income</a:t>
            </a:r>
          </a:p>
          <a:p>
            <a:pPr>
              <a:buFont typeface="Wingdings" panose="05000000000000000000" pitchFamily="2" charset="2"/>
              <a:buChar char="Ø"/>
            </a:pPr>
            <a:r>
              <a:rPr lang="en-US" dirty="0" smtClean="0"/>
              <a:t>Expenditure as a proxy for activity</a:t>
            </a:r>
          </a:p>
          <a:p>
            <a:pPr>
              <a:buFont typeface="Wingdings" panose="05000000000000000000" pitchFamily="2" charset="2"/>
              <a:buChar char="Ø"/>
            </a:pPr>
            <a:r>
              <a:rPr lang="en-US" dirty="0" err="1" smtClean="0"/>
              <a:t>Lindenberg</a:t>
            </a:r>
            <a:r>
              <a:rPr lang="en-US" dirty="0" smtClean="0"/>
              <a:t> </a:t>
            </a:r>
            <a:r>
              <a:rPr lang="en-US" dirty="0" err="1" smtClean="0"/>
              <a:t>Schoueri</a:t>
            </a:r>
            <a:r>
              <a:rPr lang="en-US" dirty="0" smtClean="0"/>
              <a:t> (2018): conflicts with trade and investment law</a:t>
            </a:r>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2962" y="2045926"/>
            <a:ext cx="3102229" cy="3758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534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Dutch evaluation of the innovation box</a:t>
            </a:r>
            <a:endParaRPr lang="en-US" dirty="0"/>
          </a:p>
        </p:txBody>
      </p:sp>
      <p:sp>
        <p:nvSpPr>
          <p:cNvPr id="3" name="Content Placeholder 2"/>
          <p:cNvSpPr>
            <a:spLocks noGrp="1"/>
          </p:cNvSpPr>
          <p:nvPr>
            <p:ph idx="1"/>
          </p:nvPr>
        </p:nvSpPr>
        <p:spPr>
          <a:xfrm>
            <a:off x="365760" y="1604057"/>
            <a:ext cx="8334103" cy="3563159"/>
          </a:xfrm>
        </p:spPr>
        <p:txBody>
          <a:bodyPr/>
          <a:lstStyle/>
          <a:p>
            <a:r>
              <a:rPr lang="en-US" dirty="0" smtClean="0"/>
              <a:t>2015: external commercial bureau (paid by government) evaluated the years 2010-2012</a:t>
            </a:r>
          </a:p>
          <a:p>
            <a:r>
              <a:rPr lang="en-US" dirty="0" smtClean="0"/>
              <a:t>Innovation box is effective and efficient</a:t>
            </a:r>
          </a:p>
          <a:p>
            <a:r>
              <a:rPr lang="en-US" dirty="0" smtClean="0"/>
              <a:t>Contributes to keeping and attracting R&amp;D activities and high quality employment</a:t>
            </a:r>
          </a:p>
          <a:p>
            <a:r>
              <a:rPr lang="en-US" dirty="0" smtClean="0"/>
              <a:t>Increased competition as other countries have introduced similar incentives</a:t>
            </a:r>
          </a:p>
          <a:p>
            <a:r>
              <a:rPr lang="en-US" dirty="0" smtClean="0"/>
              <a:t>A country without an innovation box lags behind </a:t>
            </a:r>
            <a:r>
              <a:rPr lang="en-US" dirty="0" smtClean="0">
                <a:sym typeface="Wingdings" panose="05000000000000000000" pitchFamily="2" charset="2"/>
              </a:rPr>
              <a:t> prisoners dilemma….</a:t>
            </a:r>
          </a:p>
          <a:p>
            <a:r>
              <a:rPr lang="en-US" dirty="0" smtClean="0">
                <a:sym typeface="Wingdings" panose="05000000000000000000" pitchFamily="2" charset="2"/>
              </a:rPr>
              <a:t>Innovation box increases R&amp;D activities in the Netherlands</a:t>
            </a:r>
          </a:p>
          <a:p>
            <a:r>
              <a:rPr lang="en-US" dirty="0" smtClean="0">
                <a:sym typeface="Wingdings" panose="05000000000000000000" pitchFamily="2" charset="2"/>
              </a:rPr>
              <a:t>However, not the most powerful tool to promote R&amp;D and innovation: no guarantee that the CIT benefit is actually used for R&amp;D and innovation.</a:t>
            </a:r>
          </a:p>
          <a:p>
            <a:endParaRPr lang="en-US" dirty="0"/>
          </a:p>
        </p:txBody>
      </p:sp>
    </p:spTree>
    <p:extLst>
      <p:ext uri="{BB962C8B-B14F-4D97-AF65-F5344CB8AC3E}">
        <p14:creationId xmlns:p14="http://schemas.microsoft.com/office/powerpoint/2010/main" val="40502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costs of the innovation box</a:t>
            </a:r>
            <a:endParaRPr lang="en-US" dirty="0"/>
          </a:p>
        </p:txBody>
      </p:sp>
      <p:sp>
        <p:nvSpPr>
          <p:cNvPr id="3" name="Content Placeholder 2"/>
          <p:cNvSpPr>
            <a:spLocks noGrp="1"/>
          </p:cNvSpPr>
          <p:nvPr>
            <p:ph idx="1"/>
          </p:nvPr>
        </p:nvSpPr>
        <p:spPr>
          <a:xfrm>
            <a:off x="0" y="1567543"/>
            <a:ext cx="9001125" cy="3756428"/>
          </a:xfrm>
        </p:spPr>
        <p:txBody>
          <a:bodyPr/>
          <a:lstStyle/>
          <a:p>
            <a:r>
              <a:rPr lang="en-US" dirty="0" smtClean="0">
                <a:sym typeface="Wingdings" panose="05000000000000000000" pitchFamily="2" charset="2"/>
              </a:rPr>
              <a:t>For each euro lost in tax income EUR 0.54 additional R&amp;D expenses (</a:t>
            </a:r>
            <a:r>
              <a:rPr lang="en-US" dirty="0" smtClean="0"/>
              <a:t>‘Bang-for-the-Buck’)</a:t>
            </a:r>
            <a:r>
              <a:rPr lang="en-US" dirty="0" smtClean="0">
                <a:sym typeface="Wingdings" panose="05000000000000000000" pitchFamily="2" charset="2"/>
              </a:rPr>
              <a:t>. </a:t>
            </a:r>
            <a:endParaRPr lang="en-US" dirty="0" smtClean="0"/>
          </a:p>
          <a:p>
            <a:r>
              <a:rPr lang="en-US" dirty="0" smtClean="0"/>
              <a:t>Because of increased use of the innovation box increased costs for the government: 2008: EUR 52 </a:t>
            </a:r>
            <a:r>
              <a:rPr lang="en-US" dirty="0" err="1" smtClean="0"/>
              <a:t>mln</a:t>
            </a:r>
            <a:r>
              <a:rPr lang="en-US" dirty="0" smtClean="0"/>
              <a:t>, 2010 EUR 361 </a:t>
            </a:r>
            <a:r>
              <a:rPr lang="en-US" dirty="0" err="1" smtClean="0"/>
              <a:t>mln</a:t>
            </a:r>
            <a:r>
              <a:rPr lang="en-US" dirty="0" smtClean="0"/>
              <a:t>, 2012 EUR 742 </a:t>
            </a:r>
            <a:r>
              <a:rPr lang="en-US" dirty="0" err="1" smtClean="0"/>
              <a:t>mln</a:t>
            </a:r>
            <a:r>
              <a:rPr lang="en-US" dirty="0" smtClean="0"/>
              <a:t>.</a:t>
            </a:r>
          </a:p>
          <a:p>
            <a:r>
              <a:rPr lang="en-US" dirty="0" smtClean="0"/>
              <a:t>Innovation box might lead to more CIT income because existing companies start with R&amp;D activities and new companies come to the Netherlands, but the amount of this additional income is unknown.</a:t>
            </a:r>
          </a:p>
          <a:p>
            <a:r>
              <a:rPr lang="en-US" dirty="0" smtClean="0"/>
              <a:t>80% of the benefit of the innovation box is enjoyed by big companies that account for 59% of the spending on R&amp;D</a:t>
            </a:r>
          </a:p>
          <a:p>
            <a:r>
              <a:rPr lang="en-US" dirty="0" smtClean="0"/>
              <a:t>Revenue loss increased further:</a:t>
            </a:r>
          </a:p>
          <a:p>
            <a:endParaRPr lang="en-US" dirty="0"/>
          </a:p>
        </p:txBody>
      </p:sp>
      <p:sp>
        <p:nvSpPr>
          <p:cNvPr id="5" name="TextBox 4"/>
          <p:cNvSpPr txBox="1"/>
          <p:nvPr/>
        </p:nvSpPr>
        <p:spPr>
          <a:xfrm>
            <a:off x="8138160" y="5721138"/>
            <a:ext cx="731520" cy="1077218"/>
          </a:xfrm>
          <a:prstGeom prst="rect">
            <a:avLst/>
          </a:prstGeom>
          <a:noFill/>
        </p:spPr>
        <p:txBody>
          <a:bodyPr wrap="square" rtlCol="0">
            <a:spAutoFit/>
          </a:bodyPr>
          <a:lstStyle/>
          <a:p>
            <a:r>
              <a:rPr lang="en-US" sz="800" b="0" dirty="0">
                <a:solidFill>
                  <a:schemeClr val="tx2"/>
                </a:solidFill>
                <a:hlinkClick r:id="rId2"/>
              </a:rPr>
              <a:t>https://</a:t>
            </a:r>
            <a:r>
              <a:rPr lang="en-US" sz="800" b="0" dirty="0" smtClean="0">
                <a:solidFill>
                  <a:schemeClr val="tx2"/>
                </a:solidFill>
                <a:hlinkClick r:id="rId2"/>
              </a:rPr>
              <a:t>www.binnenlandsbestuur.nl/Uploads/2018/9/Miljoenennota-2019-bijlage.pdf</a:t>
            </a:r>
            <a:r>
              <a:rPr lang="en-US" sz="800" b="0" dirty="0" smtClean="0">
                <a:solidFill>
                  <a:schemeClr val="tx2"/>
                </a:solidFill>
              </a:rPr>
              <a:t> </a:t>
            </a:r>
          </a:p>
        </p:txBody>
      </p:sp>
      <p:graphicFrame>
        <p:nvGraphicFramePr>
          <p:cNvPr id="4" name="Table 3"/>
          <p:cNvGraphicFramePr>
            <a:graphicFrameLocks noGrp="1"/>
          </p:cNvGraphicFramePr>
          <p:nvPr>
            <p:extLst>
              <p:ext uri="{D42A27DB-BD31-4B8C-83A1-F6EECF244321}">
                <p14:modId xmlns:p14="http://schemas.microsoft.com/office/powerpoint/2010/main" val="2512221820"/>
              </p:ext>
            </p:extLst>
          </p:nvPr>
        </p:nvGraphicFramePr>
        <p:xfrm>
          <a:off x="457200" y="5874173"/>
          <a:ext cx="7485018" cy="924182"/>
        </p:xfrm>
        <a:graphic>
          <a:graphicData uri="http://schemas.openxmlformats.org/drawingml/2006/table">
            <a:tbl>
              <a:tblPr firstRow="1" firstCol="1" bandRow="1">
                <a:tableStyleId>{5C22544A-7EE6-4342-B048-85BDC9FD1C3A}</a:tableStyleId>
              </a:tblPr>
              <a:tblGrid>
                <a:gridCol w="1211262"/>
                <a:gridCol w="695026"/>
                <a:gridCol w="685362"/>
                <a:gridCol w="691804"/>
                <a:gridCol w="685362"/>
                <a:gridCol w="798917"/>
                <a:gridCol w="918111"/>
                <a:gridCol w="1799174"/>
              </a:tblGrid>
              <a:tr h="462091">
                <a:tc>
                  <a:txBody>
                    <a:bodyPr/>
                    <a:lstStyle/>
                    <a:p>
                      <a:pPr>
                        <a:lnSpc>
                          <a:spcPct val="115000"/>
                        </a:lnSpc>
                        <a:spcAft>
                          <a:spcPts val="0"/>
                        </a:spcAft>
                      </a:pPr>
                      <a:r>
                        <a:rPr lang="en-US" sz="1200" dirty="0">
                          <a:effectLst/>
                        </a:rPr>
                        <a:t>Year</a:t>
                      </a:r>
                      <a:endParaRPr lang="en-US" sz="12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400" dirty="0">
                          <a:effectLst/>
                        </a:rPr>
                        <a:t>2014</a:t>
                      </a:r>
                      <a:endParaRPr lang="en-US"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400" dirty="0">
                          <a:effectLst/>
                        </a:rPr>
                        <a:t>2015</a:t>
                      </a:r>
                      <a:endParaRPr lang="en-US"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400">
                          <a:effectLst/>
                        </a:rPr>
                        <a:t>2016</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US" sz="1400">
                          <a:effectLst/>
                        </a:rPr>
                        <a:t>2017</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US" sz="1400">
                          <a:effectLst/>
                        </a:rPr>
                        <a:t>2018</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US" sz="1400">
                          <a:effectLst/>
                        </a:rPr>
                        <a:t>2019</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US" sz="1200" dirty="0">
                          <a:effectLst/>
                        </a:rPr>
                        <a:t>Average % growth 14-19</a:t>
                      </a:r>
                      <a:endParaRPr lang="en-US" sz="1200" dirty="0">
                        <a:effectLst/>
                        <a:latin typeface="Calibri"/>
                        <a:ea typeface="Calibri"/>
                        <a:cs typeface="Times New Roman"/>
                      </a:endParaRPr>
                    </a:p>
                  </a:txBody>
                  <a:tcPr marL="68580" marR="68580" marT="0" marB="0"/>
                </a:tc>
              </a:tr>
              <a:tr h="462091">
                <a:tc>
                  <a:txBody>
                    <a:bodyPr/>
                    <a:lstStyle/>
                    <a:p>
                      <a:pPr>
                        <a:lnSpc>
                          <a:spcPct val="115000"/>
                        </a:lnSpc>
                        <a:spcAft>
                          <a:spcPts val="0"/>
                        </a:spcAft>
                      </a:pPr>
                      <a:r>
                        <a:rPr lang="en-US" sz="1200" dirty="0">
                          <a:effectLst/>
                        </a:rPr>
                        <a:t>Revenue loss</a:t>
                      </a:r>
                    </a:p>
                    <a:p>
                      <a:pPr>
                        <a:lnSpc>
                          <a:spcPct val="115000"/>
                        </a:lnSpc>
                        <a:spcAft>
                          <a:spcPts val="0"/>
                        </a:spcAft>
                      </a:pPr>
                      <a:r>
                        <a:rPr lang="en-US" sz="1200" dirty="0">
                          <a:effectLst/>
                        </a:rPr>
                        <a:t>(</a:t>
                      </a:r>
                      <a:r>
                        <a:rPr lang="en-US" sz="1200" dirty="0" err="1">
                          <a:effectLst/>
                        </a:rPr>
                        <a:t>mln</a:t>
                      </a:r>
                      <a:r>
                        <a:rPr lang="en-US" sz="1200" dirty="0">
                          <a:effectLst/>
                        </a:rPr>
                        <a:t> euro)</a:t>
                      </a:r>
                      <a:endParaRPr lang="en-US" sz="12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400" b="1" dirty="0" smtClean="0">
                          <a:effectLst/>
                        </a:rPr>
                        <a:t>1,081</a:t>
                      </a:r>
                      <a:endParaRPr lang="en-US" sz="1400" b="1" dirty="0">
                        <a:effectLst/>
                        <a:latin typeface="Calibri"/>
                        <a:ea typeface="Calibri"/>
                        <a:cs typeface="Times New Roman"/>
                      </a:endParaRPr>
                    </a:p>
                  </a:txBody>
                  <a:tcPr marL="68580" marR="68580" marT="0" marB="0"/>
                </a:tc>
                <a:tc>
                  <a:txBody>
                    <a:bodyPr/>
                    <a:lstStyle/>
                    <a:p>
                      <a:pPr>
                        <a:lnSpc>
                          <a:spcPct val="115000"/>
                        </a:lnSpc>
                        <a:spcAft>
                          <a:spcPts val="0"/>
                        </a:spcAft>
                      </a:pPr>
                      <a:r>
                        <a:rPr lang="en-US" sz="1400" b="1" dirty="0" smtClean="0">
                          <a:effectLst/>
                        </a:rPr>
                        <a:t>1,265</a:t>
                      </a:r>
                      <a:endParaRPr lang="en-US" sz="1400" b="1" dirty="0">
                        <a:effectLst/>
                        <a:latin typeface="Calibri"/>
                        <a:ea typeface="Calibri"/>
                        <a:cs typeface="Times New Roman"/>
                      </a:endParaRPr>
                    </a:p>
                  </a:txBody>
                  <a:tcPr marL="68580" marR="68580" marT="0" marB="0"/>
                </a:tc>
                <a:tc>
                  <a:txBody>
                    <a:bodyPr/>
                    <a:lstStyle/>
                    <a:p>
                      <a:pPr>
                        <a:lnSpc>
                          <a:spcPct val="115000"/>
                        </a:lnSpc>
                        <a:spcAft>
                          <a:spcPts val="0"/>
                        </a:spcAft>
                      </a:pPr>
                      <a:r>
                        <a:rPr lang="en-US" sz="1400" b="1" dirty="0" smtClean="0">
                          <a:effectLst/>
                        </a:rPr>
                        <a:t>1,368</a:t>
                      </a:r>
                      <a:endParaRPr lang="en-US" sz="1400" b="1" dirty="0">
                        <a:effectLst/>
                        <a:latin typeface="Calibri"/>
                        <a:ea typeface="Calibri"/>
                        <a:cs typeface="Times New Roman"/>
                      </a:endParaRPr>
                    </a:p>
                  </a:txBody>
                  <a:tcPr marL="68580" marR="68580" marT="0" marB="0"/>
                </a:tc>
                <a:tc>
                  <a:txBody>
                    <a:bodyPr/>
                    <a:lstStyle/>
                    <a:p>
                      <a:pPr>
                        <a:lnSpc>
                          <a:spcPct val="115000"/>
                        </a:lnSpc>
                        <a:spcAft>
                          <a:spcPts val="0"/>
                        </a:spcAft>
                      </a:pPr>
                      <a:r>
                        <a:rPr lang="en-US" sz="1400" b="1" dirty="0" smtClean="0">
                          <a:effectLst/>
                        </a:rPr>
                        <a:t>1,554</a:t>
                      </a:r>
                      <a:endParaRPr lang="en-US" sz="1400" b="1" dirty="0">
                        <a:effectLst/>
                        <a:latin typeface="Calibri"/>
                        <a:ea typeface="Calibri"/>
                        <a:cs typeface="Times New Roman"/>
                      </a:endParaRPr>
                    </a:p>
                  </a:txBody>
                  <a:tcPr marL="68580" marR="68580" marT="0" marB="0"/>
                </a:tc>
                <a:tc>
                  <a:txBody>
                    <a:bodyPr/>
                    <a:lstStyle/>
                    <a:p>
                      <a:pPr>
                        <a:lnSpc>
                          <a:spcPct val="115000"/>
                        </a:lnSpc>
                        <a:spcAft>
                          <a:spcPts val="0"/>
                        </a:spcAft>
                      </a:pPr>
                      <a:r>
                        <a:rPr lang="en-US" sz="1400" b="1" dirty="0" smtClean="0">
                          <a:effectLst/>
                        </a:rPr>
                        <a:t>1,502</a:t>
                      </a:r>
                      <a:endParaRPr lang="en-US" sz="1400" b="1" dirty="0">
                        <a:effectLst/>
                        <a:latin typeface="Calibri"/>
                        <a:ea typeface="Calibri"/>
                        <a:cs typeface="Times New Roman"/>
                      </a:endParaRPr>
                    </a:p>
                  </a:txBody>
                  <a:tcPr marL="68580" marR="68580" marT="0" marB="0"/>
                </a:tc>
                <a:tc>
                  <a:txBody>
                    <a:bodyPr/>
                    <a:lstStyle/>
                    <a:p>
                      <a:pPr>
                        <a:lnSpc>
                          <a:spcPct val="115000"/>
                        </a:lnSpc>
                        <a:spcAft>
                          <a:spcPts val="0"/>
                        </a:spcAft>
                      </a:pPr>
                      <a:r>
                        <a:rPr lang="en-US" sz="1400" b="1" dirty="0" smtClean="0">
                          <a:effectLst/>
                        </a:rPr>
                        <a:t>1,562</a:t>
                      </a:r>
                      <a:endParaRPr lang="en-US" sz="1400" b="1" dirty="0">
                        <a:effectLst/>
                        <a:latin typeface="Calibri"/>
                        <a:ea typeface="Calibri"/>
                        <a:cs typeface="Times New Roman"/>
                      </a:endParaRPr>
                    </a:p>
                  </a:txBody>
                  <a:tcPr marL="68580" marR="68580" marT="0" marB="0"/>
                </a:tc>
                <a:tc>
                  <a:txBody>
                    <a:bodyPr/>
                    <a:lstStyle/>
                    <a:p>
                      <a:pPr>
                        <a:lnSpc>
                          <a:spcPct val="115000"/>
                        </a:lnSpc>
                        <a:spcAft>
                          <a:spcPts val="0"/>
                        </a:spcAft>
                      </a:pPr>
                      <a:r>
                        <a:rPr lang="en-US" sz="1400" b="1" dirty="0">
                          <a:effectLst/>
                        </a:rPr>
                        <a:t>7.6%</a:t>
                      </a:r>
                      <a:endParaRPr lang="en-US" sz="1400" b="1"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280659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Evaluation</a:t>
            </a:r>
            <a:r>
              <a:rPr lang="sv-SE" dirty="0" smtClean="0"/>
              <a:t> and </a:t>
            </a:r>
            <a:r>
              <a:rPr lang="sv-SE" dirty="0" err="1" smtClean="0"/>
              <a:t>costs</a:t>
            </a:r>
            <a:r>
              <a:rPr lang="sv-SE" dirty="0" smtClean="0"/>
              <a:t> </a:t>
            </a:r>
            <a:r>
              <a:rPr lang="sv-SE" dirty="0" err="1" smtClean="0"/>
              <a:t>of</a:t>
            </a:r>
            <a:r>
              <a:rPr lang="sv-SE" dirty="0" smtClean="0"/>
              <a:t> R&amp;D tax </a:t>
            </a:r>
            <a:r>
              <a:rPr lang="sv-SE" dirty="0" err="1" smtClean="0"/>
              <a:t>credit</a:t>
            </a:r>
            <a:r>
              <a:rPr lang="sv-SE" dirty="0" smtClean="0"/>
              <a:t> </a:t>
            </a:r>
            <a:endParaRPr lang="en-US" dirty="0"/>
          </a:p>
        </p:txBody>
      </p:sp>
      <p:sp>
        <p:nvSpPr>
          <p:cNvPr id="3" name="Content Placeholder 2"/>
          <p:cNvSpPr>
            <a:spLocks noGrp="1"/>
          </p:cNvSpPr>
          <p:nvPr>
            <p:ph idx="1"/>
          </p:nvPr>
        </p:nvSpPr>
        <p:spPr>
          <a:xfrm>
            <a:off x="156740" y="1606732"/>
            <a:ext cx="8595373" cy="3756428"/>
          </a:xfrm>
        </p:spPr>
        <p:txBody>
          <a:bodyPr/>
          <a:lstStyle/>
          <a:p>
            <a:r>
              <a:rPr lang="en-US" dirty="0" smtClean="0"/>
              <a:t>Evaluation in 2012 (years 2006-2010) and 2019 (2011-2017). </a:t>
            </a:r>
          </a:p>
          <a:p>
            <a:r>
              <a:rPr lang="sv-SE" dirty="0" smtClean="0"/>
              <a:t>2012: </a:t>
            </a:r>
            <a:r>
              <a:rPr lang="en-US" dirty="0"/>
              <a:t>R&amp;D tax credit </a:t>
            </a:r>
            <a:r>
              <a:rPr lang="en-US" dirty="0" smtClean="0"/>
              <a:t>promotes </a:t>
            </a:r>
            <a:r>
              <a:rPr lang="en-US" dirty="0"/>
              <a:t>private wage expenses for R&amp;D</a:t>
            </a:r>
            <a:endParaRPr lang="en-US" dirty="0" smtClean="0"/>
          </a:p>
          <a:p>
            <a:r>
              <a:rPr lang="en-US" dirty="0">
                <a:sym typeface="Wingdings" panose="05000000000000000000" pitchFamily="2" charset="2"/>
              </a:rPr>
              <a:t>2012 </a:t>
            </a:r>
            <a:r>
              <a:rPr lang="en-US" dirty="0" smtClean="0"/>
              <a:t>Bang-for-the-Buck</a:t>
            </a:r>
            <a:r>
              <a:rPr lang="en-US" dirty="0" smtClean="0">
                <a:sym typeface="Wingdings" panose="05000000000000000000" pitchFamily="2" charset="2"/>
              </a:rPr>
              <a:t>: for each euro lost in tax income EUR 1.77 additional R&amp;D wage expenses. 2019: decreased to 0.9.</a:t>
            </a:r>
          </a:p>
          <a:p>
            <a:r>
              <a:rPr lang="sv-SE" dirty="0" smtClean="0">
                <a:sym typeface="Wingdings" panose="05000000000000000000" pitchFamily="2" charset="2"/>
              </a:rPr>
              <a:t>2012 Deadweigh loss/windfall gain (</a:t>
            </a:r>
            <a:r>
              <a:rPr lang="en-GB" dirty="0" smtClean="0"/>
              <a:t>amount </a:t>
            </a:r>
            <a:r>
              <a:rPr lang="en-GB" dirty="0"/>
              <a:t>of wage that would have been incurred without the R&amp;D tax </a:t>
            </a:r>
            <a:r>
              <a:rPr lang="en-GB" dirty="0" smtClean="0"/>
              <a:t>incentive) 55%. For small companies: 31%, for big companies (R&amp;D wage costs of 75 </a:t>
            </a:r>
            <a:r>
              <a:rPr lang="en-GB" dirty="0" err="1" smtClean="0"/>
              <a:t>mln</a:t>
            </a:r>
            <a:r>
              <a:rPr lang="en-GB" dirty="0" smtClean="0"/>
              <a:t>): 65%. 2019: average </a:t>
            </a:r>
            <a:r>
              <a:rPr lang="en-GB" dirty="0" err="1" smtClean="0"/>
              <a:t>deadweigh</a:t>
            </a:r>
            <a:r>
              <a:rPr lang="en-GB" dirty="0" smtClean="0"/>
              <a:t> loss increased to 75%.</a:t>
            </a:r>
          </a:p>
          <a:p>
            <a:pPr>
              <a:buFont typeface="Wingdings" panose="05000000000000000000" pitchFamily="2" charset="2"/>
              <a:buChar char="Ø"/>
            </a:pPr>
            <a:r>
              <a:rPr lang="en-GB" dirty="0" smtClean="0"/>
              <a:t>Efficient?</a:t>
            </a:r>
          </a:p>
          <a:p>
            <a:pPr>
              <a:buFont typeface="Wingdings" panose="05000000000000000000" pitchFamily="2" charset="2"/>
              <a:buChar char="Ø"/>
            </a:pPr>
            <a:r>
              <a:rPr lang="en-GB" dirty="0" err="1" smtClean="0"/>
              <a:t>Deadweigh</a:t>
            </a:r>
            <a:r>
              <a:rPr lang="en-GB" dirty="0" smtClean="0"/>
              <a:t> loss not calculated in evaluation of innovation box</a:t>
            </a:r>
            <a:endParaRPr lang="en-US" dirty="0" smtClean="0"/>
          </a:p>
          <a:p>
            <a:endParaRPr lang="en-US" dirty="0"/>
          </a:p>
        </p:txBody>
      </p:sp>
    </p:spTree>
    <p:extLst>
      <p:ext uri="{BB962C8B-B14F-4D97-AF65-F5344CB8AC3E}">
        <p14:creationId xmlns:p14="http://schemas.microsoft.com/office/powerpoint/2010/main" val="4153172325"/>
      </p:ext>
    </p:extLst>
  </p:cSld>
  <p:clrMapOvr>
    <a:masterClrMapping/>
  </p:clrMapOvr>
</p:sld>
</file>

<file path=ppt/theme/theme1.xml><?xml version="1.0" encoding="utf-8"?>
<a:theme xmlns:a="http://schemas.openxmlformats.org/drawingml/2006/main" name="EHL Powerpointmall 2014 (eng)">
  <a:themeElements>
    <a:clrScheme name="Microsoft standard">
      <a:dk1>
        <a:srgbClr val="9C6114"/>
      </a:dk1>
      <a:lt1>
        <a:srgbClr val="FFFFFF"/>
      </a:lt1>
      <a:dk2>
        <a:srgbClr val="4D4C44"/>
      </a:dk2>
      <a:lt2>
        <a:srgbClr val="000080"/>
      </a:lt2>
      <a:accent1>
        <a:srgbClr val="4F81BD"/>
      </a:accent1>
      <a:accent2>
        <a:srgbClr val="C0504D"/>
      </a:accent2>
      <a:accent3>
        <a:srgbClr val="9BBB59"/>
      </a:accent3>
      <a:accent4>
        <a:srgbClr val="8064A2"/>
      </a:accent4>
      <a:accent5>
        <a:srgbClr val="4BACC6"/>
      </a:accent5>
      <a:accent6>
        <a:srgbClr val="F79646"/>
      </a:accent6>
      <a:hlink>
        <a:srgbClr val="333333"/>
      </a:hlink>
      <a:folHlink>
        <a:srgbClr val="000080"/>
      </a:folHlink>
    </a:clrScheme>
    <a:fontScheme name="LundsUniversite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04875" rtl="0" eaLnBrk="1" fontAlgn="base" latinLnBrk="0" hangingPunct="1">
          <a:lnSpc>
            <a:spcPct val="100000"/>
          </a:lnSpc>
          <a:spcBef>
            <a:spcPct val="0"/>
          </a:spcBef>
          <a:spcAft>
            <a:spcPct val="0"/>
          </a:spcAft>
          <a:buClrTx/>
          <a:buSzTx/>
          <a:buFontTx/>
          <a:buNone/>
          <a:tabLst/>
          <a:defRPr kumimoji="0" sz="1800" b="1" i="0" u="none" strike="noStrike" cap="none" normalizeH="0" baseline="0" dirty="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04875" rtl="0" eaLnBrk="1" fontAlgn="base" latinLnBrk="0" hangingPunct="1">
          <a:lnSpc>
            <a:spcPct val="100000"/>
          </a:lnSpc>
          <a:spcBef>
            <a:spcPct val="0"/>
          </a:spcBef>
          <a:spcAft>
            <a:spcPct val="0"/>
          </a:spcAft>
          <a:buClrTx/>
          <a:buSzTx/>
          <a:buFontTx/>
          <a:buNone/>
          <a:tabLst/>
          <a:defRPr kumimoji="0" lang="sv-SE" sz="1800" b="1" i="0" u="none" strike="noStrike" cap="none" normalizeH="0" baseline="0">
            <a:ln>
              <a:noFill/>
            </a:ln>
            <a:solidFill>
              <a:schemeClr val="tx1"/>
            </a:solidFill>
            <a:effectLst/>
            <a:latin typeface="Arial" charset="0"/>
          </a:defRPr>
        </a:defPPr>
      </a:lstStyle>
    </a:lnDef>
    <a:txDef>
      <a:spPr>
        <a:noFill/>
      </a:spPr>
      <a:bodyPr wrap="none" rtlCol="0">
        <a:spAutoFit/>
      </a:bodyPr>
      <a:lstStyle>
        <a:defPPr>
          <a:defRPr sz="1200" b="0" dirty="0" err="1" smtClean="0">
            <a:solidFill>
              <a:schemeClr val="tx2"/>
            </a:solidFill>
          </a:defRPr>
        </a:defPPr>
      </a:lstStyle>
    </a:txDef>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formgivning 13">
        <a:dk1>
          <a:srgbClr val="000000"/>
        </a:dk1>
        <a:lt1>
          <a:srgbClr val="FFFFFF"/>
        </a:lt1>
        <a:dk2>
          <a:srgbClr val="000000"/>
        </a:dk2>
        <a:lt2>
          <a:srgbClr val="808080"/>
        </a:lt2>
        <a:accent1>
          <a:srgbClr val="996633"/>
        </a:accent1>
        <a:accent2>
          <a:srgbClr val="C4BC9C"/>
        </a:accent2>
        <a:accent3>
          <a:srgbClr val="FFFFFF"/>
        </a:accent3>
        <a:accent4>
          <a:srgbClr val="000000"/>
        </a:accent4>
        <a:accent5>
          <a:srgbClr val="CAB8AD"/>
        </a:accent5>
        <a:accent6>
          <a:srgbClr val="B1AA8D"/>
        </a:accent6>
        <a:hlink>
          <a:srgbClr val="EB730F"/>
        </a:hlink>
        <a:folHlink>
          <a:srgbClr val="0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USEM_2016" id="{2E454669-C296-3C41-B83C-E497C086B09A}" vid="{D79AD786-6A7C-E04B-9A25-46A84DBDA28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7009</TotalTime>
  <Words>1441</Words>
  <Application>Microsoft Office PowerPoint</Application>
  <PresentationFormat>Custom</PresentationFormat>
  <Paragraphs>140</Paragraphs>
  <Slides>16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ＭＳ Ｐゴシック</vt:lpstr>
      <vt:lpstr>Arial</vt:lpstr>
      <vt:lpstr>Calibri</vt:lpstr>
      <vt:lpstr>Lucida Grande</vt:lpstr>
      <vt:lpstr>Times New Roman</vt:lpstr>
      <vt:lpstr>Wingdings</vt:lpstr>
      <vt:lpstr>EHL Powerpointmall 2014 (eng)</vt:lpstr>
      <vt:lpstr>PowerPoint Presentation</vt:lpstr>
      <vt:lpstr>Tax incentives most important means for government support to R&amp;D in NL</vt:lpstr>
      <vt:lpstr>Two Dutch R&amp;D tax incentives</vt:lpstr>
      <vt:lpstr>R&amp;D tax credit</vt:lpstr>
      <vt:lpstr>Innovation box </vt:lpstr>
      <vt:lpstr>Nexus approach: BEPS Action 5</vt:lpstr>
      <vt:lpstr>Dutch evaluation of the innovation box</vt:lpstr>
      <vt:lpstr>Evaluation: costs of the innovation box</vt:lpstr>
      <vt:lpstr>Evaluation and costs of R&amp;D tax credit </vt:lpstr>
      <vt:lpstr>Evaluation and costs of R&amp;D tax credit </vt:lpstr>
      <vt:lpstr>Dutch tax subsidy relatively generous, especially for SMEs</vt:lpstr>
      <vt:lpstr>Changes in innovation box both because of evaluation and BEPS Action </vt:lpstr>
      <vt:lpstr>Risks for the government budget</vt:lpstr>
      <vt:lpstr>Critique of Dutch Bureau for Economic Policy Analysis (CPB)</vt:lpstr>
      <vt:lpstr>Conclusion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Katarina Andrén</dc:creator>
  <cp:lastModifiedBy>S.J.C. Hemels</cp:lastModifiedBy>
  <cp:revision>350</cp:revision>
  <cp:lastPrinted>2019-02-08T14:34:01Z</cp:lastPrinted>
  <dcterms:created xsi:type="dcterms:W3CDTF">2012-06-12T08:03:52Z</dcterms:created>
  <dcterms:modified xsi:type="dcterms:W3CDTF">2019-04-14T09:08:38Z</dcterms:modified>
</cp:coreProperties>
</file>