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19"/>
  </p:notesMasterIdLst>
  <p:handoutMasterIdLst>
    <p:handoutMasterId r:id="rId20"/>
  </p:handoutMasterIdLst>
  <p:sldIdLst>
    <p:sldId id="256" r:id="rId2"/>
    <p:sldId id="257" r:id="rId3"/>
    <p:sldId id="385" r:id="rId4"/>
    <p:sldId id="258" r:id="rId5"/>
    <p:sldId id="259" r:id="rId6"/>
    <p:sldId id="267" r:id="rId7"/>
    <p:sldId id="386" r:id="rId8"/>
    <p:sldId id="261" r:id="rId9"/>
    <p:sldId id="381" r:id="rId10"/>
    <p:sldId id="262" r:id="rId11"/>
    <p:sldId id="382" r:id="rId12"/>
    <p:sldId id="383" r:id="rId13"/>
    <p:sldId id="387" r:id="rId14"/>
    <p:sldId id="384" r:id="rId15"/>
    <p:sldId id="263" r:id="rId16"/>
    <p:sldId id="266" r:id="rId17"/>
    <p:sldId id="388" r:id="rId18"/>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bib Rab" initials="HR" lastIdx="1" clrIdx="0">
    <p:extLst>
      <p:ext uri="{19B8F6BF-5375-455C-9EA6-DF929625EA0E}">
        <p15:presenceInfo xmlns:p15="http://schemas.microsoft.com/office/powerpoint/2012/main" userId="S-1-5-21-88094858-919529-1617787245-35195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BDE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8A62EA-277D-46A0-92E0-55B820B1C535}" v="5145" dt="2019-04-16T09:22:18.666"/>
  </p1510:revLst>
</p1510:revInfo>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870" autoAdjust="0"/>
    <p:restoredTop sz="63158" autoAdjust="0"/>
  </p:normalViewPr>
  <p:slideViewPr>
    <p:cSldViewPr>
      <p:cViewPr varScale="1">
        <p:scale>
          <a:sx n="72" d="100"/>
          <a:sy n="72" d="100"/>
        </p:scale>
        <p:origin x="2940" y="66"/>
      </p:cViewPr>
      <p:guideLst>
        <p:guide orient="horz" pos="2160"/>
        <p:guide pos="2880"/>
      </p:guideLst>
    </p:cSldViewPr>
  </p:slideViewPr>
  <p:notesTextViewPr>
    <p:cViewPr>
      <p:scale>
        <a:sx n="1" d="1"/>
        <a:sy n="1" d="1"/>
      </p:scale>
      <p:origin x="0" y="0"/>
    </p:cViewPr>
  </p:notesTextViewPr>
  <p:notesViewPr>
    <p:cSldViewPr>
      <p:cViewPr varScale="1">
        <p:scale>
          <a:sx n="80" d="100"/>
          <a:sy n="80" d="100"/>
        </p:scale>
        <p:origin x="401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bib Rab" userId="be4d709c-f4f2-403a-b18f-9f0bd3f59db9" providerId="ADAL" clId="{A5B8A731-D3A5-4D1D-A619-7CA501E7F4A9}"/>
    <pc:docChg chg="custSel addSld delSld modSld">
      <pc:chgData name="Habib Rab" userId="be4d709c-f4f2-403a-b18f-9f0bd3f59db9" providerId="ADAL" clId="{A5B8A731-D3A5-4D1D-A619-7CA501E7F4A9}" dt="2019-04-15T15:01:45.466" v="3851" actId="20577"/>
      <pc:docMkLst>
        <pc:docMk/>
      </pc:docMkLst>
      <pc:sldChg chg="modNotesTx">
        <pc:chgData name="Habib Rab" userId="be4d709c-f4f2-403a-b18f-9f0bd3f59db9" providerId="ADAL" clId="{A5B8A731-D3A5-4D1D-A619-7CA501E7F4A9}" dt="2019-04-15T13:23:55.807" v="3840" actId="20577"/>
        <pc:sldMkLst>
          <pc:docMk/>
          <pc:sldMk cId="2599756989" sldId="256"/>
        </pc:sldMkLst>
      </pc:sldChg>
      <pc:sldChg chg="modNotesTx">
        <pc:chgData name="Habib Rab" userId="be4d709c-f4f2-403a-b18f-9f0bd3f59db9" providerId="ADAL" clId="{A5B8A731-D3A5-4D1D-A619-7CA501E7F4A9}" dt="2019-04-15T13:22:51.838" v="3724" actId="20577"/>
        <pc:sldMkLst>
          <pc:docMk/>
          <pc:sldMk cId="3935652143" sldId="257"/>
        </pc:sldMkLst>
      </pc:sldChg>
      <pc:sldChg chg="del">
        <pc:chgData name="Habib Rab" userId="be4d709c-f4f2-403a-b18f-9f0bd3f59db9" providerId="ADAL" clId="{A5B8A731-D3A5-4D1D-A619-7CA501E7F4A9}" dt="2019-04-15T12:08:48.963" v="2598" actId="2696"/>
        <pc:sldMkLst>
          <pc:docMk/>
          <pc:sldMk cId="1641618963" sldId="260"/>
        </pc:sldMkLst>
      </pc:sldChg>
      <pc:sldChg chg="modNotesTx">
        <pc:chgData name="Habib Rab" userId="be4d709c-f4f2-403a-b18f-9f0bd3f59db9" providerId="ADAL" clId="{A5B8A731-D3A5-4D1D-A619-7CA501E7F4A9}" dt="2019-04-15T13:21:14.398" v="3538" actId="20577"/>
        <pc:sldMkLst>
          <pc:docMk/>
          <pc:sldMk cId="3649954656" sldId="263"/>
        </pc:sldMkLst>
      </pc:sldChg>
      <pc:sldChg chg="modSp">
        <pc:chgData name="Habib Rab" userId="be4d709c-f4f2-403a-b18f-9f0bd3f59db9" providerId="ADAL" clId="{A5B8A731-D3A5-4D1D-A619-7CA501E7F4A9}" dt="2019-04-15T09:24:36.721" v="772" actId="20577"/>
        <pc:sldMkLst>
          <pc:docMk/>
          <pc:sldMk cId="1924600026" sldId="266"/>
        </pc:sldMkLst>
        <pc:spChg chg="mod">
          <ac:chgData name="Habib Rab" userId="be4d709c-f4f2-403a-b18f-9f0bd3f59db9" providerId="ADAL" clId="{A5B8A731-D3A5-4D1D-A619-7CA501E7F4A9}" dt="2019-04-15T09:22:19.499" v="420" actId="27636"/>
          <ac:spMkLst>
            <pc:docMk/>
            <pc:sldMk cId="1924600026" sldId="266"/>
            <ac:spMk id="2" creationId="{EE9CB579-0EF0-40B7-B294-619991B29013}"/>
          </ac:spMkLst>
        </pc:spChg>
        <pc:spChg chg="mod">
          <ac:chgData name="Habib Rab" userId="be4d709c-f4f2-403a-b18f-9f0bd3f59db9" providerId="ADAL" clId="{A5B8A731-D3A5-4D1D-A619-7CA501E7F4A9}" dt="2019-04-15T09:24:36.721" v="772" actId="20577"/>
          <ac:spMkLst>
            <pc:docMk/>
            <pc:sldMk cId="1924600026" sldId="266"/>
            <ac:spMk id="3" creationId="{C9383A98-51AA-4FE1-AB17-BC82627E01EA}"/>
          </ac:spMkLst>
        </pc:spChg>
      </pc:sldChg>
      <pc:sldChg chg="modNotesTx">
        <pc:chgData name="Habib Rab" userId="be4d709c-f4f2-403a-b18f-9f0bd3f59db9" providerId="ADAL" clId="{A5B8A731-D3A5-4D1D-A619-7CA501E7F4A9}" dt="2019-04-15T11:52:20.957" v="2026" actId="20577"/>
        <pc:sldMkLst>
          <pc:docMk/>
          <pc:sldMk cId="1462425663" sldId="267"/>
        </pc:sldMkLst>
      </pc:sldChg>
      <pc:sldChg chg="modSp modNotesTx">
        <pc:chgData name="Habib Rab" userId="be4d709c-f4f2-403a-b18f-9f0bd3f59db9" providerId="ADAL" clId="{A5B8A731-D3A5-4D1D-A619-7CA501E7F4A9}" dt="2019-04-15T09:39:16.974" v="1947" actId="20577"/>
        <pc:sldMkLst>
          <pc:docMk/>
          <pc:sldMk cId="2123765026" sldId="384"/>
        </pc:sldMkLst>
        <pc:spChg chg="mod">
          <ac:chgData name="Habib Rab" userId="be4d709c-f4f2-403a-b18f-9f0bd3f59db9" providerId="ADAL" clId="{A5B8A731-D3A5-4D1D-A619-7CA501E7F4A9}" dt="2019-04-15T09:13:21.413" v="27" actId="20577"/>
          <ac:spMkLst>
            <pc:docMk/>
            <pc:sldMk cId="2123765026" sldId="384"/>
            <ac:spMk id="2" creationId="{CAFB56A4-692A-404B-8871-25C23958781E}"/>
          </ac:spMkLst>
        </pc:spChg>
        <pc:spChg chg="mod">
          <ac:chgData name="Habib Rab" userId="be4d709c-f4f2-403a-b18f-9f0bd3f59db9" providerId="ADAL" clId="{A5B8A731-D3A5-4D1D-A619-7CA501E7F4A9}" dt="2019-04-15T09:20:04.568" v="317" actId="20577"/>
          <ac:spMkLst>
            <pc:docMk/>
            <pc:sldMk cId="2123765026" sldId="384"/>
            <ac:spMk id="3" creationId="{049FD1BF-597A-4DBD-9F4C-A1D3C6BB5503}"/>
          </ac:spMkLst>
        </pc:spChg>
      </pc:sldChg>
      <pc:sldChg chg="modSp">
        <pc:chgData name="Habib Rab" userId="be4d709c-f4f2-403a-b18f-9f0bd3f59db9" providerId="ADAL" clId="{A5B8A731-D3A5-4D1D-A619-7CA501E7F4A9}" dt="2019-04-15T09:05:10.276" v="0" actId="1076"/>
        <pc:sldMkLst>
          <pc:docMk/>
          <pc:sldMk cId="2240261918" sldId="386"/>
        </pc:sldMkLst>
        <pc:spChg chg="mod">
          <ac:chgData name="Habib Rab" userId="be4d709c-f4f2-403a-b18f-9f0bd3f59db9" providerId="ADAL" clId="{A5B8A731-D3A5-4D1D-A619-7CA501E7F4A9}" dt="2019-04-15T09:05:10.276" v="0" actId="1076"/>
          <ac:spMkLst>
            <pc:docMk/>
            <pc:sldMk cId="2240261918" sldId="386"/>
            <ac:spMk id="2" creationId="{AD2C72DF-52F7-4F44-855F-F43A63C8E909}"/>
          </ac:spMkLst>
        </pc:spChg>
      </pc:sldChg>
      <pc:sldChg chg="modSp add">
        <pc:chgData name="Habib Rab" userId="be4d709c-f4f2-403a-b18f-9f0bd3f59db9" providerId="ADAL" clId="{A5B8A731-D3A5-4D1D-A619-7CA501E7F4A9}" dt="2019-04-15T09:05:47.725" v="8" actId="1076"/>
        <pc:sldMkLst>
          <pc:docMk/>
          <pc:sldMk cId="903887164" sldId="387"/>
        </pc:sldMkLst>
        <pc:spChg chg="mod">
          <ac:chgData name="Habib Rab" userId="be4d709c-f4f2-403a-b18f-9f0bd3f59db9" providerId="ADAL" clId="{A5B8A731-D3A5-4D1D-A619-7CA501E7F4A9}" dt="2019-04-15T09:05:47.725" v="8" actId="1076"/>
          <ac:spMkLst>
            <pc:docMk/>
            <pc:sldMk cId="903887164" sldId="387"/>
            <ac:spMk id="2" creationId="{A0CEE113-53DC-49A8-9C5D-2A516462D184}"/>
          </ac:spMkLst>
        </pc:spChg>
      </pc:sldChg>
      <pc:sldChg chg="modSp add">
        <pc:chgData name="Habib Rab" userId="be4d709c-f4f2-403a-b18f-9f0bd3f59db9" providerId="ADAL" clId="{A5B8A731-D3A5-4D1D-A619-7CA501E7F4A9}" dt="2019-04-15T15:01:45.466" v="3851" actId="20577"/>
        <pc:sldMkLst>
          <pc:docMk/>
          <pc:sldMk cId="954389286" sldId="388"/>
        </pc:sldMkLst>
        <pc:spChg chg="mod">
          <ac:chgData name="Habib Rab" userId="be4d709c-f4f2-403a-b18f-9f0bd3f59db9" providerId="ADAL" clId="{A5B8A731-D3A5-4D1D-A619-7CA501E7F4A9}" dt="2019-04-15T15:01:45.466" v="3851" actId="20577"/>
          <ac:spMkLst>
            <pc:docMk/>
            <pc:sldMk cId="954389286" sldId="388"/>
            <ac:spMk id="2" creationId="{79549D80-4CA3-4096-81E4-823C3DFEDD2E}"/>
          </ac:spMkLst>
        </pc:spChg>
      </pc:sldChg>
    </pc:docChg>
  </pc:docChgLst>
  <pc:docChgLst>
    <pc:chgData name="Habib Rab" userId="be4d709c-f4f2-403a-b18f-9f0bd3f59db9" providerId="ADAL" clId="{398A62EA-277D-46A0-92E0-55B820B1C535}"/>
    <pc:docChg chg="undo custSel modSld">
      <pc:chgData name="Habib Rab" userId="be4d709c-f4f2-403a-b18f-9f0bd3f59db9" providerId="ADAL" clId="{398A62EA-277D-46A0-92E0-55B820B1C535}" dt="2019-04-16T09:22:18.666" v="1292" actId="27636"/>
      <pc:docMkLst>
        <pc:docMk/>
      </pc:docMkLst>
      <pc:sldChg chg="modNotesTx">
        <pc:chgData name="Habib Rab" userId="be4d709c-f4f2-403a-b18f-9f0bd3f59db9" providerId="ADAL" clId="{398A62EA-277D-46A0-92E0-55B820B1C535}" dt="2019-04-16T08:59:28.489" v="3" actId="20577"/>
        <pc:sldMkLst>
          <pc:docMk/>
          <pc:sldMk cId="2599756989" sldId="256"/>
        </pc:sldMkLst>
      </pc:sldChg>
      <pc:sldChg chg="modNotesTx">
        <pc:chgData name="Habib Rab" userId="be4d709c-f4f2-403a-b18f-9f0bd3f59db9" providerId="ADAL" clId="{398A62EA-277D-46A0-92E0-55B820B1C535}" dt="2019-04-16T09:14:17.168" v="608" actId="20577"/>
        <pc:sldMkLst>
          <pc:docMk/>
          <pc:sldMk cId="3993387345" sldId="261"/>
        </pc:sldMkLst>
      </pc:sldChg>
      <pc:sldChg chg="modNotesTx">
        <pc:chgData name="Habib Rab" userId="be4d709c-f4f2-403a-b18f-9f0bd3f59db9" providerId="ADAL" clId="{398A62EA-277D-46A0-92E0-55B820B1C535}" dt="2019-04-16T09:04:35.276" v="64" actId="20577"/>
        <pc:sldMkLst>
          <pc:docMk/>
          <pc:sldMk cId="829528656" sldId="262"/>
        </pc:sldMkLst>
      </pc:sldChg>
      <pc:sldChg chg="modNotesTx">
        <pc:chgData name="Habib Rab" userId="be4d709c-f4f2-403a-b18f-9f0bd3f59db9" providerId="ADAL" clId="{398A62EA-277D-46A0-92E0-55B820B1C535}" dt="2019-04-16T09:13:42.293" v="600" actId="20577"/>
        <pc:sldMkLst>
          <pc:docMk/>
          <pc:sldMk cId="4138936752" sldId="383"/>
        </pc:sldMkLst>
      </pc:sldChg>
      <pc:sldChg chg="modSp">
        <pc:chgData name="Habib Rab" userId="be4d709c-f4f2-403a-b18f-9f0bd3f59db9" providerId="ADAL" clId="{398A62EA-277D-46A0-92E0-55B820B1C535}" dt="2019-04-16T09:22:18.666" v="1292" actId="27636"/>
        <pc:sldMkLst>
          <pc:docMk/>
          <pc:sldMk cId="954389286" sldId="388"/>
        </pc:sldMkLst>
        <pc:spChg chg="mod">
          <ac:chgData name="Habib Rab" userId="be4d709c-f4f2-403a-b18f-9f0bd3f59db9" providerId="ADAL" clId="{398A62EA-277D-46A0-92E0-55B820B1C535}" dt="2019-04-16T09:22:18.666" v="1292" actId="27636"/>
          <ac:spMkLst>
            <pc:docMk/>
            <pc:sldMk cId="954389286" sldId="388"/>
            <ac:spMk id="3" creationId="{F22FC882-AD64-420C-88B5-C1ADB447BDCB}"/>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720864437399869E-2"/>
          <c:y val="4.0293040293040296E-2"/>
          <c:w val="0.89236459078978769"/>
          <c:h val="0.79018891869285568"/>
        </c:manualLayout>
      </c:layout>
      <c:scatterChart>
        <c:scatterStyle val="lineMarker"/>
        <c:varyColors val="0"/>
        <c:ser>
          <c:idx val="0"/>
          <c:order val="0"/>
          <c:tx>
            <c:strRef>
              <c:f>Charts!$C$27</c:f>
              <c:strCache>
                <c:ptCount val="1"/>
                <c:pt idx="0">
                  <c:v>ROI with incentives</c:v>
                </c:pt>
              </c:strCache>
            </c:strRef>
          </c:tx>
          <c:spPr>
            <a:ln w="19050" cap="rnd">
              <a:noFill/>
              <a:round/>
            </a:ln>
            <a:effectLst/>
          </c:spPr>
          <c:marker>
            <c:symbol val="diamond"/>
            <c:size val="10"/>
            <c:spPr>
              <a:solidFill>
                <a:schemeClr val="accent1"/>
              </a:solidFill>
              <a:ln w="9525">
                <a:solidFill>
                  <a:schemeClr val="accent1"/>
                </a:solidFill>
              </a:ln>
              <a:effectLst/>
            </c:spPr>
          </c:marker>
          <c:dLbls>
            <c:dLbl>
              <c:idx val="0"/>
              <c:layout>
                <c:manualLayout>
                  <c:x val="-0.12987012987012989"/>
                  <c:y val="-2.7777777777777776E-2"/>
                </c:manualLayout>
              </c:layout>
              <c:tx>
                <c:rich>
                  <a:bodyPr/>
                  <a:lstStyle/>
                  <a:p>
                    <a:r>
                      <a:rPr lang="en-US"/>
                      <a:t>Agriculture</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1702-49D9-BD52-B4C54352625D}"/>
                </c:ext>
              </c:extLst>
            </c:dLbl>
            <c:dLbl>
              <c:idx val="1"/>
              <c:tx>
                <c:rich>
                  <a:bodyPr/>
                  <a:lstStyle/>
                  <a:p>
                    <a:r>
                      <a:rPr lang="en-US"/>
                      <a:t>Ind-Mining</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702-49D9-BD52-B4C54352625D}"/>
                </c:ext>
              </c:extLst>
            </c:dLbl>
            <c:dLbl>
              <c:idx val="2"/>
              <c:layout>
                <c:manualLayout>
                  <c:x val="6.4935064935064939E-3"/>
                  <c:y val="-4.3956043956043959E-2"/>
                </c:manualLayout>
              </c:layout>
              <c:tx>
                <c:rich>
                  <a:bodyPr/>
                  <a:lstStyle/>
                  <a:p>
                    <a:r>
                      <a:rPr lang="en-US"/>
                      <a:t>Ind-Food and beverage products</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1702-49D9-BD52-B4C54352625D}"/>
                </c:ext>
              </c:extLst>
            </c:dLbl>
            <c:dLbl>
              <c:idx val="3"/>
              <c:tx>
                <c:rich>
                  <a:bodyPr/>
                  <a:lstStyle/>
                  <a:p>
                    <a:r>
                      <a:rPr lang="en-US"/>
                      <a:t>Ind-Textiles and apparel</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702-49D9-BD52-B4C54352625D}"/>
                </c:ext>
              </c:extLst>
            </c:dLbl>
            <c:dLbl>
              <c:idx val="4"/>
              <c:layout>
                <c:manualLayout>
                  <c:x val="-0.10468531277340339"/>
                  <c:y val="-0.18796303587051619"/>
                </c:manualLayout>
              </c:layout>
              <c:tx>
                <c:rich>
                  <a:bodyPr/>
                  <a:lstStyle/>
                  <a:p>
                    <a:r>
                      <a:rPr lang="en-US"/>
                      <a:t>Ind-Chemicals incl. oil</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702-49D9-BD52-B4C54352625D}"/>
                </c:ext>
              </c:extLst>
            </c:dLbl>
            <c:dLbl>
              <c:idx val="5"/>
              <c:layout>
                <c:manualLayout>
                  <c:x val="0.11255411255411256"/>
                  <c:y val="0.14351851851851852"/>
                </c:manualLayout>
              </c:layout>
              <c:tx>
                <c:rich>
                  <a:bodyPr/>
                  <a:lstStyle/>
                  <a:p>
                    <a:r>
                      <a:rPr lang="en-US"/>
                      <a:t>Ind-Other manufacturing</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702-49D9-BD52-B4C54352625D}"/>
                </c:ext>
              </c:extLst>
            </c:dLbl>
            <c:dLbl>
              <c:idx val="6"/>
              <c:layout>
                <c:manualLayout>
                  <c:x val="2.813852813852814E-2"/>
                  <c:y val="3.6630036630036632E-2"/>
                </c:manualLayout>
              </c:layout>
              <c:tx>
                <c:rich>
                  <a:bodyPr/>
                  <a:lstStyle/>
                  <a:p>
                    <a:r>
                      <a:rPr lang="en-US"/>
                      <a:t>Ind-Utilities</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702-49D9-BD52-B4C54352625D}"/>
                </c:ext>
              </c:extLst>
            </c:dLbl>
            <c:dLbl>
              <c:idx val="7"/>
              <c:layout>
                <c:manualLayout>
                  <c:x val="8.8744588744588751E-2"/>
                  <c:y val="8.3333333333333329E-2"/>
                </c:manualLayout>
              </c:layout>
              <c:tx>
                <c:rich>
                  <a:bodyPr/>
                  <a:lstStyle/>
                  <a:p>
                    <a:r>
                      <a:rPr lang="en-US"/>
                      <a:t>Ind-Construction</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702-49D9-BD52-B4C54352625D}"/>
                </c:ext>
              </c:extLst>
            </c:dLbl>
            <c:dLbl>
              <c:idx val="8"/>
              <c:layout>
                <c:manualLayout>
                  <c:x val="-0.11471861471861472"/>
                  <c:y val="4.7771624700758561E-2"/>
                </c:manualLayout>
              </c:layout>
              <c:tx>
                <c:rich>
                  <a:bodyPr/>
                  <a:lstStyle/>
                  <a:p>
                    <a:r>
                      <a:rPr lang="en-US"/>
                      <a:t>Svc-Wholesale/retail</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702-49D9-BD52-B4C54352625D}"/>
                </c:ext>
              </c:extLst>
            </c:dLbl>
            <c:dLbl>
              <c:idx val="9"/>
              <c:layout>
                <c:manualLayout>
                  <c:x val="-4.5454545454545435E-2"/>
                  <c:y val="-7.4074074074074028E-2"/>
                </c:manualLayout>
              </c:layout>
              <c:tx>
                <c:rich>
                  <a:bodyPr/>
                  <a:lstStyle/>
                  <a:p>
                    <a:r>
                      <a:rPr lang="en-US"/>
                      <a:t>Svc-Imports</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702-49D9-BD52-B4C54352625D}"/>
                </c:ext>
              </c:extLst>
            </c:dLbl>
            <c:dLbl>
              <c:idx val="10"/>
              <c:layout>
                <c:manualLayout>
                  <c:x val="3.0303030303030304E-2"/>
                  <c:y val="-6.018518518518521E-2"/>
                </c:manualLayout>
              </c:layout>
              <c:tx>
                <c:rich>
                  <a:bodyPr/>
                  <a:lstStyle/>
                  <a:p>
                    <a:r>
                      <a:rPr lang="en-US"/>
                      <a:t>Svc-Exports</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1702-49D9-BD52-B4C54352625D}"/>
                </c:ext>
              </c:extLst>
            </c:dLbl>
            <c:dLbl>
              <c:idx val="11"/>
              <c:layout>
                <c:manualLayout>
                  <c:x val="3.2467532467532464E-2"/>
                  <c:y val="-2.7777777777777776E-2"/>
                </c:manualLayout>
              </c:layout>
              <c:tx>
                <c:rich>
                  <a:bodyPr/>
                  <a:lstStyle/>
                  <a:p>
                    <a:r>
                      <a:rPr lang="en-US"/>
                      <a:t>Svc-Logistics</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702-49D9-BD52-B4C54352625D}"/>
                </c:ext>
              </c:extLst>
            </c:dLbl>
            <c:dLbl>
              <c:idx val="12"/>
              <c:layout>
                <c:manualLayout>
                  <c:x val="-6.4935064935064939E-3"/>
                  <c:y val="-5.4945054945054944E-2"/>
                </c:manualLayout>
              </c:layout>
              <c:tx>
                <c:rich>
                  <a:bodyPr/>
                  <a:lstStyle/>
                  <a:p>
                    <a:r>
                      <a:rPr lang="en-US"/>
                      <a:t>Svc-Hotels &amp; restaurants</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1702-49D9-BD52-B4C54352625D}"/>
                </c:ext>
              </c:extLst>
            </c:dLbl>
            <c:dLbl>
              <c:idx val="13"/>
              <c:layout>
                <c:manualLayout>
                  <c:x val="-0.18333333333333343"/>
                  <c:y val="1.3888888888888888E-2"/>
                </c:manualLayout>
              </c:layout>
              <c:tx>
                <c:rich>
                  <a:bodyPr/>
                  <a:lstStyle/>
                  <a:p>
                    <a:r>
                      <a:rPr lang="en-US"/>
                      <a:t>Svc-Communication</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702-49D9-BD52-B4C54352625D}"/>
                </c:ext>
              </c:extLst>
            </c:dLbl>
            <c:dLbl>
              <c:idx val="14"/>
              <c:layout>
                <c:manualLayout>
                  <c:x val="8.2251082251082255E-2"/>
                  <c:y val="-3.663003663003663E-3"/>
                </c:manualLayout>
              </c:layout>
              <c:tx>
                <c:rich>
                  <a:bodyPr/>
                  <a:lstStyle/>
                  <a:p>
                    <a:r>
                      <a:rPr lang="en-US"/>
                      <a:t>Svc-Information Technology</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1702-49D9-BD52-B4C54352625D}"/>
                </c:ext>
              </c:extLst>
            </c:dLbl>
            <c:dLbl>
              <c:idx val="15"/>
              <c:layout>
                <c:manualLayout>
                  <c:x val="2.813852813852814E-2"/>
                  <c:y val="7.407407407407407E-2"/>
                </c:manualLayout>
              </c:layout>
              <c:tx>
                <c:rich>
                  <a:bodyPr/>
                  <a:lstStyle/>
                  <a:p>
                    <a:r>
                      <a:rPr lang="en-US"/>
                      <a:t>Svc-Finance</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1702-49D9-BD52-B4C54352625D}"/>
                </c:ext>
              </c:extLst>
            </c:dLbl>
            <c:dLbl>
              <c:idx val="16"/>
              <c:layout>
                <c:manualLayout>
                  <c:x val="-0.12987012987012986"/>
                  <c:y val="9.2592592592592587E-2"/>
                </c:manualLayout>
              </c:layout>
              <c:tx>
                <c:rich>
                  <a:bodyPr/>
                  <a:lstStyle/>
                  <a:p>
                    <a:r>
                      <a:rPr lang="en-US"/>
                      <a:t>Svc-Real rstate</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1702-49D9-BD52-B4C54352625D}"/>
                </c:ext>
              </c:extLst>
            </c:dLbl>
            <c:dLbl>
              <c:idx val="17"/>
              <c:layout>
                <c:manualLayout>
                  <c:x val="-4.7619047619047616E-2"/>
                  <c:y val="-5.128205128205128E-2"/>
                </c:manualLayout>
              </c:layout>
              <c:tx>
                <c:rich>
                  <a:bodyPr/>
                  <a:lstStyle/>
                  <a:p>
                    <a:r>
                      <a:rPr lang="en-US"/>
                      <a:t>Svc-Professional</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1702-49D9-BD52-B4C54352625D}"/>
                </c:ext>
              </c:extLst>
            </c:dLbl>
            <c:dLbl>
              <c:idx val="18"/>
              <c:tx>
                <c:rich>
                  <a:bodyPr/>
                  <a:lstStyle/>
                  <a:p>
                    <a:r>
                      <a:rPr lang="en-US"/>
                      <a:t>Svc-Entertainment</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1702-49D9-BD52-B4C54352625D}"/>
                </c:ext>
              </c:extLst>
            </c:dLbl>
            <c:dLbl>
              <c:idx val="19"/>
              <c:layout>
                <c:manualLayout>
                  <c:x val="-3.2467532467532464E-2"/>
                  <c:y val="-8.3333333333333356E-2"/>
                </c:manualLayout>
              </c:layout>
              <c:tx>
                <c:rich>
                  <a:bodyPr/>
                  <a:lstStyle/>
                  <a:p>
                    <a:r>
                      <a:rPr lang="en-US"/>
                      <a:t>Svc-Other services</a:t>
                    </a:r>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1702-49D9-BD52-B4C54352625D}"/>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pPr xmlns:c15="http://schemas.microsoft.com/office/drawing/2012/chart">
                  <a:prstGeom prst="wedgeRectCallout">
                    <a:avLst/>
                  </a:prstGeom>
                  <a:noFill/>
                  <a:ln>
                    <a:noFill/>
                  </a:ln>
                </c15:spPr>
                <c15:showLeaderLines val="0"/>
              </c:ext>
            </c:extLst>
          </c:dLbls>
          <c:xVal>
            <c:numRef>
              <c:f>Charts!$B$28:$B$47</c:f>
              <c:numCache>
                <c:formatCode>#,##0.0</c:formatCode>
                <c:ptCount val="20"/>
                <c:pt idx="0">
                  <c:v>804.50988800000005</c:v>
                </c:pt>
                <c:pt idx="1">
                  <c:v>154.40127933333335</c:v>
                </c:pt>
                <c:pt idx="2">
                  <c:v>2204.8775466666666</c:v>
                </c:pt>
                <c:pt idx="3">
                  <c:v>5327.1476906666667</c:v>
                </c:pt>
                <c:pt idx="4">
                  <c:v>6721.4417493333331</c:v>
                </c:pt>
                <c:pt idx="5">
                  <c:v>9903.5130879999997</c:v>
                </c:pt>
                <c:pt idx="6">
                  <c:v>3751.1227306666665</c:v>
                </c:pt>
                <c:pt idx="7">
                  <c:v>4628.9323093333333</c:v>
                </c:pt>
                <c:pt idx="8">
                  <c:v>-96.653602666666671</c:v>
                </c:pt>
                <c:pt idx="9">
                  <c:v>1666.4650666666666</c:v>
                </c:pt>
                <c:pt idx="10">
                  <c:v>10807.589376</c:v>
                </c:pt>
                <c:pt idx="11">
                  <c:v>9654.8509013333332</c:v>
                </c:pt>
                <c:pt idx="12">
                  <c:v>2138.8340480000002</c:v>
                </c:pt>
                <c:pt idx="13">
                  <c:v>32613.185365333331</c:v>
                </c:pt>
                <c:pt idx="14">
                  <c:v>164.52079733333335</c:v>
                </c:pt>
                <c:pt idx="15">
                  <c:v>2031.2167573333334</c:v>
                </c:pt>
                <c:pt idx="16">
                  <c:v>1557.2110506666668</c:v>
                </c:pt>
                <c:pt idx="17">
                  <c:v>3185.4538240000002</c:v>
                </c:pt>
                <c:pt idx="18">
                  <c:v>896.07610666666665</c:v>
                </c:pt>
                <c:pt idx="19">
                  <c:v>8502.9512533333327</c:v>
                </c:pt>
              </c:numCache>
            </c:numRef>
          </c:xVal>
          <c:yVal>
            <c:numRef>
              <c:f>Charts!$C$28:$C$47</c:f>
              <c:numCache>
                <c:formatCode>0.00</c:formatCode>
                <c:ptCount val="20"/>
                <c:pt idx="0">
                  <c:v>2.5818271562457085</c:v>
                </c:pt>
                <c:pt idx="1">
                  <c:v>8.78492072224617</c:v>
                </c:pt>
                <c:pt idx="2">
                  <c:v>8.4131419658660889</c:v>
                </c:pt>
                <c:pt idx="3">
                  <c:v>6.9237120449542999</c:v>
                </c:pt>
                <c:pt idx="4">
                  <c:v>8.5666842758655548</c:v>
                </c:pt>
                <c:pt idx="5">
                  <c:v>8.5325486958026886</c:v>
                </c:pt>
                <c:pt idx="6">
                  <c:v>3.25905941426754</c:v>
                </c:pt>
                <c:pt idx="7">
                  <c:v>5.0934981554746628</c:v>
                </c:pt>
                <c:pt idx="8">
                  <c:v>5.3167272359132767</c:v>
                </c:pt>
                <c:pt idx="9">
                  <c:v>4.85730841755867</c:v>
                </c:pt>
                <c:pt idx="10">
                  <c:v>9.3530580401420593</c:v>
                </c:pt>
                <c:pt idx="11">
                  <c:v>3.613840788602829</c:v>
                </c:pt>
                <c:pt idx="12">
                  <c:v>3.5517111420631409</c:v>
                </c:pt>
                <c:pt idx="13">
                  <c:v>23.760445415973663</c:v>
                </c:pt>
                <c:pt idx="14">
                  <c:v>10.627580434083939</c:v>
                </c:pt>
                <c:pt idx="15">
                  <c:v>2.2571804001927376</c:v>
                </c:pt>
                <c:pt idx="16">
                  <c:v>2.2844986990094185</c:v>
                </c:pt>
                <c:pt idx="17">
                  <c:v>6.5292321145534515</c:v>
                </c:pt>
                <c:pt idx="18">
                  <c:v>12.410800904035568</c:v>
                </c:pt>
                <c:pt idx="19">
                  <c:v>9.7702279686927795</c:v>
                </c:pt>
              </c:numCache>
            </c:numRef>
          </c:yVal>
          <c:smooth val="0"/>
          <c:extLst>
            <c:ext xmlns:c16="http://schemas.microsoft.com/office/drawing/2014/chart" uri="{C3380CC4-5D6E-409C-BE32-E72D297353CC}">
              <c16:uniqueId val="{00000014-1702-49D9-BD52-B4C54352625D}"/>
            </c:ext>
          </c:extLst>
        </c:ser>
        <c:ser>
          <c:idx val="1"/>
          <c:order val="1"/>
          <c:tx>
            <c:strRef>
              <c:f>Charts!$D$27</c:f>
              <c:strCache>
                <c:ptCount val="1"/>
                <c:pt idx="0">
                  <c:v>ROI without incentives</c:v>
                </c:pt>
              </c:strCache>
            </c:strRef>
          </c:tx>
          <c:spPr>
            <a:ln w="19050" cap="rnd">
              <a:noFill/>
              <a:round/>
            </a:ln>
            <a:effectLst/>
          </c:spPr>
          <c:marker>
            <c:symbol val="triangle"/>
            <c:size val="10"/>
            <c:spPr>
              <a:solidFill>
                <a:schemeClr val="accent2"/>
              </a:solidFill>
              <a:ln w="9525">
                <a:solidFill>
                  <a:schemeClr val="accent2"/>
                </a:solidFill>
              </a:ln>
              <a:effectLst/>
            </c:spPr>
          </c:marker>
          <c:xVal>
            <c:numRef>
              <c:f>Charts!$B$28:$B$47</c:f>
              <c:numCache>
                <c:formatCode>#,##0.0</c:formatCode>
                <c:ptCount val="20"/>
                <c:pt idx="0">
                  <c:v>804.50988800000005</c:v>
                </c:pt>
                <c:pt idx="1">
                  <c:v>154.40127933333335</c:v>
                </c:pt>
                <c:pt idx="2">
                  <c:v>2204.8775466666666</c:v>
                </c:pt>
                <c:pt idx="3">
                  <c:v>5327.1476906666667</c:v>
                </c:pt>
                <c:pt idx="4">
                  <c:v>6721.4417493333331</c:v>
                </c:pt>
                <c:pt idx="5">
                  <c:v>9903.5130879999997</c:v>
                </c:pt>
                <c:pt idx="6">
                  <c:v>3751.1227306666665</c:v>
                </c:pt>
                <c:pt idx="7">
                  <c:v>4628.9323093333333</c:v>
                </c:pt>
                <c:pt idx="8">
                  <c:v>-96.653602666666671</c:v>
                </c:pt>
                <c:pt idx="9">
                  <c:v>1666.4650666666666</c:v>
                </c:pt>
                <c:pt idx="10">
                  <c:v>10807.589376</c:v>
                </c:pt>
                <c:pt idx="11">
                  <c:v>9654.8509013333332</c:v>
                </c:pt>
                <c:pt idx="12">
                  <c:v>2138.8340480000002</c:v>
                </c:pt>
                <c:pt idx="13">
                  <c:v>32613.185365333331</c:v>
                </c:pt>
                <c:pt idx="14">
                  <c:v>164.52079733333335</c:v>
                </c:pt>
                <c:pt idx="15">
                  <c:v>2031.2167573333334</c:v>
                </c:pt>
                <c:pt idx="16">
                  <c:v>1557.2110506666668</c:v>
                </c:pt>
                <c:pt idx="17">
                  <c:v>3185.4538240000002</c:v>
                </c:pt>
                <c:pt idx="18">
                  <c:v>896.07610666666665</c:v>
                </c:pt>
                <c:pt idx="19">
                  <c:v>8502.9512533333327</c:v>
                </c:pt>
              </c:numCache>
            </c:numRef>
          </c:xVal>
          <c:yVal>
            <c:numRef>
              <c:f>Charts!$D$28:$D$47</c:f>
              <c:numCache>
                <c:formatCode>0.00</c:formatCode>
                <c:ptCount val="20"/>
                <c:pt idx="0">
                  <c:v>2.1432306617498398</c:v>
                </c:pt>
                <c:pt idx="1">
                  <c:v>7.0973686873912811</c:v>
                </c:pt>
                <c:pt idx="2">
                  <c:v>7.8236736357212067</c:v>
                </c:pt>
                <c:pt idx="3">
                  <c:v>5.2787132561206818</c:v>
                </c:pt>
                <c:pt idx="4">
                  <c:v>7.7093452215194702</c:v>
                </c:pt>
                <c:pt idx="5">
                  <c:v>6.5033659338951111</c:v>
                </c:pt>
                <c:pt idx="6">
                  <c:v>2.7281066402792931</c:v>
                </c:pt>
                <c:pt idx="7">
                  <c:v>4.2599566280841827</c:v>
                </c:pt>
                <c:pt idx="8">
                  <c:v>5.6527663022279739</c:v>
                </c:pt>
                <c:pt idx="9">
                  <c:v>4.5271258801221848</c:v>
                </c:pt>
                <c:pt idx="10">
                  <c:v>7.2457589209079742</c:v>
                </c:pt>
                <c:pt idx="11">
                  <c:v>2.7038391679525375</c:v>
                </c:pt>
                <c:pt idx="12">
                  <c:v>2.8735794126987457</c:v>
                </c:pt>
                <c:pt idx="13">
                  <c:v>17.547577619552612</c:v>
                </c:pt>
                <c:pt idx="14">
                  <c:v>8.8131308555603027</c:v>
                </c:pt>
                <c:pt idx="15">
                  <c:v>2.2061647847294807</c:v>
                </c:pt>
                <c:pt idx="16">
                  <c:v>1.8736444413661957</c:v>
                </c:pt>
                <c:pt idx="17">
                  <c:v>5.7582076638936996</c:v>
                </c:pt>
                <c:pt idx="18">
                  <c:v>11.079008877277374</c:v>
                </c:pt>
                <c:pt idx="19">
                  <c:v>8.1468485295772552</c:v>
                </c:pt>
              </c:numCache>
            </c:numRef>
          </c:yVal>
          <c:smooth val="0"/>
          <c:extLst>
            <c:ext xmlns:c16="http://schemas.microsoft.com/office/drawing/2014/chart" uri="{C3380CC4-5D6E-409C-BE32-E72D297353CC}">
              <c16:uniqueId val="{00000015-1702-49D9-BD52-B4C54352625D}"/>
            </c:ext>
          </c:extLst>
        </c:ser>
        <c:ser>
          <c:idx val="2"/>
          <c:order val="2"/>
          <c:spPr>
            <a:ln w="25400" cap="rnd">
              <a:solidFill>
                <a:schemeClr val="tx1"/>
              </a:solidFill>
              <a:prstDash val="dash"/>
              <a:round/>
            </a:ln>
            <a:effectLst/>
          </c:spPr>
          <c:marker>
            <c:symbol val="none"/>
          </c:marker>
          <c:xVal>
            <c:numRef>
              <c:f>Charts!$B$49:$B$50</c:f>
              <c:numCache>
                <c:formatCode>General</c:formatCode>
                <c:ptCount val="2"/>
                <c:pt idx="0">
                  <c:v>0</c:v>
                </c:pt>
                <c:pt idx="1">
                  <c:v>35000</c:v>
                </c:pt>
              </c:numCache>
            </c:numRef>
          </c:xVal>
          <c:yVal>
            <c:numRef>
              <c:f>Charts!$C$49:$C$50</c:f>
              <c:numCache>
                <c:formatCode>General</c:formatCode>
                <c:ptCount val="2"/>
                <c:pt idx="0">
                  <c:v>8</c:v>
                </c:pt>
                <c:pt idx="1">
                  <c:v>8</c:v>
                </c:pt>
              </c:numCache>
            </c:numRef>
          </c:yVal>
          <c:smooth val="0"/>
          <c:extLst>
            <c:ext xmlns:c16="http://schemas.microsoft.com/office/drawing/2014/chart" uri="{C3380CC4-5D6E-409C-BE32-E72D297353CC}">
              <c16:uniqueId val="{00000016-1702-49D9-BD52-B4C54352625D}"/>
            </c:ext>
          </c:extLst>
        </c:ser>
        <c:dLbls>
          <c:showLegendKey val="0"/>
          <c:showVal val="0"/>
          <c:showCatName val="0"/>
          <c:showSerName val="0"/>
          <c:showPercent val="0"/>
          <c:showBubbleSize val="0"/>
        </c:dLbls>
        <c:axId val="888982744"/>
        <c:axId val="888984704"/>
      </c:scatterChart>
      <c:valAx>
        <c:axId val="888982744"/>
        <c:scaling>
          <c:orientation val="minMax"/>
          <c:max val="1500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Tax</a:t>
                </a:r>
                <a:r>
                  <a:rPr lang="en-US" baseline="0"/>
                  <a:t> expenditure (LKR million)</a:t>
                </a:r>
                <a:endParaRPr lang="en-US"/>
              </a:p>
            </c:rich>
          </c:tx>
          <c:layout>
            <c:manualLayout>
              <c:xMode val="edge"/>
              <c:yMode val="edge"/>
              <c:x val="0.36570610491870337"/>
              <c:y val="0.90813129128089753"/>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8984704"/>
        <c:crosses val="autoZero"/>
        <c:crossBetween val="midCat"/>
        <c:majorUnit val="1000"/>
      </c:valAx>
      <c:valAx>
        <c:axId val="888984704"/>
        <c:scaling>
          <c:orientation val="minMax"/>
          <c:max val="13"/>
          <c:min val="0"/>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ROI (%)</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888982744"/>
        <c:crosses val="autoZero"/>
        <c:crossBetween val="midCat"/>
      </c:valAx>
      <c:spPr>
        <a:noFill/>
        <a:ln>
          <a:noFill/>
        </a:ln>
        <a:effectLst/>
      </c:spPr>
    </c:plotArea>
    <c:legend>
      <c:legendPos val="b"/>
      <c:layout>
        <c:manualLayout>
          <c:xMode val="edge"/>
          <c:yMode val="edge"/>
          <c:x val="0.56172154617036507"/>
          <c:y val="0.6938524992068299"/>
          <c:w val="0.38954375021304155"/>
          <c:h val="7.2936171440108444E-2"/>
        </c:manualLayout>
      </c:layout>
      <c:overlay val="0"/>
      <c:spPr>
        <a:solidFill>
          <a:sysClr val="window" lastClr="FFFFFF"/>
        </a:solidFill>
        <a:ln>
          <a:solidFill>
            <a:schemeClr val="tx1"/>
          </a:solid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w="9525" cap="flat" cmpd="sng" algn="ctr">
      <a:solidFill>
        <a:schemeClr val="bg1">
          <a:lumMod val="9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72543F-BF2F-4DC2-9AF2-C7E58EEAFA3C}"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n-US"/>
        </a:p>
      </dgm:t>
    </dgm:pt>
    <dgm:pt modelId="{E0308D5A-7D33-471C-B536-5C8E6891AA3A}">
      <dgm:prSet phldrT="[Text]"/>
      <dgm:spPr/>
      <dgm:t>
        <a:bodyPr/>
        <a:lstStyle/>
        <a:p>
          <a:r>
            <a:rPr lang="en-US" dirty="0"/>
            <a:t>ROI, Technology investment, employment generation, environmental investment</a:t>
          </a:r>
        </a:p>
      </dgm:t>
    </dgm:pt>
    <dgm:pt modelId="{F760D09B-A8CC-4F1F-98E3-FA117083D69A}" type="parTrans" cxnId="{9038A9CE-E9A1-4396-9B94-634BDD0DE97C}">
      <dgm:prSet/>
      <dgm:spPr/>
      <dgm:t>
        <a:bodyPr/>
        <a:lstStyle/>
        <a:p>
          <a:endParaRPr lang="en-US"/>
        </a:p>
      </dgm:t>
    </dgm:pt>
    <dgm:pt modelId="{259AE6D5-DFD7-4805-9F4C-D92646458104}" type="sibTrans" cxnId="{9038A9CE-E9A1-4396-9B94-634BDD0DE97C}">
      <dgm:prSet/>
      <dgm:spPr/>
      <dgm:t>
        <a:bodyPr/>
        <a:lstStyle/>
        <a:p>
          <a:endParaRPr lang="en-US"/>
        </a:p>
      </dgm:t>
    </dgm:pt>
    <dgm:pt modelId="{475DBD58-75D8-42D3-BE31-66C7B0735D7F}">
      <dgm:prSet phldrT="[Text]"/>
      <dgm:spPr/>
      <dgm:t>
        <a:bodyPr/>
        <a:lstStyle/>
        <a:p>
          <a:r>
            <a:rPr lang="en-US" dirty="0"/>
            <a:t>Foregone revenue, distortions, tax evasion, </a:t>
          </a:r>
        </a:p>
      </dgm:t>
    </dgm:pt>
    <dgm:pt modelId="{6369F900-C890-4D70-9DA5-6FA32A049037}" type="parTrans" cxnId="{808B8F05-1F36-49DC-99BB-1C9D10CB940E}">
      <dgm:prSet/>
      <dgm:spPr/>
      <dgm:t>
        <a:bodyPr/>
        <a:lstStyle/>
        <a:p>
          <a:endParaRPr lang="en-US"/>
        </a:p>
      </dgm:t>
    </dgm:pt>
    <dgm:pt modelId="{DA01C415-1F79-4BFF-B5BB-043BB157B286}" type="sibTrans" cxnId="{808B8F05-1F36-49DC-99BB-1C9D10CB940E}">
      <dgm:prSet/>
      <dgm:spPr/>
      <dgm:t>
        <a:bodyPr/>
        <a:lstStyle/>
        <a:p>
          <a:endParaRPr lang="en-US"/>
        </a:p>
      </dgm:t>
    </dgm:pt>
    <dgm:pt modelId="{8FD4019A-B247-4536-B697-C4C52C595B98}" type="pres">
      <dgm:prSet presAssocID="{3772543F-BF2F-4DC2-9AF2-C7E58EEAFA3C}" presName="compositeShape" presStyleCnt="0">
        <dgm:presLayoutVars>
          <dgm:chMax val="2"/>
          <dgm:dir/>
          <dgm:resizeHandles val="exact"/>
        </dgm:presLayoutVars>
      </dgm:prSet>
      <dgm:spPr/>
    </dgm:pt>
    <dgm:pt modelId="{EC82F04C-EA89-42C0-AB0E-321AC1DF919B}" type="pres">
      <dgm:prSet presAssocID="{3772543F-BF2F-4DC2-9AF2-C7E58EEAFA3C}" presName="divider" presStyleLbl="fgShp" presStyleIdx="0" presStyleCnt="1"/>
      <dgm:spPr/>
    </dgm:pt>
    <dgm:pt modelId="{B8BAAA4C-6240-4BB5-9210-0101952675C1}" type="pres">
      <dgm:prSet presAssocID="{E0308D5A-7D33-471C-B536-5C8E6891AA3A}" presName="downArrow" presStyleLbl="node1" presStyleIdx="0" presStyleCnt="2"/>
      <dgm:spPr>
        <a:solidFill>
          <a:schemeClr val="accent2">
            <a:lumMod val="40000"/>
            <a:lumOff val="60000"/>
          </a:schemeClr>
        </a:solidFill>
      </dgm:spPr>
    </dgm:pt>
    <dgm:pt modelId="{62328384-1BE4-4433-8E87-3AEC743D2D81}" type="pres">
      <dgm:prSet presAssocID="{E0308D5A-7D33-471C-B536-5C8E6891AA3A}" presName="downArrowText" presStyleLbl="revTx" presStyleIdx="0" presStyleCnt="2">
        <dgm:presLayoutVars>
          <dgm:bulletEnabled val="1"/>
        </dgm:presLayoutVars>
      </dgm:prSet>
      <dgm:spPr/>
    </dgm:pt>
    <dgm:pt modelId="{79651D6D-1794-420D-ACF5-47A3B4860E01}" type="pres">
      <dgm:prSet presAssocID="{475DBD58-75D8-42D3-BE31-66C7B0735D7F}" presName="upArrow" presStyleLbl="node1" presStyleIdx="1" presStyleCnt="2"/>
      <dgm:spPr>
        <a:solidFill>
          <a:schemeClr val="accent3">
            <a:lumMod val="40000"/>
            <a:lumOff val="60000"/>
          </a:schemeClr>
        </a:solidFill>
      </dgm:spPr>
    </dgm:pt>
    <dgm:pt modelId="{49FB079C-1C49-4C7E-AD61-379A8BDF0ABB}" type="pres">
      <dgm:prSet presAssocID="{475DBD58-75D8-42D3-BE31-66C7B0735D7F}" presName="upArrowText" presStyleLbl="revTx" presStyleIdx="1" presStyleCnt="2">
        <dgm:presLayoutVars>
          <dgm:bulletEnabled val="1"/>
        </dgm:presLayoutVars>
      </dgm:prSet>
      <dgm:spPr/>
    </dgm:pt>
  </dgm:ptLst>
  <dgm:cxnLst>
    <dgm:cxn modelId="{808B8F05-1F36-49DC-99BB-1C9D10CB940E}" srcId="{3772543F-BF2F-4DC2-9AF2-C7E58EEAFA3C}" destId="{475DBD58-75D8-42D3-BE31-66C7B0735D7F}" srcOrd="1" destOrd="0" parTransId="{6369F900-C890-4D70-9DA5-6FA32A049037}" sibTransId="{DA01C415-1F79-4BFF-B5BB-043BB157B286}"/>
    <dgm:cxn modelId="{0B7D8822-BBA0-4CCE-A5B6-219D36B5E304}" type="presOf" srcId="{E0308D5A-7D33-471C-B536-5C8E6891AA3A}" destId="{62328384-1BE4-4433-8E87-3AEC743D2D81}" srcOrd="0" destOrd="0" presId="urn:microsoft.com/office/officeart/2005/8/layout/arrow3"/>
    <dgm:cxn modelId="{8468F74E-2365-4183-9C68-782CF05B25B8}" type="presOf" srcId="{475DBD58-75D8-42D3-BE31-66C7B0735D7F}" destId="{49FB079C-1C49-4C7E-AD61-379A8BDF0ABB}" srcOrd="0" destOrd="0" presId="urn:microsoft.com/office/officeart/2005/8/layout/arrow3"/>
    <dgm:cxn modelId="{72B11DAA-213C-4CAE-A282-4CF58727ADBD}" type="presOf" srcId="{3772543F-BF2F-4DC2-9AF2-C7E58EEAFA3C}" destId="{8FD4019A-B247-4536-B697-C4C52C595B98}" srcOrd="0" destOrd="0" presId="urn:microsoft.com/office/officeart/2005/8/layout/arrow3"/>
    <dgm:cxn modelId="{9038A9CE-E9A1-4396-9B94-634BDD0DE97C}" srcId="{3772543F-BF2F-4DC2-9AF2-C7E58EEAFA3C}" destId="{E0308D5A-7D33-471C-B536-5C8E6891AA3A}" srcOrd="0" destOrd="0" parTransId="{F760D09B-A8CC-4F1F-98E3-FA117083D69A}" sibTransId="{259AE6D5-DFD7-4805-9F4C-D92646458104}"/>
    <dgm:cxn modelId="{4C23E999-E348-45C7-A57E-938F86790669}" type="presParOf" srcId="{8FD4019A-B247-4536-B697-C4C52C595B98}" destId="{EC82F04C-EA89-42C0-AB0E-321AC1DF919B}" srcOrd="0" destOrd="0" presId="urn:microsoft.com/office/officeart/2005/8/layout/arrow3"/>
    <dgm:cxn modelId="{F722732E-EC6B-4170-BE65-DF549747AA3F}" type="presParOf" srcId="{8FD4019A-B247-4536-B697-C4C52C595B98}" destId="{B8BAAA4C-6240-4BB5-9210-0101952675C1}" srcOrd="1" destOrd="0" presId="urn:microsoft.com/office/officeart/2005/8/layout/arrow3"/>
    <dgm:cxn modelId="{A337C9F0-F7F5-4D13-82AB-F19931348B83}" type="presParOf" srcId="{8FD4019A-B247-4536-B697-C4C52C595B98}" destId="{62328384-1BE4-4433-8E87-3AEC743D2D81}" srcOrd="2" destOrd="0" presId="urn:microsoft.com/office/officeart/2005/8/layout/arrow3"/>
    <dgm:cxn modelId="{A12D6552-EF87-4405-9DC3-77A1E56CB303}" type="presParOf" srcId="{8FD4019A-B247-4536-B697-C4C52C595B98}" destId="{79651D6D-1794-420D-ACF5-47A3B4860E01}" srcOrd="3" destOrd="0" presId="urn:microsoft.com/office/officeart/2005/8/layout/arrow3"/>
    <dgm:cxn modelId="{E9F643A0-3D79-4E6F-B4A6-FDC962DB2791}" type="presParOf" srcId="{8FD4019A-B247-4536-B697-C4C52C595B98}" destId="{49FB079C-1C49-4C7E-AD61-379A8BDF0ABB}" srcOrd="4" destOrd="0" presId="urn:microsoft.com/office/officeart/2005/8/layout/arrow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82F04C-EA89-42C0-AB0E-321AC1DF919B}">
      <dsp:nvSpPr>
        <dsp:cNvPr id="0" name=""/>
        <dsp:cNvSpPr/>
      </dsp:nvSpPr>
      <dsp:spPr>
        <a:xfrm rot="21300000">
          <a:off x="2030057" y="858793"/>
          <a:ext cx="4931484" cy="431448"/>
        </a:xfrm>
        <a:prstGeom prst="mathMinus">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BAAA4C-6240-4BB5-9210-0101952675C1}">
      <dsp:nvSpPr>
        <dsp:cNvPr id="0" name=""/>
        <dsp:cNvSpPr/>
      </dsp:nvSpPr>
      <dsp:spPr>
        <a:xfrm>
          <a:off x="1078992" y="107451"/>
          <a:ext cx="2697480" cy="859614"/>
        </a:xfrm>
        <a:prstGeom prst="downArrow">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328384-1BE4-4433-8E87-3AEC743D2D81}">
      <dsp:nvSpPr>
        <dsp:cNvPr id="0" name=""/>
        <dsp:cNvSpPr/>
      </dsp:nvSpPr>
      <dsp:spPr>
        <a:xfrm>
          <a:off x="4765548" y="0"/>
          <a:ext cx="2877312" cy="9025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ROI, Technology investment, employment generation, environmental investment</a:t>
          </a:r>
        </a:p>
      </dsp:txBody>
      <dsp:txXfrm>
        <a:off x="4765548" y="0"/>
        <a:ext cx="2877312" cy="902595"/>
      </dsp:txXfrm>
    </dsp:sp>
    <dsp:sp modelId="{79651D6D-1794-420D-ACF5-47A3B4860E01}">
      <dsp:nvSpPr>
        <dsp:cNvPr id="0" name=""/>
        <dsp:cNvSpPr/>
      </dsp:nvSpPr>
      <dsp:spPr>
        <a:xfrm>
          <a:off x="5215128" y="1181969"/>
          <a:ext cx="2697480" cy="859614"/>
        </a:xfrm>
        <a:prstGeom prst="upArrow">
          <a:avLst/>
        </a:prstGeom>
        <a:solidFill>
          <a:schemeClr val="accent3">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9FB079C-1C49-4C7E-AD61-379A8BDF0ABB}">
      <dsp:nvSpPr>
        <dsp:cNvPr id="0" name=""/>
        <dsp:cNvSpPr/>
      </dsp:nvSpPr>
      <dsp:spPr>
        <a:xfrm>
          <a:off x="1348740" y="1246440"/>
          <a:ext cx="2877312" cy="9025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kern="1200" dirty="0"/>
            <a:t>Foregone revenue, distortions, tax evasion, </a:t>
          </a:r>
        </a:p>
      </dsp:txBody>
      <dsp:txXfrm>
        <a:off x="1348740" y="1246440"/>
        <a:ext cx="2877312" cy="902595"/>
      </dsp:txXfrm>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0E99FA9B-F79F-4F46-AF7C-47EE54408B45}" type="datetimeFigureOut">
              <a:rPr lang="en-US" smtClean="0"/>
              <a:t>4/16/2019</a:t>
            </a:fld>
            <a:endParaRPr lang="en-US"/>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0D89E0D4-FF43-46D7-A6A9-40E46FD19DE9}" type="slidenum">
              <a:rPr lang="en-US" smtClean="0"/>
              <a:t>‹#›</a:t>
            </a:fld>
            <a:endParaRPr lang="en-US"/>
          </a:p>
        </p:txBody>
      </p:sp>
    </p:spTree>
    <p:extLst>
      <p:ext uri="{BB962C8B-B14F-4D97-AF65-F5344CB8AC3E}">
        <p14:creationId xmlns:p14="http://schemas.microsoft.com/office/powerpoint/2010/main" val="17239336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EC23A663-DCE2-4B00-8E54-85CE86AF4375}" type="datetimeFigureOut">
              <a:rPr lang="en-US" smtClean="0"/>
              <a:t>4/16/2019</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2DC28672-5E39-4D65-BEDE-D481DC56E736}" type="slidenum">
              <a:rPr lang="en-US" smtClean="0"/>
              <a:t>‹#›</a:t>
            </a:fld>
            <a:endParaRPr lang="en-US"/>
          </a:p>
        </p:txBody>
      </p:sp>
    </p:spTree>
    <p:extLst>
      <p:ext uri="{BB962C8B-B14F-4D97-AF65-F5344CB8AC3E}">
        <p14:creationId xmlns:p14="http://schemas.microsoft.com/office/powerpoint/2010/main" val="2998086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Tax incentives are very commonly used across our client countries as an instrument to attract investment. But authorities increasingly concerned about the effectiveness of these tax incentives. They want to understand both the cost (in terms of foregone revenue, potential market distortions, tax competition or other) and the benefits (in terms of incremental investment and broader socio-economic benefits).</a:t>
            </a:r>
          </a:p>
          <a:p>
            <a:endParaRPr lang="en-US" dirty="0"/>
          </a:p>
          <a:p>
            <a:r>
              <a:rPr lang="en-US" dirty="0"/>
              <a:t>Presentation provides an overview of some of the work done by WBG with client countries to better understand the costs and benefits of tax incentives, and what the implications are for reform. The presentation draws on existing WBG research and reports (references at the end)</a:t>
            </a:r>
          </a:p>
          <a:p>
            <a:endParaRPr lang="en-US" dirty="0"/>
          </a:p>
          <a:p>
            <a:endParaRPr lang="en-US" dirty="0"/>
          </a:p>
        </p:txBody>
      </p:sp>
      <p:sp>
        <p:nvSpPr>
          <p:cNvPr id="4" name="Slide Number Placeholder 3"/>
          <p:cNvSpPr>
            <a:spLocks noGrp="1"/>
          </p:cNvSpPr>
          <p:nvPr>
            <p:ph type="sldNum" sz="quarter" idx="5"/>
          </p:nvPr>
        </p:nvSpPr>
        <p:spPr/>
        <p:txBody>
          <a:bodyPr/>
          <a:lstStyle/>
          <a:p>
            <a:fld id="{2DC28672-5E39-4D65-BEDE-D481DC56E736}" type="slidenum">
              <a:rPr lang="en-US" smtClean="0"/>
              <a:t>1</a:t>
            </a:fld>
            <a:endParaRPr lang="en-US"/>
          </a:p>
        </p:txBody>
      </p:sp>
    </p:spTree>
    <p:extLst>
      <p:ext uri="{BB962C8B-B14F-4D97-AF65-F5344CB8AC3E}">
        <p14:creationId xmlns:p14="http://schemas.microsoft.com/office/powerpoint/2010/main" val="1118642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addressed in another Bank study, this time on South Africa, which looks how a change in incentives affects investment (through cost of investment), and how this in turn impacts on employment.</a:t>
            </a:r>
          </a:p>
          <a:p>
            <a:endParaRPr lang="en-US" dirty="0"/>
          </a:p>
          <a:p>
            <a:r>
              <a:rPr lang="en-US" dirty="0"/>
              <a:t>Step 1: the study estimates UCC for individual firms – this is the cost of making $1 of investment in a particular asset (relative cost of capital with respect to user price). This includes financial costs, various taxes (corporate, property) and others depending on the asset class. So the prior is that tax incentives lower the UCC and increase profits thereby encouraging investment.</a:t>
            </a:r>
          </a:p>
          <a:p>
            <a:endParaRPr lang="en-US" dirty="0"/>
          </a:p>
          <a:p>
            <a:r>
              <a:rPr lang="en-US" dirty="0"/>
              <a:t>Step 2: Econometrically estimate using firm level data how investment responds to changes in UCC, output (as measured by sales), and firm/time specific factors. This helps estimate long-term responses of demand for capital to changes in UCC, expressed as elasticities. So for </a:t>
            </a:r>
            <a:r>
              <a:rPr lang="en-US" dirty="0" err="1"/>
              <a:t>eg.</a:t>
            </a:r>
            <a:r>
              <a:rPr lang="en-US" dirty="0"/>
              <a:t> For large businesses, a 10 percent increase in UCC leads to a 2.8 percent decline in demand for capital.</a:t>
            </a:r>
          </a:p>
          <a:p>
            <a:endParaRPr lang="en-US" dirty="0"/>
          </a:p>
          <a:p>
            <a:r>
              <a:rPr lang="en-US" dirty="0"/>
              <a:t>Step 3: From here, the study looks specifically at how the UCC has changed every year as a result of tax incentives</a:t>
            </a:r>
          </a:p>
          <a:p>
            <a:endParaRPr lang="en-US" dirty="0"/>
          </a:p>
          <a:p>
            <a:r>
              <a:rPr lang="en-US" dirty="0"/>
              <a:t>Step 4: estimated elasticities of investment to UCC (step 2) and change in UCC (step 3) allow impact assessment of TE on additional investment and job creation.</a:t>
            </a:r>
          </a:p>
          <a:p>
            <a:endParaRPr lang="en-US" dirty="0"/>
          </a:p>
          <a:p>
            <a:r>
              <a:rPr lang="en-US" dirty="0"/>
              <a:t>Assuming reduced cost of capital allows firms to expand production and employment, the study from here estimates the indirect impact of job creation also – i.e. by looking at linkages between firms receiving the incentives and their suppliers. </a:t>
            </a:r>
          </a:p>
          <a:p>
            <a:endParaRPr lang="en-US" dirty="0"/>
          </a:p>
          <a:p>
            <a:r>
              <a:rPr lang="en-US" dirty="0"/>
              <a:t>Result: capital allowances (tax incentives) enabled capital deepening, which gave a big boost to production and thereby generated jobs. Around 30,000 jobs. The implicit cost per job was around 190,000 Rand/$13,000, which is high and more than the average annual remuneration of workers. But if we consider only marginal sectors (i.e. those that actually benefit), then the cost halves. And if you look at indirect job creation, the cost falls even further – particularly in manufacturing.</a:t>
            </a:r>
          </a:p>
        </p:txBody>
      </p:sp>
      <p:sp>
        <p:nvSpPr>
          <p:cNvPr id="4" name="Slide Number Placeholder 3"/>
          <p:cNvSpPr>
            <a:spLocks noGrp="1"/>
          </p:cNvSpPr>
          <p:nvPr>
            <p:ph type="sldNum" sz="quarter" idx="5"/>
          </p:nvPr>
        </p:nvSpPr>
        <p:spPr/>
        <p:txBody>
          <a:bodyPr/>
          <a:lstStyle/>
          <a:p>
            <a:fld id="{2DC28672-5E39-4D65-BEDE-D481DC56E736}" type="slidenum">
              <a:rPr lang="en-US" smtClean="0"/>
              <a:t>12</a:t>
            </a:fld>
            <a:endParaRPr lang="en-US"/>
          </a:p>
        </p:txBody>
      </p:sp>
    </p:spTree>
    <p:extLst>
      <p:ext uri="{BB962C8B-B14F-4D97-AF65-F5344CB8AC3E}">
        <p14:creationId xmlns:p14="http://schemas.microsoft.com/office/powerpoint/2010/main" val="763143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Profit-based instruments like tax holidays are not very effective – as we saw earlier, OECD economies have moved away from these, but they remain common in emerging market and developing economies because they are very easy to administer. But tax holidays provide a blanket benefit without regard to level of investment; they can promote bad behavior as firms close and sell their businesses when incentives lapse, only to reopen as a new investment; they use transfer pricing to shift profits from high profit/high tax environments, to companies that benefit from tax holidays. Plus high initial capex means no taxable profits in initial years anyway, so this leads to constant extension of tax incentives.</a:t>
            </a:r>
          </a:p>
          <a:p>
            <a:endParaRPr lang="en-US" dirty="0"/>
          </a:p>
          <a:p>
            <a:r>
              <a:rPr lang="en-US" dirty="0"/>
              <a:t>Cost-based no investment-linked incentives are in general superior – incentives such as investment allowances, accelerated depreciation, are directly linked to capital invested and jobs created. They therefore better align the incentives of investors and governments. </a:t>
            </a:r>
          </a:p>
        </p:txBody>
      </p:sp>
      <p:sp>
        <p:nvSpPr>
          <p:cNvPr id="4" name="Slide Number Placeholder 3"/>
          <p:cNvSpPr>
            <a:spLocks noGrp="1"/>
          </p:cNvSpPr>
          <p:nvPr>
            <p:ph type="sldNum" sz="quarter" idx="5"/>
          </p:nvPr>
        </p:nvSpPr>
        <p:spPr/>
        <p:txBody>
          <a:bodyPr/>
          <a:lstStyle/>
          <a:p>
            <a:fld id="{2DC28672-5E39-4D65-BEDE-D481DC56E736}" type="slidenum">
              <a:rPr lang="en-US" smtClean="0"/>
              <a:t>14</a:t>
            </a:fld>
            <a:endParaRPr lang="en-US"/>
          </a:p>
        </p:txBody>
      </p:sp>
    </p:spTree>
    <p:extLst>
      <p:ext uri="{BB962C8B-B14F-4D97-AF65-F5344CB8AC3E}">
        <p14:creationId xmlns:p14="http://schemas.microsoft.com/office/powerpoint/2010/main" val="25968473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Specifically for FDI, as discussed earlier, the impact of tax incentives is a function of the broader investment climate. But it is also a function of the type of FDI. Basic distinction between types of FDI include: natural resource-seeking FDI; market-seeking FDI (i.e. mostly for domestic markets); strategic asset-seeking FDI; and efficiency-seeking FDI (mostly export oriented). </a:t>
            </a:r>
          </a:p>
          <a:p>
            <a:endParaRPr lang="en-US" dirty="0"/>
          </a:p>
          <a:p>
            <a:r>
              <a:rPr lang="en-US" dirty="0"/>
              <a:t>Efficiency-seeking FDI (and natural resource seeking FDI) have relatively high shares of intra-firm sales, compared to market seeking FDI. This reflects attempts to specialize along GVCs. So efficiency-seeking FDI is mobile and export-oriented. It also tends to be quite geographically clustered as countries integrate in regional networks. There is a lot of competition for this  type of FDI.</a:t>
            </a:r>
          </a:p>
          <a:p>
            <a:endParaRPr lang="en-US" dirty="0"/>
          </a:p>
          <a:p>
            <a:r>
              <a:rPr lang="en-US" dirty="0"/>
              <a:t>For market-seeking and natural resource related FDI, incentives may be less needed. Location decisions tend to be dominated by questions of market demand and availability of natural resources. So tax incentives may be more redundant but need to study in more detail because natural resource related FDI can also be high risk and therefore require incentives. </a:t>
            </a:r>
          </a:p>
          <a:p>
            <a:endParaRPr lang="en-US" dirty="0"/>
          </a:p>
          <a:p>
            <a:endParaRPr lang="en-US" dirty="0"/>
          </a:p>
        </p:txBody>
      </p:sp>
      <p:sp>
        <p:nvSpPr>
          <p:cNvPr id="4" name="Slide Number Placeholder 3"/>
          <p:cNvSpPr>
            <a:spLocks noGrp="1"/>
          </p:cNvSpPr>
          <p:nvPr>
            <p:ph type="sldNum" sz="quarter" idx="5"/>
          </p:nvPr>
        </p:nvSpPr>
        <p:spPr/>
        <p:txBody>
          <a:bodyPr/>
          <a:lstStyle/>
          <a:p>
            <a:fld id="{2DC28672-5E39-4D65-BEDE-D481DC56E736}" type="slidenum">
              <a:rPr lang="en-US" smtClean="0"/>
              <a:t>15</a:t>
            </a:fld>
            <a:endParaRPr lang="en-US"/>
          </a:p>
        </p:txBody>
      </p:sp>
    </p:spTree>
    <p:extLst>
      <p:ext uri="{BB962C8B-B14F-4D97-AF65-F5344CB8AC3E}">
        <p14:creationId xmlns:p14="http://schemas.microsoft.com/office/powerpoint/2010/main" val="2019303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DC28672-5E39-4D65-BEDE-D481DC56E736}" type="slidenum">
              <a:rPr lang="en-US" smtClean="0"/>
              <a:t>17</a:t>
            </a:fld>
            <a:endParaRPr lang="en-US"/>
          </a:p>
        </p:txBody>
      </p:sp>
    </p:spTree>
    <p:extLst>
      <p:ext uri="{BB962C8B-B14F-4D97-AF65-F5344CB8AC3E}">
        <p14:creationId xmlns:p14="http://schemas.microsoft.com/office/powerpoint/2010/main" val="1777312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cover three main issues:</a:t>
            </a:r>
          </a:p>
          <a:p>
            <a:endParaRPr lang="en-US" dirty="0"/>
          </a:p>
          <a:p>
            <a:pPr marL="171450" indent="-171450">
              <a:buFontTx/>
              <a:buChar char="-"/>
            </a:pPr>
            <a:r>
              <a:rPr lang="en-US" dirty="0"/>
              <a:t>A quick snapshot of the use of tax incentives in developing and emerging market economies</a:t>
            </a:r>
          </a:p>
          <a:p>
            <a:pPr marL="171450" indent="-171450">
              <a:buFontTx/>
              <a:buChar char="-"/>
            </a:pPr>
            <a:r>
              <a:rPr lang="en-US" dirty="0"/>
              <a:t>I then take a couple of country examples to illustrate how we have approached Cost-Benefit Analysis of tax incentives</a:t>
            </a:r>
          </a:p>
          <a:p>
            <a:pPr marL="171450" indent="-171450">
              <a:buFontTx/>
              <a:buChar char="-"/>
            </a:pPr>
            <a:r>
              <a:rPr lang="en-US" dirty="0"/>
              <a:t>Finally, I highlight some good practice principles at the end.</a:t>
            </a:r>
          </a:p>
        </p:txBody>
      </p:sp>
      <p:sp>
        <p:nvSpPr>
          <p:cNvPr id="4" name="Slide Number Placeholder 3"/>
          <p:cNvSpPr>
            <a:spLocks noGrp="1"/>
          </p:cNvSpPr>
          <p:nvPr>
            <p:ph type="sldNum" sz="quarter" idx="5"/>
          </p:nvPr>
        </p:nvSpPr>
        <p:spPr/>
        <p:txBody>
          <a:bodyPr/>
          <a:lstStyle/>
          <a:p>
            <a:fld id="{2DC28672-5E39-4D65-BEDE-D481DC56E736}" type="slidenum">
              <a:rPr lang="en-US" smtClean="0"/>
              <a:t>2</a:t>
            </a:fld>
            <a:endParaRPr lang="en-US"/>
          </a:p>
        </p:txBody>
      </p:sp>
    </p:spTree>
    <p:extLst>
      <p:ext uri="{BB962C8B-B14F-4D97-AF65-F5344CB8AC3E}">
        <p14:creationId xmlns:p14="http://schemas.microsoft.com/office/powerpoint/2010/main" val="28935594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Despite difference in views on effectiveness of tax incentives, they are used very extensively across the world. Table shows prevalence of different tax incentives in 153 countries surveyed. </a:t>
            </a:r>
          </a:p>
          <a:p>
            <a:endParaRPr lang="en-US" dirty="0"/>
          </a:p>
          <a:p>
            <a:r>
              <a:rPr lang="en-US" dirty="0"/>
              <a:t>Tax holidays (i.e. complete exemption from income taxes for a certain period of time) remain quite prevalent in all regions except the OECD. They happen to be the least effective tax incentive. They provide blanket benefit unrelated to the amount of capital invested. There are also other issues, which I pick up on later.</a:t>
            </a:r>
          </a:p>
          <a:p>
            <a:endParaRPr lang="en-US" dirty="0"/>
          </a:p>
          <a:p>
            <a:r>
              <a:rPr lang="en-US" dirty="0"/>
              <a:t>In the OECD, there is a gradual move away from tax holidays and greater use of tax incentives for encouraging R&amp;D. Super deductions, where deductions are allowed for more than the actual cost of certain expenses are prevalent in South Asia – helps subsidize cost of investment when starting a business.</a:t>
            </a:r>
          </a:p>
          <a:p>
            <a:endParaRPr lang="en-US" dirty="0"/>
          </a:p>
          <a:p>
            <a:r>
              <a:rPr lang="en-US" dirty="0"/>
              <a:t>SEZ-related incentives are increasing and reflect a move towards containing incentives to certain geographic locations (i.e. avoid wider impact on the economy).</a:t>
            </a:r>
          </a:p>
          <a:p>
            <a:endParaRPr lang="en-US" dirty="0"/>
          </a:p>
          <a:p>
            <a:r>
              <a:rPr lang="en-US" dirty="0"/>
              <a:t>I come back later to the issue of which incentives are more effective.</a:t>
            </a:r>
          </a:p>
          <a:p>
            <a:endParaRPr lang="en-US" dirty="0"/>
          </a:p>
        </p:txBody>
      </p:sp>
      <p:sp>
        <p:nvSpPr>
          <p:cNvPr id="4" name="Slide Number Placeholder 3"/>
          <p:cNvSpPr>
            <a:spLocks noGrp="1"/>
          </p:cNvSpPr>
          <p:nvPr>
            <p:ph type="sldNum" sz="quarter" idx="5"/>
          </p:nvPr>
        </p:nvSpPr>
        <p:spPr/>
        <p:txBody>
          <a:bodyPr/>
          <a:lstStyle/>
          <a:p>
            <a:fld id="{2DC28672-5E39-4D65-BEDE-D481DC56E736}" type="slidenum">
              <a:rPr lang="en-US" smtClean="0"/>
              <a:t>4</a:t>
            </a:fld>
            <a:endParaRPr lang="en-US"/>
          </a:p>
        </p:txBody>
      </p:sp>
    </p:spTree>
    <p:extLst>
      <p:ext uri="{BB962C8B-B14F-4D97-AF65-F5344CB8AC3E}">
        <p14:creationId xmlns:p14="http://schemas.microsoft.com/office/powerpoint/2010/main" val="1106716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Bank has developed a corporate tax incentive database for developing countries using publicly available information. It covers 107 countries for the period 2009-15. Incentives targeting is divided across 22 sectors.</a:t>
            </a:r>
          </a:p>
          <a:p>
            <a:endParaRPr lang="en-US" dirty="0"/>
          </a:p>
          <a:p>
            <a:r>
              <a:rPr lang="en-US" dirty="0"/>
              <a:t>What we find is that:</a:t>
            </a:r>
          </a:p>
          <a:p>
            <a:pPr marL="171450" indent="-171450">
              <a:buFontTx/>
              <a:buChar char="-"/>
            </a:pPr>
            <a:r>
              <a:rPr lang="en-US" dirty="0"/>
              <a:t>Tax incentives are most common for construction, IT and electronics, machinery and equipment and other manufacturing.</a:t>
            </a:r>
          </a:p>
          <a:p>
            <a:pPr marL="171450" indent="-171450">
              <a:buFontTx/>
              <a:buChar char="-"/>
            </a:pPr>
            <a:r>
              <a:rPr lang="en-US" dirty="0"/>
              <a:t>Specific targeting of incentives (blue bar) is most prevalent in the manufacturing sector. Targeting is less common in services.</a:t>
            </a:r>
          </a:p>
          <a:p>
            <a:pPr marL="171450" indent="-171450">
              <a:buFontTx/>
              <a:buChar char="-"/>
            </a:pPr>
            <a:r>
              <a:rPr lang="en-US" dirty="0"/>
              <a:t>Most countries condition tax incentives on location requirements (i.e. will receive tax incentive if invest in SEZ, or region X)</a:t>
            </a:r>
          </a:p>
          <a:p>
            <a:pPr marL="171450" indent="-171450">
              <a:buFontTx/>
              <a:buChar char="-"/>
            </a:pPr>
            <a:r>
              <a:rPr lang="en-US" dirty="0"/>
              <a:t>Around 30 percent of countries condition tax incentives on exporting, and 40 percent on R&amp;D.</a:t>
            </a:r>
          </a:p>
          <a:p>
            <a:pPr marL="0" indent="0">
              <a:buFontTx/>
              <a:buNone/>
            </a:pPr>
            <a:endParaRPr lang="en-US" dirty="0"/>
          </a:p>
          <a:p>
            <a:pPr marL="0" indent="0">
              <a:buFontTx/>
              <a:buNone/>
            </a:pPr>
            <a:r>
              <a:rPr lang="en-US" dirty="0"/>
              <a:t>Looking at types of tax incentives:</a:t>
            </a:r>
          </a:p>
          <a:p>
            <a:pPr marL="171450" indent="-171450">
              <a:buFontTx/>
              <a:buChar char="-"/>
            </a:pPr>
            <a:r>
              <a:rPr lang="en-US" dirty="0"/>
              <a:t>The highest incidence of tax holidays is in the construction and services. </a:t>
            </a:r>
          </a:p>
          <a:p>
            <a:pPr marL="171450" indent="-171450">
              <a:buFontTx/>
              <a:buChar char="-"/>
            </a:pPr>
            <a:r>
              <a:rPr lang="en-US" dirty="0"/>
              <a:t>The median duration of tax holidays across regions and sectors is around 10 years.</a:t>
            </a:r>
          </a:p>
          <a:p>
            <a:pPr marL="171450" indent="-171450">
              <a:buFontTx/>
              <a:buChar char="-"/>
            </a:pPr>
            <a:r>
              <a:rPr lang="en-US" dirty="0"/>
              <a:t>Lower tax rates are also used. The median preferential tax rate is 13 percent.</a:t>
            </a:r>
          </a:p>
          <a:p>
            <a:pPr marL="0" indent="0">
              <a:buFontTx/>
              <a:buNone/>
            </a:pPr>
            <a:endParaRPr lang="en-US" dirty="0"/>
          </a:p>
          <a:p>
            <a:pPr marL="0" indent="0">
              <a:buFontTx/>
              <a:buNone/>
            </a:pPr>
            <a:r>
              <a:rPr lang="en-US" dirty="0"/>
              <a:t>Variation in tax rates across regions is substantial, ranging from 38 percent in South Asia to 15 percent in ECA.</a:t>
            </a:r>
          </a:p>
          <a:p>
            <a:pPr marL="0" indent="0">
              <a:buFontTx/>
              <a:buNone/>
            </a:pPr>
            <a:endParaRPr lang="en-US" dirty="0"/>
          </a:p>
          <a:p>
            <a:pPr marL="0" indent="0">
              <a:buFontTx/>
              <a:buNone/>
            </a:pPr>
            <a:r>
              <a:rPr lang="en-US" dirty="0"/>
              <a:t>But in recent years, developing countries have introduced new incentives and made existing ones more generous – countries at the median expanded tax holidays by seven years or dropped concessionary tax rates by five percentage points.</a:t>
            </a:r>
          </a:p>
          <a:p>
            <a:pPr marL="0" indent="0">
              <a:buFontTx/>
              <a:buNone/>
            </a:pPr>
            <a:endParaRPr lang="en-US" dirty="0"/>
          </a:p>
          <a:p>
            <a:pPr marL="0" indent="0">
              <a:buFontTx/>
              <a:buNone/>
            </a:pPr>
            <a:r>
              <a:rPr lang="en-US" dirty="0"/>
              <a:t>Consistent with more tax competition/race to the bottom, which requires global/regional measures to deal with this issue.</a:t>
            </a:r>
          </a:p>
        </p:txBody>
      </p:sp>
      <p:sp>
        <p:nvSpPr>
          <p:cNvPr id="4" name="Slide Number Placeholder 3"/>
          <p:cNvSpPr>
            <a:spLocks noGrp="1"/>
          </p:cNvSpPr>
          <p:nvPr>
            <p:ph type="sldNum" sz="quarter" idx="5"/>
          </p:nvPr>
        </p:nvSpPr>
        <p:spPr/>
        <p:txBody>
          <a:bodyPr/>
          <a:lstStyle/>
          <a:p>
            <a:fld id="{2DC28672-5E39-4D65-BEDE-D481DC56E736}" type="slidenum">
              <a:rPr lang="en-US" smtClean="0"/>
              <a:t>5</a:t>
            </a:fld>
            <a:endParaRPr lang="en-US"/>
          </a:p>
        </p:txBody>
      </p:sp>
    </p:spTree>
    <p:extLst>
      <p:ext uri="{BB962C8B-B14F-4D97-AF65-F5344CB8AC3E}">
        <p14:creationId xmlns:p14="http://schemas.microsoft.com/office/powerpoint/2010/main" val="11897300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analysis of the impact of this proliferation of tax incentives across developing and emerging market economies is limited. The general assumption is that reduced tax burden lowers the user cost of capital of firms (i.e. the cost of investment) which in turn encourages capital formation. There are studies looking at the relationship between tax rates and FDI, with most finding that higher tax rates have a significant negative impact on FDI flows. </a:t>
            </a:r>
          </a:p>
          <a:p>
            <a:endParaRPr lang="en-US" dirty="0"/>
          </a:p>
          <a:p>
            <a:r>
              <a:rPr lang="en-US" dirty="0"/>
              <a:t>Most of these studies are for OECD economies. Of 47 econometric studies on FDI and taxation, only 5 include investments in developing and emerging market countries. </a:t>
            </a:r>
          </a:p>
          <a:p>
            <a:endParaRPr lang="en-US" dirty="0"/>
          </a:p>
          <a:p>
            <a:r>
              <a:rPr lang="en-US" dirty="0"/>
              <a:t>Recent work by the WBG looking at tax and FDI in developing countries finds that fiscal incentives do not effectively counterbalance weak investment climate conditions (e.g. infra, macro, governance, market efficiency).</a:t>
            </a:r>
          </a:p>
          <a:p>
            <a:endParaRPr lang="en-US" dirty="0"/>
          </a:p>
          <a:p>
            <a:r>
              <a:rPr lang="en-US" dirty="0"/>
              <a:t>Chart shows that for countries with weak investment climates (in red), a lower Marginal Effective Tax rate (</a:t>
            </a:r>
            <a:r>
              <a:rPr lang="en-US" sz="1200" b="0" i="0" kern="1200" dirty="0">
                <a:solidFill>
                  <a:schemeClr val="tx1"/>
                </a:solidFill>
                <a:effectLst/>
                <a:latin typeface="+mn-lt"/>
                <a:ea typeface="+mn-ea"/>
                <a:cs typeface="+mn-cs"/>
              </a:rPr>
              <a:t>expected pretax rate of return minus the expected after-tax rate of return on a new marginal investment, divided by the pretax rate of return) </a:t>
            </a:r>
            <a:r>
              <a:rPr lang="en-US" dirty="0"/>
              <a:t>has limited impact on FDI. The higher the METR (i.e. the higher the tax take) the lower the incentive to invest.</a:t>
            </a:r>
          </a:p>
          <a:p>
            <a:endParaRPr lang="en-US" dirty="0"/>
          </a:p>
          <a:p>
            <a:r>
              <a:rPr lang="en-US" dirty="0"/>
              <a:t>The average response is much higher in countries with better investment climates (blue). E.g. METR of 20 vs. 40 percent in weak climate countries increases FDI by 1 percent, and in strong climate countries increase FDI by eight times more.</a:t>
            </a:r>
          </a:p>
          <a:p>
            <a:endParaRPr lang="en-US" dirty="0"/>
          </a:p>
          <a:p>
            <a:r>
              <a:rPr lang="en-US" dirty="0"/>
              <a:t>So effectiveness of incentives linked to the environment in which they are offered.</a:t>
            </a:r>
          </a:p>
          <a:p>
            <a:endParaRPr lang="en-US" dirty="0"/>
          </a:p>
          <a:p>
            <a:endParaRPr lang="en-US" dirty="0"/>
          </a:p>
        </p:txBody>
      </p:sp>
      <p:sp>
        <p:nvSpPr>
          <p:cNvPr id="4" name="Slide Number Placeholder 3"/>
          <p:cNvSpPr>
            <a:spLocks noGrp="1"/>
          </p:cNvSpPr>
          <p:nvPr>
            <p:ph type="sldNum" sz="quarter" idx="5"/>
          </p:nvPr>
        </p:nvSpPr>
        <p:spPr/>
        <p:txBody>
          <a:bodyPr/>
          <a:lstStyle/>
          <a:p>
            <a:fld id="{2DC28672-5E39-4D65-BEDE-D481DC56E736}" type="slidenum">
              <a:rPr lang="en-US" smtClean="0"/>
              <a:t>6</a:t>
            </a:fld>
            <a:endParaRPr lang="en-US"/>
          </a:p>
        </p:txBody>
      </p:sp>
    </p:spTree>
    <p:extLst>
      <p:ext uri="{BB962C8B-B14F-4D97-AF65-F5344CB8AC3E}">
        <p14:creationId xmlns:p14="http://schemas.microsoft.com/office/powerpoint/2010/main" val="373368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Tax expenditures should be treated in the same way as any budgetary expenditure. Because the authorities are foregoing direct spending by the amount of revenue foregone but for the purposes of boosting investment. A key question is whether the investment would have taken place even without the tax incentive. If yes, then the tax incentive is redundant and there is a net loss. It is equivalent to inefficient or wasted expenditure. </a:t>
            </a:r>
          </a:p>
          <a:p>
            <a:endParaRPr lang="en-US" dirty="0"/>
          </a:p>
          <a:p>
            <a:r>
              <a:rPr lang="en-US" dirty="0"/>
              <a:t>One way to assess this is by looking at the difference in return on investments pre and post-tax incentive. This chart illustrates by looking at ROI across different sectors in the economy aggregated using firm level data in Sri Lanka. ROI is the after-tax profit to investment ratio, which is derived using balance sheet information. We also need tax expenditure estimates so that we can estimate ROI both post and pre incentive. </a:t>
            </a:r>
          </a:p>
          <a:p>
            <a:endParaRPr lang="en-US" dirty="0"/>
          </a:p>
          <a:p>
            <a:r>
              <a:rPr lang="en-US" dirty="0"/>
              <a:t>If the ROI is greater than alternative investment opportunities (e.g. stock or debt markets) then the business can be regarded as viable. To assess the return on alternative investments, we take the interest rate on lending (which is the minimum return needed for a debt financed investment) and the deposit interest rate (which is the opportunity cost of equity that the investor puts in the business). We weight this based on the debt/equity ratio for firms on average in Sri Lanka to come up with ‘hurdle rate’ as a benchmark for alternative investment returns. </a:t>
            </a:r>
          </a:p>
          <a:p>
            <a:endParaRPr lang="en-US" dirty="0"/>
          </a:p>
          <a:p>
            <a:r>
              <a:rPr lang="en-US" dirty="0"/>
              <a:t>So firms in those sectors that had ROI above the hurdle rate before the tax incentive (and thereby after the tax incentive, the incentive is not necessary). E.g. IT and other services are two examples. Incentives likely redundant in those sectors.</a:t>
            </a:r>
          </a:p>
          <a:p>
            <a:endParaRPr lang="en-US" dirty="0"/>
          </a:p>
          <a:p>
            <a:r>
              <a:rPr lang="en-US" dirty="0"/>
              <a:t>But for other manufacturing, services exports, textile and apparel , food and beverage, etc. became profitable after the tax incentive.  These are called the marginal firms/sectors where tax incentives are important. There are others that were always profitable; and finally those that were not profitable even after the incentives. </a:t>
            </a:r>
          </a:p>
          <a:p>
            <a:endParaRPr lang="en-US" dirty="0"/>
          </a:p>
          <a:p>
            <a:r>
              <a:rPr lang="en-US" dirty="0"/>
              <a:t>In sum, this is a form of cost-benefit analysis from which policy makers could target incentives to those sectors with a large share of marginal firms but with few profitable firms. Conversely firms with a lot of profitable firms should not receive the incentive.</a:t>
            </a:r>
          </a:p>
          <a:p>
            <a:endParaRPr lang="en-US" dirty="0"/>
          </a:p>
          <a:p>
            <a:endParaRPr lang="en-US" dirty="0"/>
          </a:p>
        </p:txBody>
      </p:sp>
      <p:sp>
        <p:nvSpPr>
          <p:cNvPr id="4" name="Slide Number Placeholder 3"/>
          <p:cNvSpPr>
            <a:spLocks noGrp="1"/>
          </p:cNvSpPr>
          <p:nvPr>
            <p:ph type="sldNum" sz="quarter" idx="5"/>
          </p:nvPr>
        </p:nvSpPr>
        <p:spPr/>
        <p:txBody>
          <a:bodyPr/>
          <a:lstStyle/>
          <a:p>
            <a:fld id="{2DC28672-5E39-4D65-BEDE-D481DC56E736}" type="slidenum">
              <a:rPr lang="en-US" smtClean="0"/>
              <a:t>8</a:t>
            </a:fld>
            <a:endParaRPr lang="en-US"/>
          </a:p>
        </p:txBody>
      </p:sp>
    </p:spTree>
    <p:extLst>
      <p:ext uri="{BB962C8B-B14F-4D97-AF65-F5344CB8AC3E}">
        <p14:creationId xmlns:p14="http://schemas.microsoft.com/office/powerpoint/2010/main" val="1533966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this is not final – as noted earlier, tax incentives are equivalent to a public expenditure in that the foregone revenue is equivalent to lower expenditure on public goods that could help correct market failures that lead to lower investments in certain areas in the first place. </a:t>
            </a:r>
          </a:p>
          <a:p>
            <a:endParaRPr lang="en-US" dirty="0"/>
          </a:p>
          <a:p>
            <a:r>
              <a:rPr lang="en-US" dirty="0"/>
              <a:t>So we need to consider the fiscal costs of foregone revenue to the social benefits that go beyond the immediate returns to the firm. The positive externalities and other factors. </a:t>
            </a:r>
          </a:p>
          <a:p>
            <a:endParaRPr lang="en-US" dirty="0"/>
          </a:p>
        </p:txBody>
      </p:sp>
      <p:sp>
        <p:nvSpPr>
          <p:cNvPr id="4" name="Slide Number Placeholder 3"/>
          <p:cNvSpPr>
            <a:spLocks noGrp="1"/>
          </p:cNvSpPr>
          <p:nvPr>
            <p:ph type="sldNum" sz="quarter" idx="5"/>
          </p:nvPr>
        </p:nvSpPr>
        <p:spPr/>
        <p:txBody>
          <a:bodyPr/>
          <a:lstStyle/>
          <a:p>
            <a:fld id="{2DC28672-5E39-4D65-BEDE-D481DC56E736}" type="slidenum">
              <a:rPr lang="en-US" smtClean="0"/>
              <a:t>9</a:t>
            </a:fld>
            <a:endParaRPr lang="en-US"/>
          </a:p>
        </p:txBody>
      </p:sp>
    </p:spTree>
    <p:extLst>
      <p:ext uri="{BB962C8B-B14F-4D97-AF65-F5344CB8AC3E}">
        <p14:creationId xmlns:p14="http://schemas.microsoft.com/office/powerpoint/2010/main" val="1914839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One way to think about this is through the above 2/2 matrix. Tax incentives should target sectors that generate significant economic (social) returns but limited private returns. Tax incentives are not needed for investments with high financial returns. Plus, tax incentives for investments that generate low economic returns are not beneficial. This analysis can be done investment by investment or at sector level.</a:t>
            </a:r>
          </a:p>
          <a:p>
            <a:endParaRPr lang="en-US" dirty="0"/>
          </a:p>
          <a:p>
            <a:r>
              <a:rPr lang="en-US" dirty="0"/>
              <a:t>Similarly costs are not contained to the direct foregone revenue. For example, tax incentives could have a negative impact on other activities that are forced to bear a higher tax burden (i.e. to offset impact of tax expenditure). Investors may try to take advantage of tax incentives even if they don’t qualify e.g. by funneling profits through transfer pricing from an existing profitable company through a company that is eligible for tax holidays.</a:t>
            </a:r>
          </a:p>
        </p:txBody>
      </p:sp>
      <p:sp>
        <p:nvSpPr>
          <p:cNvPr id="4" name="Slide Number Placeholder 3"/>
          <p:cNvSpPr>
            <a:spLocks noGrp="1"/>
          </p:cNvSpPr>
          <p:nvPr>
            <p:ph type="sldNum" sz="quarter" idx="5"/>
          </p:nvPr>
        </p:nvSpPr>
        <p:spPr/>
        <p:txBody>
          <a:bodyPr/>
          <a:lstStyle/>
          <a:p>
            <a:fld id="{2DC28672-5E39-4D65-BEDE-D481DC56E736}" type="slidenum">
              <a:rPr lang="en-US" smtClean="0"/>
              <a:t>10</a:t>
            </a:fld>
            <a:endParaRPr lang="en-US"/>
          </a:p>
        </p:txBody>
      </p:sp>
    </p:spTree>
    <p:extLst>
      <p:ext uri="{BB962C8B-B14F-4D97-AF65-F5344CB8AC3E}">
        <p14:creationId xmlns:p14="http://schemas.microsoft.com/office/powerpoint/2010/main" val="30734890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1 from Sri Lanka, a Middle Income economy, which tries to compare tax expenditure against socio-economic objectives (employment, investment, exports).</a:t>
            </a:r>
          </a:p>
          <a:p>
            <a:endParaRPr lang="en-US" dirty="0"/>
          </a:p>
          <a:p>
            <a:r>
              <a:rPr lang="en-US" dirty="0"/>
              <a:t>Step 1: map out tax expenditures by sectors, and the level of exports, employees and skilled employees in each of those sectors. As we saw earlier, sectors with lots of profitable firms would not necessarily have benefited from incentives to create additional jobs. </a:t>
            </a:r>
          </a:p>
          <a:p>
            <a:endParaRPr lang="en-US" dirty="0"/>
          </a:p>
          <a:p>
            <a:r>
              <a:rPr lang="en-US" dirty="0"/>
              <a:t>Step 2: So in doing the CBA, benefits are taken as: jobs sustained by firms for which incentives were important to be profitable (i.e. marginal firms); and as costs: the tax expenditure on firms that would have been profitable without incentives. So total tax expenditure (A+B)/total employment (C+D) is average TE per job; and TE of profitable firms/employment of non-profitable firms is the CB ratio. So this gives us the cost of redundant tax expenditure per marginal job.</a:t>
            </a:r>
          </a:p>
          <a:p>
            <a:endParaRPr lang="en-US" dirty="0"/>
          </a:p>
          <a:p>
            <a:r>
              <a:rPr lang="en-US" dirty="0"/>
              <a:t>Step 3: This result is broken down further to find that : </a:t>
            </a:r>
          </a:p>
          <a:p>
            <a:pPr marL="171450" indent="-171450">
              <a:buFontTx/>
              <a:buChar char="-"/>
            </a:pPr>
            <a:r>
              <a:rPr lang="en-US" dirty="0"/>
              <a:t>tax expenditures are large and concentrated in sectors that would have been profitable anyway without incentives (e.g. communication, entertainment, IT and other services). </a:t>
            </a:r>
          </a:p>
          <a:p>
            <a:pPr marL="171450" indent="-171450">
              <a:buFontTx/>
              <a:buChar char="-"/>
            </a:pPr>
            <a:r>
              <a:rPr lang="en-US" dirty="0"/>
              <a:t>A large share of TE is given to sectors that account for only a small share of exports.</a:t>
            </a:r>
          </a:p>
          <a:p>
            <a:pPr marL="171450" indent="-171450">
              <a:buFontTx/>
              <a:buChar char="-"/>
            </a:pPr>
            <a:r>
              <a:rPr lang="en-US" dirty="0"/>
              <a:t>At the same time, there are also TEs directed to manufacturing, agriculture, exports, imports, logistics, etc. which are tradable and labor intensive – the cost of redundant tax expenditure per marginal job is the lowest.</a:t>
            </a:r>
          </a:p>
          <a:p>
            <a:pPr marL="171450" indent="-171450">
              <a:buFontTx/>
              <a:buChar char="-"/>
            </a:pPr>
            <a:endParaRPr lang="en-US" dirty="0"/>
          </a:p>
          <a:p>
            <a:pPr marL="0" indent="0">
              <a:buFontTx/>
              <a:buNone/>
            </a:pPr>
            <a:r>
              <a:rPr lang="en-US" dirty="0"/>
              <a:t>So this points to the allocative efficiency of tax expenditures; suggests that some reallocation of incentives could generate greater benefits or lower losses. But important to note that it is a static analysis i.e. it doesn’t say that for X amount of more TE you could get Y amount of more benefit.</a:t>
            </a:r>
          </a:p>
          <a:p>
            <a:endParaRPr lang="en-US" dirty="0"/>
          </a:p>
        </p:txBody>
      </p:sp>
      <p:sp>
        <p:nvSpPr>
          <p:cNvPr id="4" name="Slide Number Placeholder 3"/>
          <p:cNvSpPr>
            <a:spLocks noGrp="1"/>
          </p:cNvSpPr>
          <p:nvPr>
            <p:ph type="sldNum" sz="quarter" idx="5"/>
          </p:nvPr>
        </p:nvSpPr>
        <p:spPr/>
        <p:txBody>
          <a:bodyPr/>
          <a:lstStyle/>
          <a:p>
            <a:fld id="{2DC28672-5E39-4D65-BEDE-D481DC56E736}" type="slidenum">
              <a:rPr lang="en-US" smtClean="0"/>
              <a:t>11</a:t>
            </a:fld>
            <a:endParaRPr lang="en-US"/>
          </a:p>
        </p:txBody>
      </p:sp>
    </p:spTree>
    <p:extLst>
      <p:ext uri="{BB962C8B-B14F-4D97-AF65-F5344CB8AC3E}">
        <p14:creationId xmlns:p14="http://schemas.microsoft.com/office/powerpoint/2010/main" val="1299738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3811094-7DE9-4739-923F-AA49A9B8CF6A}" type="datetimeFigureOut">
              <a:rPr lang="en-US" smtClean="0">
                <a:solidFill>
                  <a:prstClr val="black">
                    <a:tint val="75000"/>
                  </a:prstClr>
                </a:solidFill>
              </a:rPr>
              <a:pPr/>
              <a:t>4/16/2019</a:t>
            </a:fld>
            <a:endParaRPr lang="en-US">
              <a:solidFill>
                <a:prstClr val="black">
                  <a:tint val="75000"/>
                </a:prstClr>
              </a:solidFill>
            </a:endParaRPr>
          </a:p>
        </p:txBody>
      </p:sp>
      <p:sp>
        <p:nvSpPr>
          <p:cNvPr id="5" name="Footer Placeholder 4"/>
          <p:cNvSpPr>
            <a:spLocks noGrp="1"/>
          </p:cNvSpPr>
          <p:nvPr>
            <p:ph type="ftr" sz="quarter" idx="11"/>
          </p:nvPr>
        </p:nvSpPr>
        <p:spPr>
          <a:xfrm>
            <a:off x="3124200" y="6374922"/>
            <a:ext cx="2895600" cy="365125"/>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9A181CDE-86B9-45F0-8A09-685F4C5E38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88733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811094-7DE9-4739-923F-AA49A9B8CF6A}" type="datetimeFigureOut">
              <a:rPr lang="en-US" smtClean="0">
                <a:solidFill>
                  <a:prstClr val="black">
                    <a:tint val="75000"/>
                  </a:prstClr>
                </a:solidFill>
              </a:rPr>
              <a:pPr/>
              <a:t>4/16/2019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A181CDE-86B9-45F0-8A09-685F4C5E38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468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811094-7DE9-4739-923F-AA49A9B8CF6A}" type="datetimeFigureOut">
              <a:rPr lang="en-US" smtClean="0">
                <a:solidFill>
                  <a:prstClr val="black">
                    <a:tint val="75000"/>
                  </a:prstClr>
                </a:solidFill>
              </a:rPr>
              <a:pPr/>
              <a:t>4/16/2019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A181CDE-86B9-45F0-8A09-685F4C5E38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15898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811094-7DE9-4739-923F-AA49A9B8CF6A}" type="datetimeFigureOut">
              <a:rPr lang="en-US" smtClean="0">
                <a:solidFill>
                  <a:prstClr val="black">
                    <a:tint val="75000"/>
                  </a:prstClr>
                </a:solidFill>
              </a:rPr>
              <a:pPr/>
              <a:t>4/16/2019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A181CDE-86B9-45F0-8A09-685F4C5E38C1}" type="slidenum">
              <a:rPr lang="en-US" smtClean="0">
                <a:solidFill>
                  <a:prstClr val="black">
                    <a:tint val="75000"/>
                  </a:prstClr>
                </a:solidFill>
              </a:rPr>
              <a:pPr/>
              <a:t>‹#›</a:t>
            </a:fld>
            <a:endParaRPr lang="en-US">
              <a:solidFill>
                <a:prstClr val="black">
                  <a:tint val="75000"/>
                </a:prstClr>
              </a:solidFill>
            </a:endParaRPr>
          </a:p>
        </p:txBody>
      </p:sp>
      <p:pic>
        <p:nvPicPr>
          <p:cNvPr id="7" name="Picture 6" descr="WB-pptbackground.jpg"/>
          <p:cNvPicPr>
            <a:picLocks noChangeAspect="1"/>
          </p:cNvPicPr>
          <p:nvPr userDrawn="1"/>
        </p:nvPicPr>
        <p:blipFill>
          <a:blip r:embed="rId2" cstate="print"/>
          <a:stretch>
            <a:fillRect/>
          </a:stretch>
        </p:blipFill>
        <p:spPr>
          <a:xfrm>
            <a:off x="0" y="0"/>
            <a:ext cx="9144000" cy="6858000"/>
          </a:xfrm>
          <a:prstGeom prst="rect">
            <a:avLst/>
          </a:prstGeom>
        </p:spPr>
      </p:pic>
    </p:spTree>
    <p:extLst>
      <p:ext uri="{BB962C8B-B14F-4D97-AF65-F5344CB8AC3E}">
        <p14:creationId xmlns:p14="http://schemas.microsoft.com/office/powerpoint/2010/main" val="1772606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811094-7DE9-4739-923F-AA49A9B8CF6A}" type="datetimeFigureOut">
              <a:rPr lang="en-US" smtClean="0">
                <a:solidFill>
                  <a:prstClr val="black">
                    <a:tint val="75000"/>
                  </a:prstClr>
                </a:solidFill>
              </a:rPr>
              <a:pPr/>
              <a:t>4/16/2019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A181CDE-86B9-45F0-8A09-685F4C5E38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20933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3811094-7DE9-4739-923F-AA49A9B8CF6A}" type="datetimeFigureOut">
              <a:rPr lang="en-US" smtClean="0">
                <a:solidFill>
                  <a:prstClr val="black">
                    <a:tint val="75000"/>
                  </a:prstClr>
                </a:solidFill>
              </a:rPr>
              <a:pPr/>
              <a:t>4/16/2019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A181CDE-86B9-45F0-8A09-685F4C5E38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39066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3811094-7DE9-4739-923F-AA49A9B8CF6A}" type="datetimeFigureOut">
              <a:rPr lang="en-US" smtClean="0">
                <a:solidFill>
                  <a:prstClr val="black">
                    <a:tint val="75000"/>
                  </a:prstClr>
                </a:solidFill>
              </a:rPr>
              <a:pPr/>
              <a:t>4/16/2019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A181CDE-86B9-45F0-8A09-685F4C5E38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06174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3811094-7DE9-4739-923F-AA49A9B8CF6A}" type="datetimeFigureOut">
              <a:rPr lang="en-US" smtClean="0">
                <a:solidFill>
                  <a:prstClr val="black">
                    <a:tint val="75000"/>
                  </a:prstClr>
                </a:solidFill>
              </a:rPr>
              <a:pPr/>
              <a:t>4/16/2019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A181CDE-86B9-45F0-8A09-685F4C5E38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4925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811094-7DE9-4739-923F-AA49A9B8CF6A}" type="datetimeFigureOut">
              <a:rPr lang="en-US" smtClean="0">
                <a:solidFill>
                  <a:prstClr val="black">
                    <a:tint val="75000"/>
                  </a:prstClr>
                </a:solidFill>
              </a:rPr>
              <a:pPr/>
              <a:t>4/16/2019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A181CDE-86B9-45F0-8A09-685F4C5E38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68420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811094-7DE9-4739-923F-AA49A9B8CF6A}" type="datetimeFigureOut">
              <a:rPr lang="en-US" smtClean="0">
                <a:solidFill>
                  <a:prstClr val="black">
                    <a:tint val="75000"/>
                  </a:prstClr>
                </a:solidFill>
              </a:rPr>
              <a:pPr/>
              <a:t>4/16/2019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A181CDE-86B9-45F0-8A09-685F4C5E38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70112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811094-7DE9-4739-923F-AA49A9B8CF6A}" type="datetimeFigureOut">
              <a:rPr lang="en-US" smtClean="0">
                <a:solidFill>
                  <a:prstClr val="black">
                    <a:tint val="75000"/>
                  </a:prstClr>
                </a:solidFill>
              </a:rPr>
              <a:pPr/>
              <a:t>4/16/2019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A181CDE-86B9-45F0-8A09-685F4C5E38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85475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WB-pptbackground.jpg"/>
          <p:cNvPicPr>
            <a:picLocks noChangeAspect="1"/>
          </p:cNvPicPr>
          <p:nvPr userDrawn="1"/>
        </p:nvPicPr>
        <p:blipFill>
          <a:blip r:embed="rId13" cstate="print"/>
          <a:stretch>
            <a:fillRect/>
          </a:stretch>
        </p:blipFill>
        <p:spPr>
          <a:xfrm>
            <a:off x="-2540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811094-7DE9-4739-923F-AA49A9B8CF6A}" type="datetimeFigureOut">
              <a:rPr lang="en-US" smtClean="0">
                <a:solidFill>
                  <a:prstClr val="black">
                    <a:tint val="75000"/>
                  </a:prstClr>
                </a:solidFill>
              </a:rPr>
              <a:pPr/>
              <a:t>4/16/2019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181CDE-86B9-45F0-8A09-685F4C5E38C1}"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306604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a:t>Tax Incentives: Costs, Benefits and Good Practice</a:t>
            </a:r>
          </a:p>
        </p:txBody>
      </p:sp>
      <p:sp>
        <p:nvSpPr>
          <p:cNvPr id="3" name="Subtitle 2"/>
          <p:cNvSpPr>
            <a:spLocks noGrp="1"/>
          </p:cNvSpPr>
          <p:nvPr>
            <p:ph type="subTitle" idx="1"/>
          </p:nvPr>
        </p:nvSpPr>
        <p:spPr/>
        <p:txBody>
          <a:bodyPr>
            <a:normAutofit/>
          </a:bodyPr>
          <a:lstStyle/>
          <a:p>
            <a:r>
              <a:rPr lang="en-US" sz="2800" dirty="0"/>
              <a:t>Symposium on Efficiency of Tax Incentives, </a:t>
            </a:r>
          </a:p>
          <a:p>
            <a:r>
              <a:rPr lang="en-US" sz="2800" dirty="0"/>
              <a:t>Istanbul, April 17</a:t>
            </a:r>
          </a:p>
        </p:txBody>
      </p:sp>
    </p:spTree>
    <p:extLst>
      <p:ext uri="{BB962C8B-B14F-4D97-AF65-F5344CB8AC3E}">
        <p14:creationId xmlns:p14="http://schemas.microsoft.com/office/powerpoint/2010/main" val="2599756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AA2F3-6FB2-48FD-A412-39D0903B76F4}"/>
              </a:ext>
            </a:extLst>
          </p:cNvPr>
          <p:cNvSpPr>
            <a:spLocks noGrp="1"/>
          </p:cNvSpPr>
          <p:nvPr>
            <p:ph type="title"/>
          </p:nvPr>
        </p:nvSpPr>
        <p:spPr>
          <a:xfrm>
            <a:off x="457200" y="152400"/>
            <a:ext cx="8229600" cy="1143000"/>
          </a:xfrm>
        </p:spPr>
        <p:txBody>
          <a:bodyPr>
            <a:normAutofit fontScale="90000"/>
          </a:bodyPr>
          <a:lstStyle/>
          <a:p>
            <a:r>
              <a:rPr lang="en-US" dirty="0"/>
              <a:t>Strategic importance: looking beyond profits and foregone revenue</a:t>
            </a:r>
          </a:p>
        </p:txBody>
      </p:sp>
      <p:graphicFrame>
        <p:nvGraphicFramePr>
          <p:cNvPr id="4" name="Content Placeholder 6">
            <a:extLst>
              <a:ext uri="{FF2B5EF4-FFF2-40B4-BE49-F238E27FC236}">
                <a16:creationId xmlns:a16="http://schemas.microsoft.com/office/drawing/2014/main" id="{CCD9EB2D-C699-4E55-994A-99949F283E59}"/>
              </a:ext>
            </a:extLst>
          </p:cNvPr>
          <p:cNvGraphicFramePr>
            <a:graphicFrameLocks noGrp="1"/>
          </p:cNvGraphicFramePr>
          <p:nvPr>
            <p:ph idx="1"/>
            <p:extLst>
              <p:ext uri="{D42A27DB-BD31-4B8C-83A1-F6EECF244321}">
                <p14:modId xmlns:p14="http://schemas.microsoft.com/office/powerpoint/2010/main" val="567645177"/>
              </p:ext>
            </p:extLst>
          </p:nvPr>
        </p:nvGraphicFramePr>
        <p:xfrm>
          <a:off x="184485" y="1445878"/>
          <a:ext cx="8686797" cy="2549213"/>
        </p:xfrm>
        <a:graphic>
          <a:graphicData uri="http://schemas.openxmlformats.org/drawingml/2006/table">
            <a:tbl>
              <a:tblPr>
                <a:tableStyleId>{BC89EF96-8CEA-46FF-86C4-4CE0E7609802}</a:tableStyleId>
              </a:tblPr>
              <a:tblGrid>
                <a:gridCol w="1218474">
                  <a:extLst>
                    <a:ext uri="{9D8B030D-6E8A-4147-A177-3AD203B41FA5}">
                      <a16:colId xmlns:a16="http://schemas.microsoft.com/office/drawing/2014/main" val="20000"/>
                    </a:ext>
                  </a:extLst>
                </a:gridCol>
                <a:gridCol w="1218474">
                  <a:extLst>
                    <a:ext uri="{9D8B030D-6E8A-4147-A177-3AD203B41FA5}">
                      <a16:colId xmlns:a16="http://schemas.microsoft.com/office/drawing/2014/main" val="20001"/>
                    </a:ext>
                  </a:extLst>
                </a:gridCol>
                <a:gridCol w="3099497">
                  <a:extLst>
                    <a:ext uri="{9D8B030D-6E8A-4147-A177-3AD203B41FA5}">
                      <a16:colId xmlns:a16="http://schemas.microsoft.com/office/drawing/2014/main" val="20002"/>
                    </a:ext>
                  </a:extLst>
                </a:gridCol>
                <a:gridCol w="3150352">
                  <a:extLst>
                    <a:ext uri="{9D8B030D-6E8A-4147-A177-3AD203B41FA5}">
                      <a16:colId xmlns:a16="http://schemas.microsoft.com/office/drawing/2014/main" val="20003"/>
                    </a:ext>
                  </a:extLst>
                </a:gridCol>
              </a:tblGrid>
              <a:tr h="315907">
                <a:tc rowSpan="2" gridSpan="2">
                  <a:txBody>
                    <a:bodyPr/>
                    <a:lstStyle/>
                    <a:p>
                      <a:endParaRPr lang="en-US" dirty="0"/>
                    </a:p>
                  </a:txBody>
                  <a:tcPr/>
                </a:tc>
                <a:tc rowSpan="2" hMerge="1">
                  <a:txBody>
                    <a:bodyPr/>
                    <a:lstStyle/>
                    <a:p>
                      <a:endParaRPr lang="en-US"/>
                    </a:p>
                  </a:txBody>
                  <a:tcPr/>
                </a:tc>
                <a:tc gridSpan="2">
                  <a:txBody>
                    <a:bodyPr/>
                    <a:lstStyle/>
                    <a:p>
                      <a:pPr algn="ctr"/>
                      <a:r>
                        <a:rPr lang="en-US" dirty="0"/>
                        <a:t>Benefits to the Economy by the Sector/Industry</a:t>
                      </a:r>
                    </a:p>
                  </a:txBody>
                  <a:tcPr anchor="ctr"/>
                </a:tc>
                <a:tc hMerge="1">
                  <a:txBody>
                    <a:bodyPr/>
                    <a:lstStyle/>
                    <a:p>
                      <a:endParaRPr lang="en-US"/>
                    </a:p>
                  </a:txBody>
                  <a:tcPr/>
                </a:tc>
                <a:extLst>
                  <a:ext uri="{0D108BD9-81ED-4DB2-BD59-A6C34878D82A}">
                    <a16:rowId xmlns:a16="http://schemas.microsoft.com/office/drawing/2014/main" val="10000"/>
                  </a:ext>
                </a:extLst>
              </a:tr>
              <a:tr h="315907">
                <a:tc gridSpan="2" vMerge="1">
                  <a:txBody>
                    <a:bodyPr/>
                    <a:lstStyle/>
                    <a:p>
                      <a:endParaRPr lang="en-US"/>
                    </a:p>
                  </a:txBody>
                  <a:tcPr/>
                </a:tc>
                <a:tc hMerge="1"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LOW</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t>HIGH</a:t>
                      </a:r>
                    </a:p>
                  </a:txBody>
                  <a:tcPr anchor="ctr"/>
                </a:tc>
                <a:extLst>
                  <a:ext uri="{0D108BD9-81ED-4DB2-BD59-A6C34878D82A}">
                    <a16:rowId xmlns:a16="http://schemas.microsoft.com/office/drawing/2014/main" val="10001"/>
                  </a:ext>
                </a:extLst>
              </a:tr>
              <a:tr h="903293">
                <a:tc rowSpan="2">
                  <a:txBody>
                    <a:bodyPr/>
                    <a:lstStyle/>
                    <a:p>
                      <a:pPr algn="ctr"/>
                      <a:r>
                        <a:rPr lang="en-US" dirty="0"/>
                        <a:t>Return of Investment of the</a:t>
                      </a:r>
                      <a:r>
                        <a:rPr lang="en-US" baseline="0" dirty="0"/>
                        <a:t> Sector/Industry</a:t>
                      </a:r>
                      <a:endParaRPr lang="en-US" dirty="0"/>
                    </a:p>
                  </a:txBody>
                  <a:tcPr vert="vert270" anchor="ctr"/>
                </a:tc>
                <a:tc>
                  <a:txBody>
                    <a:bodyPr/>
                    <a:lstStyle/>
                    <a:p>
                      <a:pPr algn="ctr"/>
                      <a:r>
                        <a:rPr lang="en-US" dirty="0"/>
                        <a:t>HIGH</a:t>
                      </a:r>
                    </a:p>
                  </a:txBody>
                  <a:tcPr vert="vert270" anchor="ctr"/>
                </a:tc>
                <a:tc>
                  <a:txBody>
                    <a:bodyPr/>
                    <a:lstStyle/>
                    <a:p>
                      <a:pPr algn="ctr"/>
                      <a:r>
                        <a:rPr lang="en-US" dirty="0"/>
                        <a:t>Incentives not necessary as investment is sustainable and low benefits to economy</a:t>
                      </a:r>
                    </a:p>
                  </a:txBody>
                  <a:tcPr anchor="ctr">
                    <a:solidFill>
                      <a:schemeClr val="accent2">
                        <a:lumMod val="60000"/>
                        <a:lumOff val="40000"/>
                      </a:schemeClr>
                    </a:solidFill>
                  </a:tcPr>
                </a:tc>
                <a:tc>
                  <a:txBody>
                    <a:bodyPr/>
                    <a:lstStyle/>
                    <a:p>
                      <a:pPr algn="ctr"/>
                      <a:r>
                        <a:rPr lang="en-US" dirty="0"/>
                        <a:t>Incentives not necessary as investment is sustainable without incentives</a:t>
                      </a:r>
                    </a:p>
                  </a:txBody>
                  <a:tcPr anchor="ctr">
                    <a:solidFill>
                      <a:schemeClr val="accent2">
                        <a:lumMod val="60000"/>
                        <a:lumOff val="40000"/>
                      </a:schemeClr>
                    </a:solidFill>
                  </a:tcPr>
                </a:tc>
                <a:extLst>
                  <a:ext uri="{0D108BD9-81ED-4DB2-BD59-A6C34878D82A}">
                    <a16:rowId xmlns:a16="http://schemas.microsoft.com/office/drawing/2014/main" val="10002"/>
                  </a:ext>
                </a:extLst>
              </a:tr>
              <a:tr h="903293">
                <a:tc vMerge="1">
                  <a:txBody>
                    <a:bodyPr/>
                    <a:lstStyle/>
                    <a:p>
                      <a:endParaRPr lang="en-US" dirty="0"/>
                    </a:p>
                  </a:txBody>
                  <a:tcP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mpd="sng">
                      <a:solidFill>
                        <a:schemeClr val="tx1"/>
                      </a:solidFill>
                      <a:prstDash val="solid"/>
                    </a:lnB>
                  </a:tcPr>
                </a:tc>
                <a:tc>
                  <a:txBody>
                    <a:bodyPr/>
                    <a:lstStyle/>
                    <a:p>
                      <a:pPr algn="ctr"/>
                      <a:r>
                        <a:rPr lang="en-US" dirty="0"/>
                        <a:t>LOW</a:t>
                      </a:r>
                    </a:p>
                  </a:txBody>
                  <a:tcPr vert="vert270" anchor="ctr"/>
                </a:tc>
                <a:tc>
                  <a:txBody>
                    <a:bodyPr/>
                    <a:lstStyle/>
                    <a:p>
                      <a:pPr algn="ctr"/>
                      <a:r>
                        <a:rPr lang="en-US" dirty="0"/>
                        <a:t>Incentives not needed as low benefits to the economy</a:t>
                      </a:r>
                    </a:p>
                  </a:txBody>
                  <a:tcPr anchor="ctr">
                    <a:solidFill>
                      <a:schemeClr val="accent6">
                        <a:lumMod val="60000"/>
                        <a:lumOff val="40000"/>
                      </a:schemeClr>
                    </a:solidFill>
                  </a:tcPr>
                </a:tc>
                <a:tc>
                  <a:txBody>
                    <a:bodyPr/>
                    <a:lstStyle/>
                    <a:p>
                      <a:pPr algn="ctr"/>
                      <a:r>
                        <a:rPr lang="en-US" sz="2800" dirty="0">
                          <a:sym typeface="Wingdings"/>
                        </a:rPr>
                        <a:t></a:t>
                      </a:r>
                      <a:endParaRPr lang="en-US" sz="2800" dirty="0"/>
                    </a:p>
                  </a:txBody>
                  <a:tcPr anchor="ctr">
                    <a:solidFill>
                      <a:schemeClr val="accent3">
                        <a:lumMod val="60000"/>
                        <a:lumOff val="40000"/>
                      </a:schemeClr>
                    </a:solidFill>
                  </a:tcPr>
                </a:tc>
                <a:extLst>
                  <a:ext uri="{0D108BD9-81ED-4DB2-BD59-A6C34878D82A}">
                    <a16:rowId xmlns:a16="http://schemas.microsoft.com/office/drawing/2014/main" val="10003"/>
                  </a:ext>
                </a:extLst>
              </a:tr>
            </a:tbl>
          </a:graphicData>
        </a:graphic>
      </p:graphicFrame>
      <p:sp>
        <p:nvSpPr>
          <p:cNvPr id="5" name="TextBox 4">
            <a:extLst>
              <a:ext uri="{FF2B5EF4-FFF2-40B4-BE49-F238E27FC236}">
                <a16:creationId xmlns:a16="http://schemas.microsoft.com/office/drawing/2014/main" id="{2E13F56B-15C3-491D-BDC8-D2CD78E0BF36}"/>
              </a:ext>
            </a:extLst>
          </p:cNvPr>
          <p:cNvSpPr txBox="1"/>
          <p:nvPr/>
        </p:nvSpPr>
        <p:spPr>
          <a:xfrm>
            <a:off x="216569" y="4068841"/>
            <a:ext cx="952184" cy="307777"/>
          </a:xfrm>
          <a:prstGeom prst="rect">
            <a:avLst/>
          </a:prstGeom>
          <a:noFill/>
        </p:spPr>
        <p:txBody>
          <a:bodyPr wrap="none" rtlCol="0">
            <a:spAutoFit/>
          </a:bodyPr>
          <a:lstStyle/>
          <a:p>
            <a:r>
              <a:rPr lang="en-US" sz="1400" dirty="0"/>
              <a:t>WBG 2015</a:t>
            </a:r>
          </a:p>
        </p:txBody>
      </p:sp>
      <p:graphicFrame>
        <p:nvGraphicFramePr>
          <p:cNvPr id="6" name="Diagram 5">
            <a:extLst>
              <a:ext uri="{FF2B5EF4-FFF2-40B4-BE49-F238E27FC236}">
                <a16:creationId xmlns:a16="http://schemas.microsoft.com/office/drawing/2014/main" id="{433AA2BB-9A42-48D6-8DA6-E2C74D42919B}"/>
              </a:ext>
            </a:extLst>
          </p:cNvPr>
          <p:cNvGraphicFramePr/>
          <p:nvPr>
            <p:extLst>
              <p:ext uri="{D42A27DB-BD31-4B8C-83A1-F6EECF244321}">
                <p14:modId xmlns:p14="http://schemas.microsoft.com/office/powerpoint/2010/main" val="692932618"/>
              </p:ext>
            </p:extLst>
          </p:nvPr>
        </p:nvGraphicFramePr>
        <p:xfrm>
          <a:off x="32084" y="4450368"/>
          <a:ext cx="8991600" cy="21490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29528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631BD-8635-4A6C-A250-3F642A24E5EB}"/>
              </a:ext>
            </a:extLst>
          </p:cNvPr>
          <p:cNvSpPr>
            <a:spLocks noGrp="1"/>
          </p:cNvSpPr>
          <p:nvPr>
            <p:ph type="title"/>
          </p:nvPr>
        </p:nvSpPr>
        <p:spPr>
          <a:xfrm>
            <a:off x="487016" y="371816"/>
            <a:ext cx="8229600" cy="487362"/>
          </a:xfrm>
        </p:spPr>
        <p:txBody>
          <a:bodyPr>
            <a:normAutofit fontScale="90000"/>
          </a:bodyPr>
          <a:lstStyle/>
          <a:p>
            <a:r>
              <a:rPr lang="en-US" dirty="0"/>
              <a:t>Cost-Benefit Analysis (1)</a:t>
            </a:r>
          </a:p>
        </p:txBody>
      </p:sp>
      <p:graphicFrame>
        <p:nvGraphicFramePr>
          <p:cNvPr id="4" name="Table 3">
            <a:extLst>
              <a:ext uri="{FF2B5EF4-FFF2-40B4-BE49-F238E27FC236}">
                <a16:creationId xmlns:a16="http://schemas.microsoft.com/office/drawing/2014/main" id="{DDB12B14-364A-4669-836B-E5D6A5F0F4AD}"/>
              </a:ext>
            </a:extLst>
          </p:cNvPr>
          <p:cNvGraphicFramePr>
            <a:graphicFrameLocks noGrp="1"/>
          </p:cNvGraphicFramePr>
          <p:nvPr>
            <p:extLst>
              <p:ext uri="{D42A27DB-BD31-4B8C-83A1-F6EECF244321}">
                <p14:modId xmlns:p14="http://schemas.microsoft.com/office/powerpoint/2010/main" val="3287132107"/>
              </p:ext>
            </p:extLst>
          </p:nvPr>
        </p:nvGraphicFramePr>
        <p:xfrm>
          <a:off x="457199" y="1311836"/>
          <a:ext cx="8229600" cy="914400"/>
        </p:xfrm>
        <a:graphic>
          <a:graphicData uri="http://schemas.openxmlformats.org/drawingml/2006/table">
            <a:tbl>
              <a:tblPr firstRow="1" firstCol="1" bandRow="1">
                <a:tableStyleId>{5940675A-B579-460E-94D1-54222C63F5DA}</a:tableStyleId>
              </a:tblPr>
              <a:tblGrid>
                <a:gridCol w="2919527">
                  <a:extLst>
                    <a:ext uri="{9D8B030D-6E8A-4147-A177-3AD203B41FA5}">
                      <a16:colId xmlns:a16="http://schemas.microsoft.com/office/drawing/2014/main" val="1432652188"/>
                    </a:ext>
                  </a:extLst>
                </a:gridCol>
                <a:gridCol w="1432920">
                  <a:extLst>
                    <a:ext uri="{9D8B030D-6E8A-4147-A177-3AD203B41FA5}">
                      <a16:colId xmlns:a16="http://schemas.microsoft.com/office/drawing/2014/main" val="1718033148"/>
                    </a:ext>
                  </a:extLst>
                </a:gridCol>
                <a:gridCol w="1346661">
                  <a:extLst>
                    <a:ext uri="{9D8B030D-6E8A-4147-A177-3AD203B41FA5}">
                      <a16:colId xmlns:a16="http://schemas.microsoft.com/office/drawing/2014/main" val="2320579355"/>
                    </a:ext>
                  </a:extLst>
                </a:gridCol>
                <a:gridCol w="1188231">
                  <a:extLst>
                    <a:ext uri="{9D8B030D-6E8A-4147-A177-3AD203B41FA5}">
                      <a16:colId xmlns:a16="http://schemas.microsoft.com/office/drawing/2014/main" val="1401287074"/>
                    </a:ext>
                  </a:extLst>
                </a:gridCol>
                <a:gridCol w="1342261">
                  <a:extLst>
                    <a:ext uri="{9D8B030D-6E8A-4147-A177-3AD203B41FA5}">
                      <a16:colId xmlns:a16="http://schemas.microsoft.com/office/drawing/2014/main" val="526474119"/>
                    </a:ext>
                  </a:extLst>
                </a:gridCol>
              </a:tblGrid>
              <a:tr h="241922">
                <a:tc>
                  <a:txBody>
                    <a:bodyPr/>
                    <a:lstStyle/>
                    <a:p>
                      <a:endParaRPr lang="en-US" sz="1000" b="0" dirty="0">
                        <a:effectLst/>
                        <a:latin typeface="Calibri" panose="020F0502020204030204" pitchFamily="34" charset="0"/>
                        <a:cs typeface="Arial" panose="020B0604020202020204" pitchFamily="34" charset="0"/>
                      </a:endParaRPr>
                    </a:p>
                  </a:txBody>
                  <a:tcPr marL="60481" marR="60481" marT="0" marB="0"/>
                </a:tc>
                <a:tc>
                  <a:txBody>
                    <a:bodyPr/>
                    <a:lstStyle/>
                    <a:p>
                      <a:pPr marL="0" marR="0" algn="r">
                        <a:spcBef>
                          <a:spcPts val="0"/>
                        </a:spcBef>
                        <a:spcAft>
                          <a:spcPts val="0"/>
                        </a:spcAft>
                      </a:pPr>
                      <a:r>
                        <a:rPr lang="en-US" sz="1000">
                          <a:effectLst/>
                        </a:rPr>
                        <a:t>Tax expenditure (LKR million)</a:t>
                      </a:r>
                      <a:endParaRPr lang="en-US" sz="1000" b="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tc>
                  <a:txBody>
                    <a:bodyPr/>
                    <a:lstStyle/>
                    <a:p>
                      <a:pPr marL="0" marR="0" algn="r">
                        <a:spcBef>
                          <a:spcPts val="0"/>
                        </a:spcBef>
                        <a:spcAft>
                          <a:spcPts val="0"/>
                        </a:spcAft>
                      </a:pPr>
                      <a:r>
                        <a:rPr lang="en-US" sz="1000">
                          <a:effectLst/>
                        </a:rPr>
                        <a:t>Exports (CIF, LKR million)</a:t>
                      </a:r>
                      <a:endParaRPr lang="en-US" sz="1000" b="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tc>
                  <a:txBody>
                    <a:bodyPr/>
                    <a:lstStyle/>
                    <a:p>
                      <a:pPr marL="0" marR="0" algn="r">
                        <a:spcBef>
                          <a:spcPts val="0"/>
                        </a:spcBef>
                        <a:spcAft>
                          <a:spcPts val="0"/>
                        </a:spcAft>
                      </a:pPr>
                      <a:r>
                        <a:rPr lang="en-US" sz="1000">
                          <a:effectLst/>
                        </a:rPr>
                        <a:t>Total employees</a:t>
                      </a:r>
                      <a:endParaRPr lang="en-US" sz="1000" b="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tc>
                  <a:txBody>
                    <a:bodyPr/>
                    <a:lstStyle/>
                    <a:p>
                      <a:pPr marL="0" marR="0" algn="r">
                        <a:spcBef>
                          <a:spcPts val="0"/>
                        </a:spcBef>
                        <a:spcAft>
                          <a:spcPts val="0"/>
                        </a:spcAft>
                      </a:pPr>
                      <a:r>
                        <a:rPr lang="en-US" sz="1000">
                          <a:effectLst/>
                        </a:rPr>
                        <a:t>High-skilled  employees</a:t>
                      </a:r>
                      <a:endParaRPr lang="en-US" sz="1000" b="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extLst>
                  <a:ext uri="{0D108BD9-81ED-4DB2-BD59-A6C34878D82A}">
                    <a16:rowId xmlns:a16="http://schemas.microsoft.com/office/drawing/2014/main" val="2024516210"/>
                  </a:ext>
                </a:extLst>
              </a:tr>
              <a:tr h="142801">
                <a:tc>
                  <a:txBody>
                    <a:bodyPr/>
                    <a:lstStyle/>
                    <a:p>
                      <a:pPr marL="0" marR="0">
                        <a:spcBef>
                          <a:spcPts val="0"/>
                        </a:spcBef>
                        <a:spcAft>
                          <a:spcPts val="0"/>
                        </a:spcAft>
                      </a:pPr>
                      <a:r>
                        <a:rPr lang="fr-FR" sz="1000" dirty="0">
                          <a:effectLst/>
                        </a:rPr>
                        <a:t>Non-</a:t>
                      </a:r>
                      <a:r>
                        <a:rPr lang="fr-FR" sz="1000" dirty="0" err="1">
                          <a:effectLst/>
                        </a:rPr>
                        <a:t>tradable</a:t>
                      </a:r>
                      <a:r>
                        <a:rPr lang="fr-FR" sz="1000" dirty="0">
                          <a:effectLst/>
                        </a:rPr>
                        <a:t> </a:t>
                      </a:r>
                      <a:r>
                        <a:rPr lang="fr-FR" sz="1000" dirty="0" err="1">
                          <a:effectLst/>
                        </a:rPr>
                        <a:t>sectors</a:t>
                      </a:r>
                      <a:r>
                        <a:rPr lang="fr-FR" sz="1000" dirty="0">
                          <a:effectLst/>
                        </a:rPr>
                        <a:t> (LKR mn)</a:t>
                      </a:r>
                      <a:endParaRPr lang="en-US" sz="1000" b="0" dirty="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tc>
                  <a:txBody>
                    <a:bodyPr/>
                    <a:lstStyle/>
                    <a:p>
                      <a:pPr marL="0" marR="0" algn="r">
                        <a:spcBef>
                          <a:spcPts val="0"/>
                        </a:spcBef>
                        <a:spcAft>
                          <a:spcPts val="0"/>
                        </a:spcAft>
                      </a:pPr>
                      <a:r>
                        <a:rPr lang="en-US" sz="1000">
                          <a:effectLst/>
                        </a:rPr>
                        <a:t>39,571</a:t>
                      </a:r>
                      <a:endParaRPr lang="en-US" sz="1000" b="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tc>
                  <a:txBody>
                    <a:bodyPr/>
                    <a:lstStyle/>
                    <a:p>
                      <a:pPr marL="0" marR="0" algn="r">
                        <a:spcBef>
                          <a:spcPts val="0"/>
                        </a:spcBef>
                        <a:spcAft>
                          <a:spcPts val="0"/>
                        </a:spcAft>
                      </a:pPr>
                      <a:r>
                        <a:rPr lang="en-US" sz="1000">
                          <a:effectLst/>
                        </a:rPr>
                        <a:t>99,747</a:t>
                      </a:r>
                      <a:endParaRPr lang="en-US" sz="1000" b="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tc>
                  <a:txBody>
                    <a:bodyPr/>
                    <a:lstStyle/>
                    <a:p>
                      <a:pPr marL="0" marR="0" algn="r">
                        <a:spcBef>
                          <a:spcPts val="0"/>
                        </a:spcBef>
                        <a:spcAft>
                          <a:spcPts val="0"/>
                        </a:spcAft>
                      </a:pPr>
                      <a:r>
                        <a:rPr lang="en-US" sz="1000">
                          <a:effectLst/>
                        </a:rPr>
                        <a:t>280,306</a:t>
                      </a:r>
                      <a:endParaRPr lang="en-US" sz="1000" b="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tc>
                  <a:txBody>
                    <a:bodyPr/>
                    <a:lstStyle/>
                    <a:p>
                      <a:pPr marL="0" marR="0" algn="r">
                        <a:spcBef>
                          <a:spcPts val="0"/>
                        </a:spcBef>
                        <a:spcAft>
                          <a:spcPts val="0"/>
                        </a:spcAft>
                      </a:pPr>
                      <a:r>
                        <a:rPr lang="en-US" sz="1000" dirty="0">
                          <a:effectLst/>
                        </a:rPr>
                        <a:t>14,411</a:t>
                      </a:r>
                      <a:endParaRPr lang="en-US" sz="1000" b="0" dirty="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extLst>
                  <a:ext uri="{0D108BD9-81ED-4DB2-BD59-A6C34878D82A}">
                    <a16:rowId xmlns:a16="http://schemas.microsoft.com/office/drawing/2014/main" val="2900338396"/>
                  </a:ext>
                </a:extLst>
              </a:tr>
              <a:tr h="142801">
                <a:tc>
                  <a:txBody>
                    <a:bodyPr/>
                    <a:lstStyle/>
                    <a:p>
                      <a:pPr marL="0" marR="0">
                        <a:spcBef>
                          <a:spcPts val="0"/>
                        </a:spcBef>
                        <a:spcAft>
                          <a:spcPts val="0"/>
                        </a:spcAft>
                      </a:pPr>
                      <a:r>
                        <a:rPr lang="en-US" sz="1000">
                          <a:effectLst/>
                        </a:rPr>
                        <a:t>                                   (% of total)</a:t>
                      </a:r>
                      <a:endParaRPr lang="en-US" sz="1000" b="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tc>
                  <a:txBody>
                    <a:bodyPr/>
                    <a:lstStyle/>
                    <a:p>
                      <a:pPr marL="0" marR="0" algn="r">
                        <a:spcBef>
                          <a:spcPts val="0"/>
                        </a:spcBef>
                        <a:spcAft>
                          <a:spcPts val="0"/>
                        </a:spcAft>
                      </a:pPr>
                      <a:r>
                        <a:rPr lang="en-US" sz="1000">
                          <a:effectLst/>
                        </a:rPr>
                        <a:t>43.6</a:t>
                      </a:r>
                      <a:endParaRPr lang="en-US" sz="1000" b="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tc>
                  <a:txBody>
                    <a:bodyPr/>
                    <a:lstStyle/>
                    <a:p>
                      <a:pPr marL="0" marR="0" algn="r">
                        <a:spcBef>
                          <a:spcPts val="0"/>
                        </a:spcBef>
                        <a:spcAft>
                          <a:spcPts val="0"/>
                        </a:spcAft>
                      </a:pPr>
                      <a:r>
                        <a:rPr lang="en-US" sz="1000">
                          <a:effectLst/>
                        </a:rPr>
                        <a:t>6.7</a:t>
                      </a:r>
                      <a:endParaRPr lang="en-US" sz="1000" b="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tc>
                  <a:txBody>
                    <a:bodyPr/>
                    <a:lstStyle/>
                    <a:p>
                      <a:pPr marL="0" marR="0" algn="r">
                        <a:spcBef>
                          <a:spcPts val="0"/>
                        </a:spcBef>
                        <a:spcAft>
                          <a:spcPts val="0"/>
                        </a:spcAft>
                      </a:pPr>
                      <a:r>
                        <a:rPr lang="en-US" sz="1000">
                          <a:effectLst/>
                        </a:rPr>
                        <a:t>25.6</a:t>
                      </a:r>
                      <a:endParaRPr lang="en-US" sz="1000" b="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tc>
                  <a:txBody>
                    <a:bodyPr/>
                    <a:lstStyle/>
                    <a:p>
                      <a:pPr marL="0" marR="0" algn="r">
                        <a:spcBef>
                          <a:spcPts val="0"/>
                        </a:spcBef>
                        <a:spcAft>
                          <a:spcPts val="0"/>
                        </a:spcAft>
                      </a:pPr>
                      <a:r>
                        <a:rPr lang="en-US" sz="1000">
                          <a:effectLst/>
                        </a:rPr>
                        <a:t>39.1</a:t>
                      </a:r>
                      <a:endParaRPr lang="en-US" sz="1000" b="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extLst>
                  <a:ext uri="{0D108BD9-81ED-4DB2-BD59-A6C34878D82A}">
                    <a16:rowId xmlns:a16="http://schemas.microsoft.com/office/drawing/2014/main" val="1163433117"/>
                  </a:ext>
                </a:extLst>
              </a:tr>
              <a:tr h="142801">
                <a:tc>
                  <a:txBody>
                    <a:bodyPr/>
                    <a:lstStyle/>
                    <a:p>
                      <a:pPr marL="0" marR="0">
                        <a:spcBef>
                          <a:spcPts val="0"/>
                        </a:spcBef>
                        <a:spcAft>
                          <a:spcPts val="0"/>
                        </a:spcAft>
                      </a:pPr>
                      <a:r>
                        <a:rPr lang="en-US" sz="1000">
                          <a:effectLst/>
                        </a:rPr>
                        <a:t>Tradable sectors (LKR mn)</a:t>
                      </a:r>
                      <a:endParaRPr lang="en-US" sz="1000" b="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tc>
                  <a:txBody>
                    <a:bodyPr/>
                    <a:lstStyle/>
                    <a:p>
                      <a:pPr marL="0" marR="0" algn="r">
                        <a:spcBef>
                          <a:spcPts val="0"/>
                        </a:spcBef>
                        <a:spcAft>
                          <a:spcPts val="0"/>
                        </a:spcAft>
                      </a:pPr>
                      <a:r>
                        <a:rPr lang="en-US" sz="1000">
                          <a:effectLst/>
                        </a:rPr>
                        <a:t>39,692</a:t>
                      </a:r>
                      <a:endParaRPr lang="en-US" sz="1000" b="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tc>
                  <a:txBody>
                    <a:bodyPr/>
                    <a:lstStyle/>
                    <a:p>
                      <a:pPr marL="0" marR="0" algn="r">
                        <a:spcBef>
                          <a:spcPts val="0"/>
                        </a:spcBef>
                        <a:spcAft>
                          <a:spcPts val="0"/>
                        </a:spcAft>
                      </a:pPr>
                      <a:r>
                        <a:rPr lang="en-US" sz="1000">
                          <a:effectLst/>
                        </a:rPr>
                        <a:t>1,375,689</a:t>
                      </a:r>
                      <a:endParaRPr lang="en-US" sz="1000" b="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tc>
                  <a:txBody>
                    <a:bodyPr/>
                    <a:lstStyle/>
                    <a:p>
                      <a:pPr marL="0" marR="0" algn="r">
                        <a:spcBef>
                          <a:spcPts val="0"/>
                        </a:spcBef>
                        <a:spcAft>
                          <a:spcPts val="0"/>
                        </a:spcAft>
                      </a:pPr>
                      <a:r>
                        <a:rPr lang="en-US" sz="1000">
                          <a:effectLst/>
                        </a:rPr>
                        <a:t>735,147</a:t>
                      </a:r>
                      <a:endParaRPr lang="en-US" sz="1000" b="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tc>
                  <a:txBody>
                    <a:bodyPr/>
                    <a:lstStyle/>
                    <a:p>
                      <a:pPr marL="0" marR="0" algn="r">
                        <a:spcBef>
                          <a:spcPts val="0"/>
                        </a:spcBef>
                        <a:spcAft>
                          <a:spcPts val="0"/>
                        </a:spcAft>
                      </a:pPr>
                      <a:r>
                        <a:rPr lang="en-US" sz="1000" dirty="0">
                          <a:effectLst/>
                        </a:rPr>
                        <a:t>18,578</a:t>
                      </a:r>
                      <a:endParaRPr lang="en-US" sz="1000" b="0" dirty="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extLst>
                  <a:ext uri="{0D108BD9-81ED-4DB2-BD59-A6C34878D82A}">
                    <a16:rowId xmlns:a16="http://schemas.microsoft.com/office/drawing/2014/main" val="118557300"/>
                  </a:ext>
                </a:extLst>
              </a:tr>
              <a:tr h="142801">
                <a:tc>
                  <a:txBody>
                    <a:bodyPr/>
                    <a:lstStyle/>
                    <a:p>
                      <a:pPr marL="0" marR="0">
                        <a:spcBef>
                          <a:spcPts val="0"/>
                        </a:spcBef>
                        <a:spcAft>
                          <a:spcPts val="0"/>
                        </a:spcAft>
                      </a:pPr>
                      <a:r>
                        <a:rPr lang="en-US" sz="1000">
                          <a:effectLst/>
                        </a:rPr>
                        <a:t>                            (% of total)</a:t>
                      </a:r>
                      <a:endParaRPr lang="en-US" sz="1000" b="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tc>
                  <a:txBody>
                    <a:bodyPr/>
                    <a:lstStyle/>
                    <a:p>
                      <a:pPr marL="0" marR="0" algn="r">
                        <a:spcBef>
                          <a:spcPts val="0"/>
                        </a:spcBef>
                        <a:spcAft>
                          <a:spcPts val="0"/>
                        </a:spcAft>
                      </a:pPr>
                      <a:r>
                        <a:rPr lang="en-US" sz="1000">
                          <a:effectLst/>
                        </a:rPr>
                        <a:t>43.7</a:t>
                      </a:r>
                      <a:endParaRPr lang="en-US" sz="1000" b="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tc>
                  <a:txBody>
                    <a:bodyPr/>
                    <a:lstStyle/>
                    <a:p>
                      <a:pPr marL="0" marR="0" algn="r">
                        <a:spcBef>
                          <a:spcPts val="0"/>
                        </a:spcBef>
                        <a:spcAft>
                          <a:spcPts val="0"/>
                        </a:spcAft>
                      </a:pPr>
                      <a:r>
                        <a:rPr lang="en-US" sz="1000">
                          <a:effectLst/>
                        </a:rPr>
                        <a:t>92.1</a:t>
                      </a:r>
                      <a:endParaRPr lang="en-US" sz="1000" b="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tc>
                  <a:txBody>
                    <a:bodyPr/>
                    <a:lstStyle/>
                    <a:p>
                      <a:pPr marL="0" marR="0" algn="r">
                        <a:spcBef>
                          <a:spcPts val="0"/>
                        </a:spcBef>
                        <a:spcAft>
                          <a:spcPts val="0"/>
                        </a:spcAft>
                      </a:pPr>
                      <a:r>
                        <a:rPr lang="en-US" sz="1000">
                          <a:effectLst/>
                        </a:rPr>
                        <a:t>67.2</a:t>
                      </a:r>
                      <a:endParaRPr lang="en-US" sz="1000" b="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tc>
                  <a:txBody>
                    <a:bodyPr/>
                    <a:lstStyle/>
                    <a:p>
                      <a:pPr marL="0" marR="0" algn="r">
                        <a:spcBef>
                          <a:spcPts val="0"/>
                        </a:spcBef>
                        <a:spcAft>
                          <a:spcPts val="0"/>
                        </a:spcAft>
                      </a:pPr>
                      <a:r>
                        <a:rPr lang="en-US" sz="1000" dirty="0">
                          <a:effectLst/>
                        </a:rPr>
                        <a:t>50.4</a:t>
                      </a:r>
                      <a:endParaRPr lang="en-US" sz="1000" b="0" dirty="0">
                        <a:effectLst/>
                        <a:latin typeface="Times New Roman" panose="02020603050405020304" pitchFamily="18" charset="0"/>
                        <a:ea typeface="Calibri" panose="020F0502020204030204" pitchFamily="34" charset="0"/>
                        <a:cs typeface="Arial" panose="020B0604020202020204" pitchFamily="34" charset="0"/>
                      </a:endParaRPr>
                    </a:p>
                  </a:txBody>
                  <a:tcPr marL="60481" marR="60481" marT="0" marB="0"/>
                </a:tc>
                <a:extLst>
                  <a:ext uri="{0D108BD9-81ED-4DB2-BD59-A6C34878D82A}">
                    <a16:rowId xmlns:a16="http://schemas.microsoft.com/office/drawing/2014/main" val="512828967"/>
                  </a:ext>
                </a:extLst>
              </a:tr>
            </a:tbl>
          </a:graphicData>
        </a:graphic>
      </p:graphicFrame>
      <p:graphicFrame>
        <p:nvGraphicFramePr>
          <p:cNvPr id="5" name="Table 4">
            <a:extLst>
              <a:ext uri="{FF2B5EF4-FFF2-40B4-BE49-F238E27FC236}">
                <a16:creationId xmlns:a16="http://schemas.microsoft.com/office/drawing/2014/main" id="{EB8981A1-3103-4E8F-A2DD-D710A6943B0A}"/>
              </a:ext>
            </a:extLst>
          </p:cNvPr>
          <p:cNvGraphicFramePr>
            <a:graphicFrameLocks noGrp="1"/>
          </p:cNvGraphicFramePr>
          <p:nvPr>
            <p:extLst>
              <p:ext uri="{D42A27DB-BD31-4B8C-83A1-F6EECF244321}">
                <p14:modId xmlns:p14="http://schemas.microsoft.com/office/powerpoint/2010/main" val="2609699701"/>
              </p:ext>
            </p:extLst>
          </p:nvPr>
        </p:nvGraphicFramePr>
        <p:xfrm>
          <a:off x="457198" y="2888932"/>
          <a:ext cx="8229601" cy="1080135"/>
        </p:xfrm>
        <a:graphic>
          <a:graphicData uri="http://schemas.openxmlformats.org/drawingml/2006/table">
            <a:tbl>
              <a:tblPr firstRow="1" firstCol="1" bandRow="1">
                <a:tableStyleId>{5940675A-B579-460E-94D1-54222C63F5DA}</a:tableStyleId>
              </a:tblPr>
              <a:tblGrid>
                <a:gridCol w="2274661">
                  <a:extLst>
                    <a:ext uri="{9D8B030D-6E8A-4147-A177-3AD203B41FA5}">
                      <a16:colId xmlns:a16="http://schemas.microsoft.com/office/drawing/2014/main" val="126139202"/>
                    </a:ext>
                  </a:extLst>
                </a:gridCol>
                <a:gridCol w="974385">
                  <a:extLst>
                    <a:ext uri="{9D8B030D-6E8A-4147-A177-3AD203B41FA5}">
                      <a16:colId xmlns:a16="http://schemas.microsoft.com/office/drawing/2014/main" val="627410191"/>
                    </a:ext>
                  </a:extLst>
                </a:gridCol>
                <a:gridCol w="906902">
                  <a:extLst>
                    <a:ext uri="{9D8B030D-6E8A-4147-A177-3AD203B41FA5}">
                      <a16:colId xmlns:a16="http://schemas.microsoft.com/office/drawing/2014/main" val="2728877673"/>
                    </a:ext>
                  </a:extLst>
                </a:gridCol>
                <a:gridCol w="934883">
                  <a:extLst>
                    <a:ext uri="{9D8B030D-6E8A-4147-A177-3AD203B41FA5}">
                      <a16:colId xmlns:a16="http://schemas.microsoft.com/office/drawing/2014/main" val="2514523713"/>
                    </a:ext>
                  </a:extLst>
                </a:gridCol>
                <a:gridCol w="844357">
                  <a:extLst>
                    <a:ext uri="{9D8B030D-6E8A-4147-A177-3AD203B41FA5}">
                      <a16:colId xmlns:a16="http://schemas.microsoft.com/office/drawing/2014/main" val="2090916630"/>
                    </a:ext>
                  </a:extLst>
                </a:gridCol>
                <a:gridCol w="1138977">
                  <a:extLst>
                    <a:ext uri="{9D8B030D-6E8A-4147-A177-3AD203B41FA5}">
                      <a16:colId xmlns:a16="http://schemas.microsoft.com/office/drawing/2014/main" val="1250799055"/>
                    </a:ext>
                  </a:extLst>
                </a:gridCol>
                <a:gridCol w="1155436">
                  <a:extLst>
                    <a:ext uri="{9D8B030D-6E8A-4147-A177-3AD203B41FA5}">
                      <a16:colId xmlns:a16="http://schemas.microsoft.com/office/drawing/2014/main" val="1798775205"/>
                    </a:ext>
                  </a:extLst>
                </a:gridCol>
              </a:tblGrid>
              <a:tr h="462915">
                <a:tc>
                  <a:txBody>
                    <a:bodyPr/>
                    <a:lstStyle/>
                    <a:p>
                      <a:pPr marL="0" marR="0">
                        <a:spcBef>
                          <a:spcPts val="0"/>
                        </a:spcBef>
                        <a:spcAft>
                          <a:spcPts val="0"/>
                        </a:spcAft>
                      </a:pPr>
                      <a:r>
                        <a:rPr lang="en-US" sz="900">
                          <a:effectLst/>
                        </a:rPr>
                        <a:t>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gridSpan="2">
                  <a:txBody>
                    <a:bodyPr/>
                    <a:lstStyle/>
                    <a:p>
                      <a:pPr marL="0" marR="0" algn="ctr">
                        <a:spcBef>
                          <a:spcPts val="0"/>
                        </a:spcBef>
                        <a:spcAft>
                          <a:spcPts val="0"/>
                        </a:spcAft>
                      </a:pPr>
                      <a:r>
                        <a:rPr lang="en-US" sz="900">
                          <a:effectLst/>
                        </a:rPr>
                        <a:t>Tax expenditure </a:t>
                      </a:r>
                      <a:endParaRPr lang="en-US" sz="1200">
                        <a:effectLst/>
                      </a:endParaRPr>
                    </a:p>
                    <a:p>
                      <a:pPr marL="0" marR="0" algn="ctr">
                        <a:spcBef>
                          <a:spcPts val="0"/>
                        </a:spcBef>
                        <a:spcAft>
                          <a:spcPts val="0"/>
                        </a:spcAft>
                      </a:pPr>
                      <a:r>
                        <a:rPr lang="en-US" sz="900">
                          <a:effectLst/>
                        </a:rPr>
                        <a:t>(LKR million)</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900">
                          <a:effectLst/>
                        </a:rPr>
                        <a:t>Employment</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tc gridSpan="2">
                  <a:txBody>
                    <a:bodyPr/>
                    <a:lstStyle/>
                    <a:p>
                      <a:pPr marL="0" marR="0" algn="ctr">
                        <a:spcBef>
                          <a:spcPts val="0"/>
                        </a:spcBef>
                        <a:spcAft>
                          <a:spcPts val="0"/>
                        </a:spcAft>
                      </a:pPr>
                      <a:r>
                        <a:rPr lang="en-US" sz="900">
                          <a:effectLst/>
                        </a:rPr>
                        <a:t>Tax expenditure per job (LKR)</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tc>
                <a:tc hMerge="1">
                  <a:txBody>
                    <a:bodyPr/>
                    <a:lstStyle/>
                    <a:p>
                      <a:endParaRPr lang="en-US"/>
                    </a:p>
                  </a:txBody>
                  <a:tcPr/>
                </a:tc>
                <a:extLst>
                  <a:ext uri="{0D108BD9-81ED-4DB2-BD59-A6C34878D82A}">
                    <a16:rowId xmlns:a16="http://schemas.microsoft.com/office/drawing/2014/main" val="820829228"/>
                  </a:ext>
                </a:extLst>
              </a:tr>
              <a:tr h="462915">
                <a:tc>
                  <a:txBody>
                    <a:bodyPr/>
                    <a:lstStyle/>
                    <a:p>
                      <a:endParaRPr lang="en-US" sz="1100">
                        <a:effectLst/>
                        <a:latin typeface="Calibri" panose="020F0502020204030204" pitchFamily="34" charset="0"/>
                        <a:cs typeface="Arial" panose="020B0604020202020204" pitchFamily="34" charset="0"/>
                      </a:endParaRPr>
                    </a:p>
                  </a:txBody>
                  <a:tcPr marL="68580" marR="68580" marT="0" marB="0"/>
                </a:tc>
                <a:tc>
                  <a:txBody>
                    <a:bodyPr/>
                    <a:lstStyle/>
                    <a:p>
                      <a:pPr marL="0" marR="0" algn="r">
                        <a:spcBef>
                          <a:spcPts val="0"/>
                        </a:spcBef>
                        <a:spcAft>
                          <a:spcPts val="0"/>
                        </a:spcAft>
                      </a:pPr>
                      <a:r>
                        <a:rPr lang="en-US" sz="900">
                          <a:effectLst/>
                        </a:rPr>
                        <a:t>Unprofitable and marginal firms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algn="r">
                        <a:spcBef>
                          <a:spcPts val="0"/>
                        </a:spcBef>
                        <a:spcAft>
                          <a:spcPts val="0"/>
                        </a:spcAft>
                      </a:pPr>
                      <a:r>
                        <a:rPr lang="en-US" sz="900">
                          <a:effectLst/>
                        </a:rPr>
                        <a:t>Profitable firms</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algn="r">
                        <a:spcBef>
                          <a:spcPts val="0"/>
                        </a:spcBef>
                        <a:spcAft>
                          <a:spcPts val="0"/>
                        </a:spcAft>
                      </a:pPr>
                      <a:r>
                        <a:rPr lang="en-US" sz="900">
                          <a:effectLst/>
                        </a:rPr>
                        <a:t>Unprofitable and marginal firms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algn="r">
                        <a:spcBef>
                          <a:spcPts val="0"/>
                        </a:spcBef>
                        <a:spcAft>
                          <a:spcPts val="0"/>
                        </a:spcAft>
                      </a:pPr>
                      <a:r>
                        <a:rPr lang="en-US" sz="900">
                          <a:effectLst/>
                        </a:rPr>
                        <a:t>Profitable firms</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algn="r">
                        <a:spcBef>
                          <a:spcPts val="0"/>
                        </a:spcBef>
                        <a:spcAft>
                          <a:spcPts val="0"/>
                        </a:spcAft>
                      </a:pPr>
                      <a:r>
                        <a:rPr lang="en-US" sz="900">
                          <a:effectLst/>
                        </a:rPr>
                        <a:t>Average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algn="r">
                        <a:spcBef>
                          <a:spcPts val="0"/>
                        </a:spcBef>
                        <a:spcAft>
                          <a:spcPts val="0"/>
                        </a:spcAft>
                      </a:pPr>
                      <a:r>
                        <a:rPr lang="en-US" sz="900">
                          <a:effectLst/>
                        </a:rPr>
                        <a:t>Tax expenditure on profitable firms/jobs by  marginal firms</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511267726"/>
                  </a:ext>
                </a:extLst>
              </a:tr>
              <a:tr h="154305">
                <a:tc>
                  <a:txBody>
                    <a:bodyPr/>
                    <a:lstStyle/>
                    <a:p>
                      <a:pPr marL="0" marR="0">
                        <a:spcBef>
                          <a:spcPts val="0"/>
                        </a:spcBef>
                        <a:spcAft>
                          <a:spcPts val="0"/>
                        </a:spcAft>
                      </a:pPr>
                      <a:r>
                        <a:rPr lang="en-US" sz="900">
                          <a:effectLst/>
                        </a:rPr>
                        <a:t>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algn="r">
                        <a:spcBef>
                          <a:spcPts val="0"/>
                        </a:spcBef>
                        <a:spcAft>
                          <a:spcPts val="0"/>
                        </a:spcAft>
                      </a:pPr>
                      <a:r>
                        <a:rPr lang="en-US" sz="900">
                          <a:effectLst/>
                        </a:rPr>
                        <a:t>A</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algn="r">
                        <a:spcBef>
                          <a:spcPts val="0"/>
                        </a:spcBef>
                        <a:spcAft>
                          <a:spcPts val="0"/>
                        </a:spcAft>
                      </a:pPr>
                      <a:r>
                        <a:rPr lang="en-US" sz="900">
                          <a:effectLst/>
                        </a:rPr>
                        <a:t>B</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algn="r">
                        <a:spcBef>
                          <a:spcPts val="0"/>
                        </a:spcBef>
                        <a:spcAft>
                          <a:spcPts val="0"/>
                        </a:spcAft>
                      </a:pPr>
                      <a:r>
                        <a:rPr lang="en-US" sz="900">
                          <a:effectLst/>
                        </a:rPr>
                        <a:t>C</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algn="r">
                        <a:spcBef>
                          <a:spcPts val="0"/>
                        </a:spcBef>
                        <a:spcAft>
                          <a:spcPts val="0"/>
                        </a:spcAft>
                      </a:pPr>
                      <a:r>
                        <a:rPr lang="en-US" sz="900">
                          <a:effectLst/>
                        </a:rPr>
                        <a:t>D</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algn="r">
                        <a:spcBef>
                          <a:spcPts val="0"/>
                        </a:spcBef>
                        <a:spcAft>
                          <a:spcPts val="0"/>
                        </a:spcAft>
                      </a:pPr>
                      <a:r>
                        <a:rPr lang="en-US" sz="900">
                          <a:effectLst/>
                        </a:rPr>
                        <a:t>E=(A+B)/(C+D)</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algn="r">
                        <a:spcBef>
                          <a:spcPts val="0"/>
                        </a:spcBef>
                        <a:spcAft>
                          <a:spcPts val="0"/>
                        </a:spcAft>
                      </a:pPr>
                      <a:r>
                        <a:rPr lang="en-US" sz="900" dirty="0">
                          <a:effectLst/>
                        </a:rPr>
                        <a:t>F=B/C</a:t>
                      </a:r>
                      <a:endParaRPr lang="en-US"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4895240"/>
                  </a:ext>
                </a:extLst>
              </a:tr>
            </a:tbl>
          </a:graphicData>
        </a:graphic>
      </p:graphicFrame>
      <p:graphicFrame>
        <p:nvGraphicFramePr>
          <p:cNvPr id="6" name="Table 5">
            <a:extLst>
              <a:ext uri="{FF2B5EF4-FFF2-40B4-BE49-F238E27FC236}">
                <a16:creationId xmlns:a16="http://schemas.microsoft.com/office/drawing/2014/main" id="{2DCD0BE1-FFE2-4501-9C3A-40DC1DB18A24}"/>
              </a:ext>
            </a:extLst>
          </p:cNvPr>
          <p:cNvGraphicFramePr>
            <a:graphicFrameLocks noGrp="1"/>
          </p:cNvGraphicFramePr>
          <p:nvPr>
            <p:extLst>
              <p:ext uri="{D42A27DB-BD31-4B8C-83A1-F6EECF244321}">
                <p14:modId xmlns:p14="http://schemas.microsoft.com/office/powerpoint/2010/main" val="3896266492"/>
              </p:ext>
            </p:extLst>
          </p:nvPr>
        </p:nvGraphicFramePr>
        <p:xfrm>
          <a:off x="457198" y="4602056"/>
          <a:ext cx="8229602" cy="838200"/>
        </p:xfrm>
        <a:graphic>
          <a:graphicData uri="http://schemas.openxmlformats.org/drawingml/2006/table">
            <a:tbl>
              <a:tblPr firstRow="1" firstCol="1" bandRow="1">
                <a:tableStyleId>{5940675A-B579-460E-94D1-54222C63F5DA}</a:tableStyleId>
              </a:tblPr>
              <a:tblGrid>
                <a:gridCol w="1807827">
                  <a:extLst>
                    <a:ext uri="{9D8B030D-6E8A-4147-A177-3AD203B41FA5}">
                      <a16:colId xmlns:a16="http://schemas.microsoft.com/office/drawing/2014/main" val="1159798326"/>
                    </a:ext>
                  </a:extLst>
                </a:gridCol>
                <a:gridCol w="927822">
                  <a:extLst>
                    <a:ext uri="{9D8B030D-6E8A-4147-A177-3AD203B41FA5}">
                      <a16:colId xmlns:a16="http://schemas.microsoft.com/office/drawing/2014/main" val="2229533005"/>
                    </a:ext>
                  </a:extLst>
                </a:gridCol>
                <a:gridCol w="852322">
                  <a:extLst>
                    <a:ext uri="{9D8B030D-6E8A-4147-A177-3AD203B41FA5}">
                      <a16:colId xmlns:a16="http://schemas.microsoft.com/office/drawing/2014/main" val="3448685158"/>
                    </a:ext>
                  </a:extLst>
                </a:gridCol>
                <a:gridCol w="853161">
                  <a:extLst>
                    <a:ext uri="{9D8B030D-6E8A-4147-A177-3AD203B41FA5}">
                      <a16:colId xmlns:a16="http://schemas.microsoft.com/office/drawing/2014/main" val="2791334504"/>
                    </a:ext>
                  </a:extLst>
                </a:gridCol>
                <a:gridCol w="852322">
                  <a:extLst>
                    <a:ext uri="{9D8B030D-6E8A-4147-A177-3AD203B41FA5}">
                      <a16:colId xmlns:a16="http://schemas.microsoft.com/office/drawing/2014/main" val="3389375759"/>
                    </a:ext>
                  </a:extLst>
                </a:gridCol>
                <a:gridCol w="853161">
                  <a:extLst>
                    <a:ext uri="{9D8B030D-6E8A-4147-A177-3AD203B41FA5}">
                      <a16:colId xmlns:a16="http://schemas.microsoft.com/office/drawing/2014/main" val="2934254821"/>
                    </a:ext>
                  </a:extLst>
                </a:gridCol>
                <a:gridCol w="852322">
                  <a:extLst>
                    <a:ext uri="{9D8B030D-6E8A-4147-A177-3AD203B41FA5}">
                      <a16:colId xmlns:a16="http://schemas.microsoft.com/office/drawing/2014/main" val="2530688044"/>
                    </a:ext>
                  </a:extLst>
                </a:gridCol>
                <a:gridCol w="1230665">
                  <a:extLst>
                    <a:ext uri="{9D8B030D-6E8A-4147-A177-3AD203B41FA5}">
                      <a16:colId xmlns:a16="http://schemas.microsoft.com/office/drawing/2014/main" val="1285290950"/>
                    </a:ext>
                  </a:extLst>
                </a:gridCol>
              </a:tblGrid>
              <a:tr h="161925">
                <a:tc>
                  <a:txBody>
                    <a:bodyPr/>
                    <a:lstStyle/>
                    <a:p>
                      <a:pPr marL="0" marR="0">
                        <a:spcBef>
                          <a:spcPts val="0"/>
                        </a:spcBef>
                        <a:spcAft>
                          <a:spcPts val="0"/>
                        </a:spcAft>
                      </a:pPr>
                      <a:r>
                        <a:rPr lang="en-US" sz="1100">
                          <a:effectLst/>
                        </a:rPr>
                        <a:t>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100">
                          <a:effectLst/>
                        </a:rPr>
                        <a:t>Tax expenditure (% of total)</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100">
                          <a:effectLst/>
                        </a:rPr>
                        <a:t>ROI without incentives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100">
                          <a:effectLst/>
                        </a:rPr>
                        <a:t>Ratio of marginal to profitable firms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100">
                          <a:effectLst/>
                        </a:rPr>
                        <a:t>Share of exports (% of total)</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100">
                          <a:effectLst/>
                        </a:rPr>
                        <a:t>Share of employment (% of total) </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100">
                          <a:effectLst/>
                        </a:rPr>
                        <a:t>Share of high-skilled employment (% of total)</a:t>
                      </a:r>
                      <a:endParaRPr lang="en-US" sz="120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tc>
                <a:tc>
                  <a:txBody>
                    <a:bodyPr/>
                    <a:lstStyle/>
                    <a:p>
                      <a:pPr marL="0" marR="0" algn="r">
                        <a:spcBef>
                          <a:spcPts val="0"/>
                        </a:spcBef>
                        <a:spcAft>
                          <a:spcPts val="0"/>
                        </a:spcAft>
                      </a:pPr>
                      <a:r>
                        <a:rPr lang="en-US" sz="1100" dirty="0">
                          <a:effectLst/>
                        </a:rPr>
                        <a:t>Tax expenditure on profitable firms/jobs by  marginal firms (LKR)</a:t>
                      </a:r>
                      <a:endParaRPr lang="en-US" sz="1200" dirty="0">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301378117"/>
                  </a:ext>
                </a:extLst>
              </a:tr>
            </a:tbl>
          </a:graphicData>
        </a:graphic>
      </p:graphicFrame>
      <p:sp>
        <p:nvSpPr>
          <p:cNvPr id="7" name="TextBox 6">
            <a:extLst>
              <a:ext uri="{FF2B5EF4-FFF2-40B4-BE49-F238E27FC236}">
                <a16:creationId xmlns:a16="http://schemas.microsoft.com/office/drawing/2014/main" id="{7657E679-AC0B-48E5-A905-4BCFA42C6647}"/>
              </a:ext>
            </a:extLst>
          </p:cNvPr>
          <p:cNvSpPr txBox="1"/>
          <p:nvPr/>
        </p:nvSpPr>
        <p:spPr>
          <a:xfrm>
            <a:off x="381000" y="5798383"/>
            <a:ext cx="1343638" cy="261610"/>
          </a:xfrm>
          <a:prstGeom prst="rect">
            <a:avLst/>
          </a:prstGeom>
          <a:noFill/>
        </p:spPr>
        <p:txBody>
          <a:bodyPr wrap="none" rtlCol="0">
            <a:spAutoFit/>
          </a:bodyPr>
          <a:lstStyle/>
          <a:p>
            <a:r>
              <a:rPr lang="en-US" sz="1100" dirty="0"/>
              <a:t>WBG, October 2018</a:t>
            </a:r>
          </a:p>
        </p:txBody>
      </p:sp>
    </p:spTree>
    <p:extLst>
      <p:ext uri="{BB962C8B-B14F-4D97-AF65-F5344CB8AC3E}">
        <p14:creationId xmlns:p14="http://schemas.microsoft.com/office/powerpoint/2010/main" val="2089269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F6D4F-FD08-4171-8583-9BCD1E61DA1E}"/>
              </a:ext>
            </a:extLst>
          </p:cNvPr>
          <p:cNvSpPr>
            <a:spLocks noGrp="1"/>
          </p:cNvSpPr>
          <p:nvPr>
            <p:ph type="title"/>
          </p:nvPr>
        </p:nvSpPr>
        <p:spPr/>
        <p:txBody>
          <a:bodyPr/>
          <a:lstStyle/>
          <a:p>
            <a:r>
              <a:rPr lang="en-US" dirty="0"/>
              <a:t>Cost-Benefit Analysis (2)</a:t>
            </a:r>
          </a:p>
        </p:txBody>
      </p:sp>
      <p:sp>
        <p:nvSpPr>
          <p:cNvPr id="3" name="Content Placeholder 2">
            <a:extLst>
              <a:ext uri="{FF2B5EF4-FFF2-40B4-BE49-F238E27FC236}">
                <a16:creationId xmlns:a16="http://schemas.microsoft.com/office/drawing/2014/main" id="{127FBF14-9D7E-45B5-B278-213332B4A0BB}"/>
              </a:ext>
            </a:extLst>
          </p:cNvPr>
          <p:cNvSpPr>
            <a:spLocks noGrp="1"/>
          </p:cNvSpPr>
          <p:nvPr>
            <p:ph idx="1"/>
          </p:nvPr>
        </p:nvSpPr>
        <p:spPr>
          <a:xfrm>
            <a:off x="457200" y="1417638"/>
            <a:ext cx="8229600" cy="4983162"/>
          </a:xfrm>
        </p:spPr>
        <p:txBody>
          <a:bodyPr>
            <a:normAutofit fontScale="92500" lnSpcReduction="10000"/>
          </a:bodyPr>
          <a:lstStyle/>
          <a:p>
            <a:r>
              <a:rPr lang="en-US" dirty="0"/>
              <a:t>Estimate User Cost of Capital</a:t>
            </a:r>
          </a:p>
          <a:p>
            <a:pPr lvl="1"/>
            <a:r>
              <a:rPr lang="en-US" dirty="0"/>
              <a:t>relative cost of capital with respect to user price</a:t>
            </a:r>
          </a:p>
          <a:p>
            <a:r>
              <a:rPr lang="en-US" dirty="0"/>
              <a:t>UCC elasticity of investment</a:t>
            </a:r>
          </a:p>
          <a:p>
            <a:pPr lvl="1"/>
            <a:r>
              <a:rPr lang="en-US" dirty="0"/>
              <a:t>Investment response to: (change in UCC); output; firm and time specific factors </a:t>
            </a:r>
          </a:p>
          <a:p>
            <a:r>
              <a:rPr lang="en-US" dirty="0"/>
              <a:t>Estimate change in UCC every year as a result of tax incentives (by sector)</a:t>
            </a:r>
          </a:p>
          <a:p>
            <a:r>
              <a:rPr lang="en-US" dirty="0"/>
              <a:t>Additional investment and employment</a:t>
            </a:r>
          </a:p>
          <a:p>
            <a:pPr lvl="1"/>
            <a:r>
              <a:rPr lang="en-US" dirty="0"/>
              <a:t>       in UCC due to tax incentive x UCC elasticity of investment</a:t>
            </a:r>
          </a:p>
          <a:p>
            <a:pPr lvl="1"/>
            <a:r>
              <a:rPr lang="en-US" dirty="0"/>
              <a:t>Indirect employment impact</a:t>
            </a:r>
          </a:p>
        </p:txBody>
      </p:sp>
      <p:sp>
        <p:nvSpPr>
          <p:cNvPr id="4" name="Isosceles Triangle 3">
            <a:extLst>
              <a:ext uri="{FF2B5EF4-FFF2-40B4-BE49-F238E27FC236}">
                <a16:creationId xmlns:a16="http://schemas.microsoft.com/office/drawing/2014/main" id="{7629EB0F-A7C9-42CA-B6EC-A7C5FA92F029}"/>
              </a:ext>
            </a:extLst>
          </p:cNvPr>
          <p:cNvSpPr/>
          <p:nvPr/>
        </p:nvSpPr>
        <p:spPr>
          <a:xfrm>
            <a:off x="1295400" y="5029200"/>
            <a:ext cx="365760" cy="365760"/>
          </a:xfrm>
          <a:prstGeom prst="triangl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8936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EE113-53DC-49A8-9C5D-2A516462D184}"/>
              </a:ext>
            </a:extLst>
          </p:cNvPr>
          <p:cNvSpPr>
            <a:spLocks noGrp="1"/>
          </p:cNvSpPr>
          <p:nvPr>
            <p:ph type="title"/>
          </p:nvPr>
        </p:nvSpPr>
        <p:spPr>
          <a:xfrm>
            <a:off x="457200" y="2514600"/>
            <a:ext cx="8229600" cy="1143000"/>
          </a:xfrm>
        </p:spPr>
        <p:txBody>
          <a:bodyPr>
            <a:normAutofit fontScale="90000"/>
          </a:bodyPr>
          <a:lstStyle/>
          <a:p>
            <a:r>
              <a:rPr lang="en-US" dirty="0"/>
              <a:t>Good practice in designing and administering tax incentives</a:t>
            </a:r>
          </a:p>
        </p:txBody>
      </p:sp>
    </p:spTree>
    <p:extLst>
      <p:ext uri="{BB962C8B-B14F-4D97-AF65-F5344CB8AC3E}">
        <p14:creationId xmlns:p14="http://schemas.microsoft.com/office/powerpoint/2010/main" val="9038871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FB56A4-692A-404B-8871-25C23958781E}"/>
              </a:ext>
            </a:extLst>
          </p:cNvPr>
          <p:cNvSpPr>
            <a:spLocks noGrp="1"/>
          </p:cNvSpPr>
          <p:nvPr>
            <p:ph type="title"/>
          </p:nvPr>
        </p:nvSpPr>
        <p:spPr/>
        <p:txBody>
          <a:bodyPr/>
          <a:lstStyle/>
          <a:p>
            <a:r>
              <a:rPr lang="en-US" dirty="0"/>
              <a:t>Types of incentives</a:t>
            </a:r>
          </a:p>
        </p:txBody>
      </p:sp>
      <p:sp>
        <p:nvSpPr>
          <p:cNvPr id="3" name="Content Placeholder 2">
            <a:extLst>
              <a:ext uri="{FF2B5EF4-FFF2-40B4-BE49-F238E27FC236}">
                <a16:creationId xmlns:a16="http://schemas.microsoft.com/office/drawing/2014/main" id="{049FD1BF-597A-4DBD-9F4C-A1D3C6BB5503}"/>
              </a:ext>
            </a:extLst>
          </p:cNvPr>
          <p:cNvSpPr>
            <a:spLocks noGrp="1"/>
          </p:cNvSpPr>
          <p:nvPr>
            <p:ph idx="1"/>
          </p:nvPr>
        </p:nvSpPr>
        <p:spPr/>
        <p:txBody>
          <a:bodyPr/>
          <a:lstStyle/>
          <a:p>
            <a:r>
              <a:rPr lang="en-US" dirty="0"/>
              <a:t>Profit-based instruments (e.g. tax holidays, reduced tax rate) are more common in (non-OECD) economies but have serious limitations</a:t>
            </a:r>
          </a:p>
          <a:p>
            <a:r>
              <a:rPr lang="en-US" dirty="0"/>
              <a:t>Cost-based instruments (e.g. tax allowance, tax credit, accelerated depreciation) are less common but are more effective instruments</a:t>
            </a:r>
          </a:p>
        </p:txBody>
      </p:sp>
    </p:spTree>
    <p:extLst>
      <p:ext uri="{BB962C8B-B14F-4D97-AF65-F5344CB8AC3E}">
        <p14:creationId xmlns:p14="http://schemas.microsoft.com/office/powerpoint/2010/main" val="21237650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194A9-B94D-47E6-8EDF-338789FDB162}"/>
              </a:ext>
            </a:extLst>
          </p:cNvPr>
          <p:cNvSpPr>
            <a:spLocks noGrp="1"/>
          </p:cNvSpPr>
          <p:nvPr>
            <p:ph type="title"/>
          </p:nvPr>
        </p:nvSpPr>
        <p:spPr/>
        <p:txBody>
          <a:bodyPr>
            <a:normAutofit/>
          </a:bodyPr>
          <a:lstStyle/>
          <a:p>
            <a:r>
              <a:rPr lang="en-US" dirty="0"/>
              <a:t>Incentives for FDI</a:t>
            </a:r>
          </a:p>
        </p:txBody>
      </p:sp>
      <p:graphicFrame>
        <p:nvGraphicFramePr>
          <p:cNvPr id="4" name="Table 3">
            <a:extLst>
              <a:ext uri="{FF2B5EF4-FFF2-40B4-BE49-F238E27FC236}">
                <a16:creationId xmlns:a16="http://schemas.microsoft.com/office/drawing/2014/main" id="{FDC5308D-C02D-4617-AC36-E8DF36285EDC}"/>
              </a:ext>
            </a:extLst>
          </p:cNvPr>
          <p:cNvGraphicFramePr>
            <a:graphicFrameLocks noGrp="1"/>
          </p:cNvGraphicFramePr>
          <p:nvPr>
            <p:extLst>
              <p:ext uri="{D42A27DB-BD31-4B8C-83A1-F6EECF244321}">
                <p14:modId xmlns:p14="http://schemas.microsoft.com/office/powerpoint/2010/main" val="1605055783"/>
              </p:ext>
            </p:extLst>
          </p:nvPr>
        </p:nvGraphicFramePr>
        <p:xfrm>
          <a:off x="611080" y="1367634"/>
          <a:ext cx="7924799" cy="4804186"/>
        </p:xfrm>
        <a:graphic>
          <a:graphicData uri="http://schemas.openxmlformats.org/drawingml/2006/table">
            <a:tbl>
              <a:tblPr firstRow="1" firstCol="1" bandRow="1">
                <a:tableStyleId>{BC89EF96-8CEA-46FF-86C4-4CE0E7609802}</a:tableStyleId>
              </a:tblPr>
              <a:tblGrid>
                <a:gridCol w="1398494">
                  <a:extLst>
                    <a:ext uri="{9D8B030D-6E8A-4147-A177-3AD203B41FA5}">
                      <a16:colId xmlns:a16="http://schemas.microsoft.com/office/drawing/2014/main" val="20000"/>
                    </a:ext>
                  </a:extLst>
                </a:gridCol>
                <a:gridCol w="3249706">
                  <a:extLst>
                    <a:ext uri="{9D8B030D-6E8A-4147-A177-3AD203B41FA5}">
                      <a16:colId xmlns:a16="http://schemas.microsoft.com/office/drawing/2014/main" val="20001"/>
                    </a:ext>
                  </a:extLst>
                </a:gridCol>
                <a:gridCol w="3276599">
                  <a:extLst>
                    <a:ext uri="{9D8B030D-6E8A-4147-A177-3AD203B41FA5}">
                      <a16:colId xmlns:a16="http://schemas.microsoft.com/office/drawing/2014/main" val="20002"/>
                    </a:ext>
                  </a:extLst>
                </a:gridCol>
              </a:tblGrid>
              <a:tr h="347606">
                <a:tc>
                  <a:txBody>
                    <a:bodyPr/>
                    <a:lstStyle/>
                    <a:p>
                      <a:pPr marL="0" marR="0" algn="ctr">
                        <a:spcBef>
                          <a:spcPts val="0"/>
                        </a:spcBef>
                        <a:spcAft>
                          <a:spcPts val="0"/>
                        </a:spcAft>
                      </a:pPr>
                      <a:r>
                        <a:rPr lang="en-US" sz="1400" dirty="0">
                          <a:effectLst/>
                        </a:rPr>
                        <a:t>Type of Investment</a:t>
                      </a:r>
                      <a:endParaRPr lang="en-US" sz="1400" b="1" dirty="0">
                        <a:effectLst/>
                        <a:latin typeface="Arial"/>
                        <a:ea typeface="Calibri"/>
                        <a:cs typeface="Times New Roman"/>
                      </a:endParaRPr>
                    </a:p>
                  </a:txBody>
                  <a:tcPr marL="65278" marR="65278" marT="0" marB="0"/>
                </a:tc>
                <a:tc>
                  <a:txBody>
                    <a:bodyPr/>
                    <a:lstStyle/>
                    <a:p>
                      <a:pPr marL="0" marR="0" algn="ctr">
                        <a:spcBef>
                          <a:spcPts val="0"/>
                        </a:spcBef>
                        <a:spcAft>
                          <a:spcPts val="0"/>
                        </a:spcAft>
                      </a:pPr>
                      <a:r>
                        <a:rPr lang="en-US" sz="1400" dirty="0">
                          <a:effectLst/>
                        </a:rPr>
                        <a:t>Factors that drive it</a:t>
                      </a:r>
                      <a:endParaRPr lang="en-US" sz="1400" b="1" dirty="0">
                        <a:effectLst/>
                        <a:latin typeface="Arial"/>
                        <a:ea typeface="Calibri"/>
                        <a:cs typeface="Times New Roman"/>
                      </a:endParaRPr>
                    </a:p>
                  </a:txBody>
                  <a:tcPr marL="65278" marR="65278" marT="0" marB="0"/>
                </a:tc>
                <a:tc>
                  <a:txBody>
                    <a:bodyPr/>
                    <a:lstStyle/>
                    <a:p>
                      <a:pPr marL="0" marR="0" algn="ctr">
                        <a:spcBef>
                          <a:spcPts val="0"/>
                        </a:spcBef>
                        <a:spcAft>
                          <a:spcPts val="0"/>
                        </a:spcAft>
                      </a:pPr>
                      <a:r>
                        <a:rPr lang="en-US" sz="1400" dirty="0">
                          <a:effectLst/>
                        </a:rPr>
                        <a:t>Response to investment incentives</a:t>
                      </a:r>
                      <a:endParaRPr lang="en-US" sz="1400" b="1" dirty="0">
                        <a:effectLst/>
                        <a:latin typeface="Arial"/>
                        <a:ea typeface="Calibri"/>
                        <a:cs typeface="Times New Roman"/>
                      </a:endParaRPr>
                    </a:p>
                  </a:txBody>
                  <a:tcPr marL="65278" marR="65278" marT="0" marB="0"/>
                </a:tc>
                <a:extLst>
                  <a:ext uri="{0D108BD9-81ED-4DB2-BD59-A6C34878D82A}">
                    <a16:rowId xmlns:a16="http://schemas.microsoft.com/office/drawing/2014/main" val="10000"/>
                  </a:ext>
                </a:extLst>
              </a:tr>
              <a:tr h="534721">
                <a:tc>
                  <a:txBody>
                    <a:bodyPr/>
                    <a:lstStyle/>
                    <a:p>
                      <a:pPr marL="0" marR="0" algn="just">
                        <a:spcBef>
                          <a:spcPts val="0"/>
                        </a:spcBef>
                        <a:spcAft>
                          <a:spcPts val="0"/>
                        </a:spcAft>
                      </a:pPr>
                      <a:r>
                        <a:rPr lang="en-US" sz="1400" dirty="0">
                          <a:effectLst/>
                        </a:rPr>
                        <a:t>Natural Resource/Skill-seeking FDI</a:t>
                      </a:r>
                      <a:endParaRPr lang="en-US" sz="1400" dirty="0">
                        <a:effectLst/>
                        <a:latin typeface="Arial"/>
                        <a:ea typeface="Calibri"/>
                        <a:cs typeface="Times New Roman"/>
                      </a:endParaRPr>
                    </a:p>
                  </a:txBody>
                  <a:tcPr marL="65278" marR="65278" marT="0" marB="0"/>
                </a:tc>
                <a:tc>
                  <a:txBody>
                    <a:bodyPr/>
                    <a:lstStyle/>
                    <a:p>
                      <a:pPr marL="0" marR="0" algn="just">
                        <a:spcBef>
                          <a:spcPts val="0"/>
                        </a:spcBef>
                        <a:spcAft>
                          <a:spcPts val="0"/>
                        </a:spcAft>
                      </a:pPr>
                      <a:r>
                        <a:rPr lang="en-US" sz="1400" dirty="0">
                          <a:effectLst/>
                        </a:rPr>
                        <a:t>Location of Natural Resources/Skills</a:t>
                      </a:r>
                      <a:endParaRPr lang="en-US" sz="1400" dirty="0">
                        <a:effectLst/>
                        <a:latin typeface="Arial"/>
                        <a:ea typeface="Calibri"/>
                        <a:cs typeface="Times New Roman"/>
                      </a:endParaRPr>
                    </a:p>
                  </a:txBody>
                  <a:tcPr marL="65278" marR="65278" marT="0" marB="0"/>
                </a:tc>
                <a:tc>
                  <a:txBody>
                    <a:bodyPr/>
                    <a:lstStyle/>
                    <a:p>
                      <a:pPr marL="0" marR="0" algn="just">
                        <a:spcBef>
                          <a:spcPts val="0"/>
                        </a:spcBef>
                        <a:spcAft>
                          <a:spcPts val="0"/>
                        </a:spcAft>
                      </a:pPr>
                      <a:r>
                        <a:rPr lang="en-US" sz="1400" dirty="0">
                          <a:effectLst/>
                        </a:rPr>
                        <a:t>Low response. FDI driven primarily by non-tax factors.</a:t>
                      </a:r>
                      <a:endParaRPr lang="en-US" sz="1400" dirty="0">
                        <a:effectLst/>
                        <a:latin typeface="Arial"/>
                        <a:ea typeface="Calibri"/>
                        <a:cs typeface="Times New Roman"/>
                      </a:endParaRPr>
                    </a:p>
                  </a:txBody>
                  <a:tcPr marL="65278" marR="65278" marT="0" marB="0"/>
                </a:tc>
                <a:extLst>
                  <a:ext uri="{0D108BD9-81ED-4DB2-BD59-A6C34878D82A}">
                    <a16:rowId xmlns:a16="http://schemas.microsoft.com/office/drawing/2014/main" val="10001"/>
                  </a:ext>
                </a:extLst>
              </a:tr>
              <a:tr h="1390426">
                <a:tc>
                  <a:txBody>
                    <a:bodyPr/>
                    <a:lstStyle/>
                    <a:p>
                      <a:pPr marL="0" marR="0" algn="just">
                        <a:spcBef>
                          <a:spcPts val="0"/>
                        </a:spcBef>
                        <a:spcAft>
                          <a:spcPts val="0"/>
                        </a:spcAft>
                      </a:pPr>
                      <a:r>
                        <a:rPr lang="en-US" sz="1400" dirty="0">
                          <a:effectLst/>
                        </a:rPr>
                        <a:t>Market-seeking FDI</a:t>
                      </a:r>
                      <a:endParaRPr lang="en-US" sz="1400" dirty="0">
                        <a:effectLst/>
                        <a:latin typeface="Arial"/>
                        <a:ea typeface="Calibri"/>
                        <a:cs typeface="Times New Roman"/>
                      </a:endParaRPr>
                    </a:p>
                  </a:txBody>
                  <a:tcPr marL="65278" marR="65278" marT="0" marB="0"/>
                </a:tc>
                <a:tc>
                  <a:txBody>
                    <a:bodyPr/>
                    <a:lstStyle/>
                    <a:p>
                      <a:pPr marL="0" marR="0" algn="just">
                        <a:spcBef>
                          <a:spcPts val="0"/>
                        </a:spcBef>
                        <a:spcAft>
                          <a:spcPts val="0"/>
                        </a:spcAft>
                      </a:pPr>
                      <a:r>
                        <a:rPr lang="en-US" sz="1400" dirty="0">
                          <a:effectLst/>
                        </a:rPr>
                        <a:t>Market potential</a:t>
                      </a:r>
                    </a:p>
                    <a:p>
                      <a:pPr marL="228600" marR="0" lvl="0" indent="-228600" algn="just">
                        <a:spcBef>
                          <a:spcPts val="0"/>
                        </a:spcBef>
                        <a:spcAft>
                          <a:spcPts val="0"/>
                        </a:spcAft>
                        <a:buFont typeface="Times New Roman"/>
                        <a:buChar char="-"/>
                      </a:pPr>
                      <a:r>
                        <a:rPr lang="en-US" sz="1400" dirty="0">
                          <a:effectLst/>
                        </a:rPr>
                        <a:t>Market dimensions</a:t>
                      </a:r>
                    </a:p>
                    <a:p>
                      <a:pPr marL="228600" marR="0" lvl="0" indent="-228600" algn="just">
                        <a:spcBef>
                          <a:spcPts val="0"/>
                        </a:spcBef>
                        <a:spcAft>
                          <a:spcPts val="0"/>
                        </a:spcAft>
                        <a:buFont typeface="Times New Roman"/>
                        <a:buChar char="-"/>
                      </a:pPr>
                      <a:r>
                        <a:rPr lang="en-US" sz="1400" dirty="0">
                          <a:effectLst/>
                        </a:rPr>
                        <a:t>Income per-capita</a:t>
                      </a:r>
                    </a:p>
                    <a:p>
                      <a:pPr marL="228600" marR="0" lvl="0" indent="-228600" algn="just">
                        <a:spcBef>
                          <a:spcPts val="0"/>
                        </a:spcBef>
                        <a:spcAft>
                          <a:spcPts val="0"/>
                        </a:spcAft>
                        <a:buFont typeface="Times New Roman"/>
                        <a:buChar char="-"/>
                      </a:pPr>
                      <a:r>
                        <a:rPr lang="en-US" sz="1400" dirty="0">
                          <a:effectLst/>
                        </a:rPr>
                        <a:t>Customer specific preferences</a:t>
                      </a:r>
                    </a:p>
                    <a:p>
                      <a:pPr marL="228600" marR="0" lvl="0" indent="-228600" algn="just">
                        <a:spcBef>
                          <a:spcPts val="0"/>
                        </a:spcBef>
                        <a:spcAft>
                          <a:spcPts val="0"/>
                        </a:spcAft>
                        <a:buFont typeface="Times New Roman"/>
                        <a:buChar char="-"/>
                      </a:pPr>
                      <a:r>
                        <a:rPr lang="en-US" sz="1400" dirty="0">
                          <a:effectLst/>
                        </a:rPr>
                        <a:t>Kind of goods and services to be provided</a:t>
                      </a:r>
                      <a:endParaRPr lang="en-US" sz="1400" dirty="0">
                        <a:effectLst/>
                        <a:latin typeface="Arial"/>
                        <a:ea typeface="Times New Roman"/>
                        <a:cs typeface="Times New Roman"/>
                      </a:endParaRPr>
                    </a:p>
                  </a:txBody>
                  <a:tcPr marL="65278" marR="65278" marT="0" marB="0"/>
                </a:tc>
                <a:tc>
                  <a:txBody>
                    <a:bodyPr/>
                    <a:lstStyle/>
                    <a:p>
                      <a:pPr marL="0" marR="0" algn="just">
                        <a:spcBef>
                          <a:spcPts val="0"/>
                        </a:spcBef>
                        <a:spcAft>
                          <a:spcPts val="0"/>
                        </a:spcAft>
                      </a:pPr>
                      <a:r>
                        <a:rPr lang="en-US" sz="1400" dirty="0">
                          <a:effectLst/>
                        </a:rPr>
                        <a:t>Low response. Level playing field between firms is critical (same tax system for all competitors).  </a:t>
                      </a:r>
                      <a:endParaRPr lang="en-US" sz="1400" dirty="0">
                        <a:effectLst/>
                        <a:latin typeface="Arial"/>
                        <a:ea typeface="Calibri"/>
                        <a:cs typeface="Times New Roman"/>
                      </a:endParaRPr>
                    </a:p>
                  </a:txBody>
                  <a:tcPr marL="65278" marR="65278" marT="0" marB="0"/>
                </a:tc>
                <a:extLst>
                  <a:ext uri="{0D108BD9-81ED-4DB2-BD59-A6C34878D82A}">
                    <a16:rowId xmlns:a16="http://schemas.microsoft.com/office/drawing/2014/main" val="10002"/>
                  </a:ext>
                </a:extLst>
              </a:tr>
              <a:tr h="1216622">
                <a:tc>
                  <a:txBody>
                    <a:bodyPr/>
                    <a:lstStyle/>
                    <a:p>
                      <a:pPr marL="0" marR="0" algn="just">
                        <a:spcBef>
                          <a:spcPts val="0"/>
                        </a:spcBef>
                        <a:spcAft>
                          <a:spcPts val="0"/>
                        </a:spcAft>
                      </a:pPr>
                      <a:r>
                        <a:rPr lang="en-US" sz="1400">
                          <a:effectLst/>
                        </a:rPr>
                        <a:t>Strategic Asset-seeking FDI</a:t>
                      </a:r>
                      <a:endParaRPr lang="en-US" sz="1400">
                        <a:effectLst/>
                        <a:latin typeface="Arial"/>
                        <a:ea typeface="Calibri"/>
                        <a:cs typeface="Times New Roman"/>
                      </a:endParaRPr>
                    </a:p>
                  </a:txBody>
                  <a:tcPr marL="65278" marR="65278" marT="0" marB="0"/>
                </a:tc>
                <a:tc>
                  <a:txBody>
                    <a:bodyPr/>
                    <a:lstStyle/>
                    <a:p>
                      <a:pPr marL="0" marR="0" algn="just">
                        <a:spcBef>
                          <a:spcPts val="0"/>
                        </a:spcBef>
                        <a:spcAft>
                          <a:spcPts val="0"/>
                        </a:spcAft>
                      </a:pPr>
                      <a:r>
                        <a:rPr lang="en-US" sz="1400" dirty="0">
                          <a:effectLst/>
                        </a:rPr>
                        <a:t>Acquiring Strategic Assets</a:t>
                      </a:r>
                    </a:p>
                    <a:p>
                      <a:pPr marL="228600" marR="0" lvl="0" indent="-228600" algn="just">
                        <a:spcBef>
                          <a:spcPts val="0"/>
                        </a:spcBef>
                        <a:spcAft>
                          <a:spcPts val="0"/>
                        </a:spcAft>
                        <a:buFont typeface="Times New Roman"/>
                        <a:buChar char="-"/>
                      </a:pPr>
                      <a:r>
                        <a:rPr lang="en-US" sz="1400" dirty="0">
                          <a:effectLst/>
                        </a:rPr>
                        <a:t>Brands and Market positioning</a:t>
                      </a:r>
                    </a:p>
                    <a:p>
                      <a:pPr marL="228600" marR="0" lvl="0" indent="-228600" algn="just">
                        <a:spcBef>
                          <a:spcPts val="0"/>
                        </a:spcBef>
                        <a:spcAft>
                          <a:spcPts val="0"/>
                        </a:spcAft>
                        <a:buFont typeface="Times New Roman"/>
                        <a:buChar char="-"/>
                      </a:pPr>
                      <a:r>
                        <a:rPr lang="en-US" sz="1400" dirty="0">
                          <a:effectLst/>
                        </a:rPr>
                        <a:t>Know-how</a:t>
                      </a:r>
                    </a:p>
                    <a:p>
                      <a:pPr marL="228600" marR="0" lvl="0" indent="-228600" algn="just">
                        <a:spcBef>
                          <a:spcPts val="0"/>
                        </a:spcBef>
                        <a:spcAft>
                          <a:spcPts val="0"/>
                        </a:spcAft>
                        <a:buFont typeface="Times New Roman"/>
                        <a:buChar char="-"/>
                      </a:pPr>
                      <a:r>
                        <a:rPr lang="en-US" sz="1400" dirty="0">
                          <a:effectLst/>
                        </a:rPr>
                        <a:t>Technology</a:t>
                      </a:r>
                    </a:p>
                    <a:p>
                      <a:pPr marL="228600" marR="0" lvl="0" indent="-228600" algn="just">
                        <a:spcBef>
                          <a:spcPts val="0"/>
                        </a:spcBef>
                        <a:spcAft>
                          <a:spcPts val="0"/>
                        </a:spcAft>
                        <a:buFont typeface="Times New Roman"/>
                        <a:buChar char="-"/>
                      </a:pPr>
                      <a:r>
                        <a:rPr lang="en-US" sz="1400" dirty="0">
                          <a:effectLst/>
                        </a:rPr>
                        <a:t>Distribution Networks</a:t>
                      </a:r>
                    </a:p>
                    <a:p>
                      <a:pPr marL="228600" marR="0" lvl="0" indent="-228600" algn="just">
                        <a:spcBef>
                          <a:spcPts val="0"/>
                        </a:spcBef>
                        <a:spcAft>
                          <a:spcPts val="0"/>
                        </a:spcAft>
                        <a:buFont typeface="Times New Roman"/>
                        <a:buChar char="-"/>
                      </a:pPr>
                      <a:r>
                        <a:rPr lang="en-US" sz="1400" dirty="0">
                          <a:effectLst/>
                        </a:rPr>
                        <a:t>Human Capital</a:t>
                      </a:r>
                      <a:endParaRPr lang="en-US" sz="1400" dirty="0">
                        <a:effectLst/>
                        <a:latin typeface="Arial"/>
                        <a:ea typeface="Times New Roman"/>
                        <a:cs typeface="Times New Roman"/>
                      </a:endParaRPr>
                    </a:p>
                  </a:txBody>
                  <a:tcPr marL="65278" marR="65278" marT="0" marB="0"/>
                </a:tc>
                <a:tc>
                  <a:txBody>
                    <a:bodyPr/>
                    <a:lstStyle/>
                    <a:p>
                      <a:pPr marL="0" marR="0" algn="just">
                        <a:spcBef>
                          <a:spcPts val="0"/>
                        </a:spcBef>
                        <a:spcAft>
                          <a:spcPts val="0"/>
                        </a:spcAft>
                      </a:pPr>
                      <a:r>
                        <a:rPr lang="en-US" sz="1400">
                          <a:effectLst/>
                        </a:rPr>
                        <a:t>Low response. FDI is driven by the location of the asset.  However lower taxes on capital gains reduces the costs of the transfer of these assets.</a:t>
                      </a:r>
                      <a:endParaRPr lang="en-US" sz="1400">
                        <a:effectLst/>
                        <a:latin typeface="Arial"/>
                        <a:ea typeface="Calibri"/>
                        <a:cs typeface="Times New Roman"/>
                      </a:endParaRPr>
                    </a:p>
                  </a:txBody>
                  <a:tcPr marL="65278" marR="65278" marT="0" marB="0"/>
                </a:tc>
                <a:extLst>
                  <a:ext uri="{0D108BD9-81ED-4DB2-BD59-A6C34878D82A}">
                    <a16:rowId xmlns:a16="http://schemas.microsoft.com/office/drawing/2014/main" val="10003"/>
                  </a:ext>
                </a:extLst>
              </a:tr>
              <a:tr h="1042819">
                <a:tc>
                  <a:txBody>
                    <a:bodyPr/>
                    <a:lstStyle/>
                    <a:p>
                      <a:pPr marL="0" marR="0" algn="just">
                        <a:spcBef>
                          <a:spcPts val="0"/>
                        </a:spcBef>
                        <a:spcAft>
                          <a:spcPts val="0"/>
                        </a:spcAft>
                      </a:pPr>
                      <a:r>
                        <a:rPr lang="en-US" sz="1400">
                          <a:effectLst/>
                        </a:rPr>
                        <a:t>Efficiency-seeking FDI</a:t>
                      </a:r>
                      <a:endParaRPr lang="en-US" sz="1400">
                        <a:effectLst/>
                        <a:latin typeface="Arial"/>
                        <a:ea typeface="Calibri"/>
                        <a:cs typeface="Times New Roman"/>
                      </a:endParaRPr>
                    </a:p>
                  </a:txBody>
                  <a:tcPr marL="65278" marR="65278" marT="0" marB="0"/>
                </a:tc>
                <a:tc>
                  <a:txBody>
                    <a:bodyPr/>
                    <a:lstStyle/>
                    <a:p>
                      <a:pPr marL="0" marR="0" algn="just">
                        <a:spcBef>
                          <a:spcPts val="0"/>
                        </a:spcBef>
                        <a:spcAft>
                          <a:spcPts val="0"/>
                        </a:spcAft>
                      </a:pPr>
                      <a:r>
                        <a:rPr lang="en-US" sz="1400" dirty="0">
                          <a:effectLst/>
                        </a:rPr>
                        <a:t>Lower Costs</a:t>
                      </a:r>
                    </a:p>
                    <a:p>
                      <a:pPr marL="228600" marR="0" lvl="0" indent="-228600" algn="just">
                        <a:spcBef>
                          <a:spcPts val="0"/>
                        </a:spcBef>
                        <a:spcAft>
                          <a:spcPts val="0"/>
                        </a:spcAft>
                        <a:buFont typeface="Times New Roman"/>
                        <a:buChar char="-"/>
                      </a:pPr>
                      <a:r>
                        <a:rPr lang="en-US" sz="1400" dirty="0">
                          <a:effectLst/>
                        </a:rPr>
                        <a:t>Mostly export oriented</a:t>
                      </a:r>
                    </a:p>
                    <a:p>
                      <a:pPr marL="228600" marR="0" lvl="0" indent="-228600" algn="just">
                        <a:spcBef>
                          <a:spcPts val="0"/>
                        </a:spcBef>
                        <a:spcAft>
                          <a:spcPts val="0"/>
                        </a:spcAft>
                        <a:buFont typeface="Times New Roman"/>
                        <a:buChar char="-"/>
                      </a:pPr>
                      <a:r>
                        <a:rPr lang="en-US" sz="1400" dirty="0">
                          <a:effectLst/>
                        </a:rPr>
                        <a:t>Availability of skills at a Low cost skills</a:t>
                      </a:r>
                    </a:p>
                    <a:p>
                      <a:pPr marL="228600" marR="0" lvl="0" indent="-228600" algn="just">
                        <a:spcBef>
                          <a:spcPts val="0"/>
                        </a:spcBef>
                        <a:spcAft>
                          <a:spcPts val="0"/>
                        </a:spcAft>
                        <a:buFont typeface="Times New Roman"/>
                        <a:buChar char="-"/>
                      </a:pPr>
                      <a:r>
                        <a:rPr lang="en-US" sz="1400" dirty="0">
                          <a:effectLst/>
                        </a:rPr>
                        <a:t>Close to markets</a:t>
                      </a:r>
                    </a:p>
                    <a:p>
                      <a:pPr marL="228600" marR="0" lvl="0" indent="-228600" algn="just">
                        <a:spcBef>
                          <a:spcPts val="0"/>
                        </a:spcBef>
                        <a:spcAft>
                          <a:spcPts val="0"/>
                        </a:spcAft>
                        <a:buFont typeface="Times New Roman"/>
                        <a:buChar char="-"/>
                      </a:pPr>
                      <a:r>
                        <a:rPr lang="en-US" sz="1400" dirty="0">
                          <a:effectLst/>
                        </a:rPr>
                        <a:t>Low relocation costs</a:t>
                      </a:r>
                      <a:endParaRPr lang="en-US" sz="1400" dirty="0">
                        <a:effectLst/>
                        <a:latin typeface="Arial"/>
                        <a:ea typeface="Times New Roman"/>
                        <a:cs typeface="Times New Roman"/>
                      </a:endParaRPr>
                    </a:p>
                  </a:txBody>
                  <a:tcPr marL="65278" marR="65278" marT="0" marB="0"/>
                </a:tc>
                <a:tc>
                  <a:txBody>
                    <a:bodyPr/>
                    <a:lstStyle/>
                    <a:p>
                      <a:pPr marL="0" marR="0" algn="just">
                        <a:spcBef>
                          <a:spcPts val="0"/>
                        </a:spcBef>
                        <a:spcAft>
                          <a:spcPts val="0"/>
                        </a:spcAft>
                      </a:pPr>
                      <a:r>
                        <a:rPr lang="en-US" sz="1400" dirty="0">
                          <a:effectLst/>
                        </a:rPr>
                        <a:t>High response to tax incentives. Firms are expected to compete globally, hence the lower the costs, the better their ability to compete globally.</a:t>
                      </a:r>
                      <a:endParaRPr lang="en-US" sz="1400" dirty="0">
                        <a:effectLst/>
                        <a:latin typeface="Arial"/>
                        <a:ea typeface="Calibri"/>
                        <a:cs typeface="Times New Roman"/>
                      </a:endParaRPr>
                    </a:p>
                  </a:txBody>
                  <a:tcPr marL="65278" marR="65278" marT="0" marB="0"/>
                </a:tc>
                <a:extLst>
                  <a:ext uri="{0D108BD9-81ED-4DB2-BD59-A6C34878D82A}">
                    <a16:rowId xmlns:a16="http://schemas.microsoft.com/office/drawing/2014/main" val="10004"/>
                  </a:ext>
                </a:extLst>
              </a:tr>
            </a:tbl>
          </a:graphicData>
        </a:graphic>
      </p:graphicFrame>
      <p:sp>
        <p:nvSpPr>
          <p:cNvPr id="5" name="TextBox 4">
            <a:extLst>
              <a:ext uri="{FF2B5EF4-FFF2-40B4-BE49-F238E27FC236}">
                <a16:creationId xmlns:a16="http://schemas.microsoft.com/office/drawing/2014/main" id="{DDAD7820-4384-4F7B-8FDF-CCFE662D34B4}"/>
              </a:ext>
            </a:extLst>
          </p:cNvPr>
          <p:cNvSpPr txBox="1"/>
          <p:nvPr/>
        </p:nvSpPr>
        <p:spPr>
          <a:xfrm>
            <a:off x="611080" y="6096000"/>
            <a:ext cx="1040349" cy="307777"/>
          </a:xfrm>
          <a:prstGeom prst="rect">
            <a:avLst/>
          </a:prstGeom>
          <a:noFill/>
        </p:spPr>
        <p:txBody>
          <a:bodyPr wrap="none" rtlCol="0">
            <a:spAutoFit/>
          </a:bodyPr>
          <a:lstStyle/>
          <a:p>
            <a:r>
              <a:rPr lang="en-US" sz="1400" dirty="0"/>
              <a:t>James 2018</a:t>
            </a:r>
          </a:p>
        </p:txBody>
      </p:sp>
    </p:spTree>
    <p:extLst>
      <p:ext uri="{BB962C8B-B14F-4D97-AF65-F5344CB8AC3E}">
        <p14:creationId xmlns:p14="http://schemas.microsoft.com/office/powerpoint/2010/main" val="3649954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CB579-0EF0-40B7-B294-619991B29013}"/>
              </a:ext>
            </a:extLst>
          </p:cNvPr>
          <p:cNvSpPr>
            <a:spLocks noGrp="1"/>
          </p:cNvSpPr>
          <p:nvPr>
            <p:ph type="title"/>
          </p:nvPr>
        </p:nvSpPr>
        <p:spPr/>
        <p:txBody>
          <a:bodyPr>
            <a:normAutofit fontScale="90000"/>
          </a:bodyPr>
          <a:lstStyle/>
          <a:p>
            <a:r>
              <a:rPr lang="en-US" dirty="0"/>
              <a:t>Principles for tax incentive provision</a:t>
            </a:r>
          </a:p>
        </p:txBody>
      </p:sp>
      <p:sp>
        <p:nvSpPr>
          <p:cNvPr id="3" name="Content Placeholder 2">
            <a:extLst>
              <a:ext uri="{FF2B5EF4-FFF2-40B4-BE49-F238E27FC236}">
                <a16:creationId xmlns:a16="http://schemas.microsoft.com/office/drawing/2014/main" id="{C9383A98-51AA-4FE1-AB17-BC82627E01EA}"/>
              </a:ext>
            </a:extLst>
          </p:cNvPr>
          <p:cNvSpPr>
            <a:spLocks noGrp="1"/>
          </p:cNvSpPr>
          <p:nvPr>
            <p:ph idx="1"/>
          </p:nvPr>
        </p:nvSpPr>
        <p:spPr/>
        <p:txBody>
          <a:bodyPr/>
          <a:lstStyle/>
          <a:p>
            <a:r>
              <a:rPr lang="en-US" dirty="0"/>
              <a:t>Tax incentives should be:</a:t>
            </a:r>
          </a:p>
          <a:p>
            <a:pPr lvl="1"/>
            <a:r>
              <a:rPr lang="en-US" dirty="0"/>
              <a:t>Affordable in terms of impact on revenue</a:t>
            </a:r>
          </a:p>
          <a:p>
            <a:pPr lvl="1"/>
            <a:r>
              <a:rPr lang="en-US" dirty="0"/>
              <a:t>Targeted to ensure costs justify benefits</a:t>
            </a:r>
          </a:p>
          <a:p>
            <a:pPr lvl="1"/>
            <a:r>
              <a:rPr lang="en-US" dirty="0"/>
              <a:t>Simple to ensure efficient administration</a:t>
            </a:r>
          </a:p>
          <a:p>
            <a:pPr lvl="1"/>
            <a:r>
              <a:rPr lang="en-US" dirty="0"/>
              <a:t>Provided transparently through consolidated tax legislation</a:t>
            </a:r>
          </a:p>
          <a:p>
            <a:pPr lvl="1"/>
            <a:r>
              <a:rPr lang="en-US" dirty="0"/>
              <a:t>Reviewed periodically to ensure relevance</a:t>
            </a:r>
          </a:p>
          <a:p>
            <a:pPr lvl="1"/>
            <a:r>
              <a:rPr lang="en-US" dirty="0"/>
              <a:t>Coordinated regionally/globally to avoid tax competition</a:t>
            </a:r>
          </a:p>
          <a:p>
            <a:pPr lvl="1"/>
            <a:endParaRPr lang="en-US" dirty="0"/>
          </a:p>
          <a:p>
            <a:pPr lvl="1"/>
            <a:endParaRPr lang="en-US" dirty="0"/>
          </a:p>
        </p:txBody>
      </p:sp>
    </p:spTree>
    <p:extLst>
      <p:ext uri="{BB962C8B-B14F-4D97-AF65-F5344CB8AC3E}">
        <p14:creationId xmlns:p14="http://schemas.microsoft.com/office/powerpoint/2010/main" val="19246000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49D80-4CA3-4096-81E4-823C3DFEDD2E}"/>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F22FC882-AD64-420C-88B5-C1ADB447BDCB}"/>
              </a:ext>
            </a:extLst>
          </p:cNvPr>
          <p:cNvSpPr>
            <a:spLocks noGrp="1"/>
          </p:cNvSpPr>
          <p:nvPr>
            <p:ph idx="1"/>
          </p:nvPr>
        </p:nvSpPr>
        <p:spPr>
          <a:xfrm>
            <a:off x="457200" y="1600200"/>
            <a:ext cx="8229600" cy="4724400"/>
          </a:xfrm>
        </p:spPr>
        <p:txBody>
          <a:bodyPr>
            <a:normAutofit fontScale="77500" lnSpcReduction="20000"/>
          </a:bodyPr>
          <a:lstStyle/>
          <a:p>
            <a:r>
              <a:rPr lang="en-US" dirty="0"/>
              <a:t>James, S, “Tax and Non-Tax Incentives and Investments: Evidence and Policy Implications,” (updated 2018) (WBG)</a:t>
            </a:r>
          </a:p>
          <a:p>
            <a:r>
              <a:rPr lang="en-US" dirty="0"/>
              <a:t>Stern, R; James, S, “Rethinking the Use of Tax Incentives in East Asia and Pacific,” in EAP Economic Update (October 2015) (WBG)</a:t>
            </a:r>
          </a:p>
          <a:p>
            <a:r>
              <a:rPr lang="en-US" dirty="0"/>
              <a:t>Andersen, M; </a:t>
            </a:r>
            <a:r>
              <a:rPr lang="en-US" dirty="0" err="1"/>
              <a:t>Kett</a:t>
            </a:r>
            <a:r>
              <a:rPr lang="en-US" dirty="0"/>
              <a:t>, B; von Uexkull, E, “Corporate Tax Incentives and FDI in Developing Countries,” in “Global Investment Competitiveness Report 2017/2018,” (2018) (WBG)</a:t>
            </a:r>
          </a:p>
          <a:p>
            <a:r>
              <a:rPr lang="en-US" dirty="0"/>
              <a:t>WBG, “Private Investment for Jobs – South Africa Economic Update,” (January 2017)</a:t>
            </a:r>
          </a:p>
          <a:p>
            <a:r>
              <a:rPr lang="en-US" dirty="0"/>
              <a:t>WBG, “Sri Lanka: Moving Toward a New Investment Incentives Framework,” (October 2016)</a:t>
            </a:r>
          </a:p>
          <a:p>
            <a:pPr marL="0" indent="0">
              <a:buNone/>
            </a:pPr>
            <a:endParaRPr lang="en-US" dirty="0"/>
          </a:p>
        </p:txBody>
      </p:sp>
    </p:spTree>
    <p:extLst>
      <p:ext uri="{BB962C8B-B14F-4D97-AF65-F5344CB8AC3E}">
        <p14:creationId xmlns:p14="http://schemas.microsoft.com/office/powerpoint/2010/main" val="954389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1C25F-25E0-47E3-B127-7D357E4E13F0}"/>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D92E6C8D-0887-42C6-86BF-D2BD7150FB1A}"/>
              </a:ext>
            </a:extLst>
          </p:cNvPr>
          <p:cNvSpPr>
            <a:spLocks noGrp="1"/>
          </p:cNvSpPr>
          <p:nvPr>
            <p:ph idx="1"/>
          </p:nvPr>
        </p:nvSpPr>
        <p:spPr/>
        <p:txBody>
          <a:bodyPr/>
          <a:lstStyle/>
          <a:p>
            <a:r>
              <a:rPr lang="en-US" dirty="0"/>
              <a:t>Tax incentives in developing and emerging market economies</a:t>
            </a:r>
          </a:p>
          <a:p>
            <a:pPr marL="0" indent="0">
              <a:buNone/>
            </a:pPr>
            <a:endParaRPr lang="en-US" dirty="0"/>
          </a:p>
          <a:p>
            <a:r>
              <a:rPr lang="en-US" dirty="0"/>
              <a:t>Analyzing costs and benefits of tax incentives</a:t>
            </a:r>
          </a:p>
          <a:p>
            <a:pPr marL="0" indent="0">
              <a:buNone/>
            </a:pPr>
            <a:endParaRPr lang="en-US" dirty="0"/>
          </a:p>
          <a:p>
            <a:r>
              <a:rPr lang="en-US" dirty="0"/>
              <a:t>Good practice in designing and administering tax incentives</a:t>
            </a:r>
          </a:p>
        </p:txBody>
      </p:sp>
    </p:spTree>
    <p:extLst>
      <p:ext uri="{BB962C8B-B14F-4D97-AF65-F5344CB8AC3E}">
        <p14:creationId xmlns:p14="http://schemas.microsoft.com/office/powerpoint/2010/main" val="3935652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17C24-C00F-46C5-9BF3-8BD311E771F0}"/>
              </a:ext>
            </a:extLst>
          </p:cNvPr>
          <p:cNvSpPr>
            <a:spLocks noGrp="1"/>
          </p:cNvSpPr>
          <p:nvPr>
            <p:ph type="title"/>
          </p:nvPr>
        </p:nvSpPr>
        <p:spPr>
          <a:xfrm>
            <a:off x="457200" y="2667000"/>
            <a:ext cx="8229600" cy="1143000"/>
          </a:xfrm>
        </p:spPr>
        <p:txBody>
          <a:bodyPr>
            <a:normAutofit fontScale="90000"/>
          </a:bodyPr>
          <a:lstStyle/>
          <a:p>
            <a:r>
              <a:rPr lang="en-US" dirty="0"/>
              <a:t>Tax incentives in developing and emerging market economies</a:t>
            </a:r>
          </a:p>
        </p:txBody>
      </p:sp>
    </p:spTree>
    <p:extLst>
      <p:ext uri="{BB962C8B-B14F-4D97-AF65-F5344CB8AC3E}">
        <p14:creationId xmlns:p14="http://schemas.microsoft.com/office/powerpoint/2010/main" val="2615015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96CFE-CE9F-4FC2-9215-5183ADDFD7F1}"/>
              </a:ext>
            </a:extLst>
          </p:cNvPr>
          <p:cNvSpPr>
            <a:spLocks noGrp="1"/>
          </p:cNvSpPr>
          <p:nvPr>
            <p:ph type="title"/>
          </p:nvPr>
        </p:nvSpPr>
        <p:spPr/>
        <p:txBody>
          <a:bodyPr>
            <a:normAutofit fontScale="90000"/>
          </a:bodyPr>
          <a:lstStyle/>
          <a:p>
            <a:r>
              <a:rPr lang="en-US" dirty="0"/>
              <a:t>Prevalence of tax incentives around the world</a:t>
            </a:r>
          </a:p>
        </p:txBody>
      </p:sp>
      <p:graphicFrame>
        <p:nvGraphicFramePr>
          <p:cNvPr id="3" name="Table 2">
            <a:extLst>
              <a:ext uri="{FF2B5EF4-FFF2-40B4-BE49-F238E27FC236}">
                <a16:creationId xmlns:a16="http://schemas.microsoft.com/office/drawing/2014/main" id="{ACA40243-B90A-4B56-BDDF-370647265991}"/>
              </a:ext>
            </a:extLst>
          </p:cNvPr>
          <p:cNvGraphicFramePr>
            <a:graphicFrameLocks noGrp="1"/>
          </p:cNvGraphicFramePr>
          <p:nvPr>
            <p:extLst>
              <p:ext uri="{D42A27DB-BD31-4B8C-83A1-F6EECF244321}">
                <p14:modId xmlns:p14="http://schemas.microsoft.com/office/powerpoint/2010/main" val="1369856767"/>
              </p:ext>
            </p:extLst>
          </p:nvPr>
        </p:nvGraphicFramePr>
        <p:xfrm>
          <a:off x="152400" y="1676400"/>
          <a:ext cx="8839200" cy="3734726"/>
        </p:xfrm>
        <a:graphic>
          <a:graphicData uri="http://schemas.openxmlformats.org/drawingml/2006/table">
            <a:tbl>
              <a:tblPr>
                <a:tableStyleId>{BC89EF96-8CEA-46FF-86C4-4CE0E7609802}</a:tableStyleId>
              </a:tblPr>
              <a:tblGrid>
                <a:gridCol w="2089264">
                  <a:extLst>
                    <a:ext uri="{9D8B030D-6E8A-4147-A177-3AD203B41FA5}">
                      <a16:colId xmlns:a16="http://schemas.microsoft.com/office/drawing/2014/main" val="20000"/>
                    </a:ext>
                  </a:extLst>
                </a:gridCol>
                <a:gridCol w="806339">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838200">
                  <a:extLst>
                    <a:ext uri="{9D8B030D-6E8A-4147-A177-3AD203B41FA5}">
                      <a16:colId xmlns:a16="http://schemas.microsoft.com/office/drawing/2014/main" val="20005"/>
                    </a:ext>
                  </a:extLst>
                </a:gridCol>
                <a:gridCol w="882115">
                  <a:extLst>
                    <a:ext uri="{9D8B030D-6E8A-4147-A177-3AD203B41FA5}">
                      <a16:colId xmlns:a16="http://schemas.microsoft.com/office/drawing/2014/main" val="20006"/>
                    </a:ext>
                  </a:extLst>
                </a:gridCol>
                <a:gridCol w="778141">
                  <a:extLst>
                    <a:ext uri="{9D8B030D-6E8A-4147-A177-3AD203B41FA5}">
                      <a16:colId xmlns:a16="http://schemas.microsoft.com/office/drawing/2014/main" val="20007"/>
                    </a:ext>
                  </a:extLst>
                </a:gridCol>
                <a:gridCol w="778141">
                  <a:extLst>
                    <a:ext uri="{9D8B030D-6E8A-4147-A177-3AD203B41FA5}">
                      <a16:colId xmlns:a16="http://schemas.microsoft.com/office/drawing/2014/main" val="20008"/>
                    </a:ext>
                  </a:extLst>
                </a:gridCol>
              </a:tblGrid>
              <a:tr h="914400">
                <a:tc>
                  <a:txBody>
                    <a:bodyPr/>
                    <a:lstStyle/>
                    <a:p>
                      <a:pPr algn="l" fontAlgn="b"/>
                      <a:r>
                        <a:rPr lang="en-US" sz="1200" u="none" strike="noStrike" dirty="0">
                          <a:effectLst/>
                        </a:rPr>
                        <a:t> </a:t>
                      </a:r>
                      <a:endParaRPr lang="en-US" sz="1200" b="1" i="0" u="none" strike="noStrike" dirty="0">
                        <a:solidFill>
                          <a:schemeClr val="bg1"/>
                        </a:solidFill>
                        <a:effectLst/>
                        <a:latin typeface="Calibri"/>
                      </a:endParaRPr>
                    </a:p>
                  </a:txBody>
                  <a:tcPr marL="9525" marR="9525" marT="9525" marB="0" anchor="b"/>
                </a:tc>
                <a:tc>
                  <a:txBody>
                    <a:bodyPr/>
                    <a:lstStyle/>
                    <a:p>
                      <a:pPr algn="ctr" fontAlgn="b"/>
                      <a:r>
                        <a:rPr lang="en-US" sz="1200" u="none" strike="noStrike" dirty="0">
                          <a:effectLst/>
                        </a:rPr>
                        <a:t>Number of Countries Surveyed</a:t>
                      </a:r>
                      <a:endParaRPr lang="en-US" sz="1200" b="1" i="0" u="none" strike="noStrike" dirty="0">
                        <a:solidFill>
                          <a:schemeClr val="bg1"/>
                        </a:solidFill>
                        <a:effectLst/>
                        <a:latin typeface="Calibri"/>
                      </a:endParaRPr>
                    </a:p>
                  </a:txBody>
                  <a:tcPr marL="9525" marR="9525" marT="9525" marB="0" anchor="ctr"/>
                </a:tc>
                <a:tc>
                  <a:txBody>
                    <a:bodyPr/>
                    <a:lstStyle/>
                    <a:p>
                      <a:pPr algn="ctr" fontAlgn="ctr"/>
                      <a:r>
                        <a:rPr lang="en-US" sz="1200" u="none" strike="noStrike" dirty="0">
                          <a:effectLst/>
                        </a:rPr>
                        <a:t>Tax holiday/Tax exemption</a:t>
                      </a:r>
                      <a:endParaRPr lang="en-US" sz="1200" b="1" i="0" u="none" strike="noStrike" dirty="0">
                        <a:solidFill>
                          <a:schemeClr val="bg1"/>
                        </a:solidFill>
                        <a:effectLst/>
                        <a:latin typeface="Calibri"/>
                      </a:endParaRPr>
                    </a:p>
                  </a:txBody>
                  <a:tcPr marL="9525" marR="9525" marT="9525" marB="0" anchor="ctr"/>
                </a:tc>
                <a:tc>
                  <a:txBody>
                    <a:bodyPr/>
                    <a:lstStyle/>
                    <a:p>
                      <a:pPr algn="ctr" fontAlgn="ctr"/>
                      <a:r>
                        <a:rPr lang="en-US" sz="1200" u="none" strike="noStrike" dirty="0">
                          <a:effectLst/>
                        </a:rPr>
                        <a:t>Reduced Tax rate</a:t>
                      </a:r>
                      <a:endParaRPr lang="en-US" sz="1200" b="1" i="0" u="none" strike="noStrike" dirty="0">
                        <a:solidFill>
                          <a:schemeClr val="bg1"/>
                        </a:solidFill>
                        <a:effectLst/>
                        <a:latin typeface="Calibri"/>
                      </a:endParaRPr>
                    </a:p>
                  </a:txBody>
                  <a:tcPr marL="9525" marR="9525" marT="9525" marB="0" anchor="ctr"/>
                </a:tc>
                <a:tc>
                  <a:txBody>
                    <a:bodyPr/>
                    <a:lstStyle/>
                    <a:p>
                      <a:pPr algn="ctr" fontAlgn="ctr"/>
                      <a:r>
                        <a:rPr lang="en-US" sz="1200" u="none" strike="noStrike" dirty="0">
                          <a:effectLst/>
                        </a:rPr>
                        <a:t>Investment allowance/Tax credit</a:t>
                      </a:r>
                      <a:endParaRPr lang="en-US" sz="1200" b="1" i="0" u="none" strike="noStrike" dirty="0">
                        <a:solidFill>
                          <a:schemeClr val="bg1"/>
                        </a:solidFill>
                        <a:effectLst/>
                        <a:latin typeface="Calibri"/>
                      </a:endParaRPr>
                    </a:p>
                  </a:txBody>
                  <a:tcPr marL="9525" marR="9525" marT="9525" marB="0" anchor="ctr"/>
                </a:tc>
                <a:tc>
                  <a:txBody>
                    <a:bodyPr/>
                    <a:lstStyle/>
                    <a:p>
                      <a:pPr algn="ctr" fontAlgn="ctr"/>
                      <a:r>
                        <a:rPr lang="en-US" sz="1200" u="none" strike="noStrike" dirty="0">
                          <a:effectLst/>
                        </a:rPr>
                        <a:t>R&amp;D Tax Incentive</a:t>
                      </a:r>
                      <a:endParaRPr lang="en-US" sz="1200" b="1" i="0" u="none" strike="noStrike" dirty="0">
                        <a:solidFill>
                          <a:schemeClr val="bg1"/>
                        </a:solidFill>
                        <a:effectLst/>
                        <a:latin typeface="Calibri"/>
                      </a:endParaRPr>
                    </a:p>
                  </a:txBody>
                  <a:tcPr marL="9525" marR="9525" marT="9525" marB="0" anchor="ctr"/>
                </a:tc>
                <a:tc>
                  <a:txBody>
                    <a:bodyPr/>
                    <a:lstStyle/>
                    <a:p>
                      <a:pPr algn="ctr" fontAlgn="ctr"/>
                      <a:r>
                        <a:rPr lang="en-US" sz="1200" u="none" strike="noStrike" dirty="0">
                          <a:effectLst/>
                        </a:rPr>
                        <a:t>Super-deductions</a:t>
                      </a:r>
                      <a:endParaRPr lang="en-US" sz="1200" b="1" i="0" u="none" strike="noStrike" dirty="0">
                        <a:solidFill>
                          <a:schemeClr val="bg1"/>
                        </a:solidFill>
                        <a:effectLst/>
                        <a:latin typeface="Calibri"/>
                      </a:endParaRPr>
                    </a:p>
                  </a:txBody>
                  <a:tcPr marL="9525" marR="9525" marT="9525" marB="0" anchor="ctr"/>
                </a:tc>
                <a:tc>
                  <a:txBody>
                    <a:bodyPr/>
                    <a:lstStyle/>
                    <a:p>
                      <a:pPr algn="ctr" fontAlgn="ctr"/>
                      <a:r>
                        <a:rPr lang="en-US" sz="1200" u="none" strike="noStrike" dirty="0">
                          <a:effectLst/>
                        </a:rPr>
                        <a:t>SEZ/Free Zones/EPZ/Freeport</a:t>
                      </a:r>
                      <a:endParaRPr lang="en-US" sz="1200" b="1" i="0" u="none" strike="noStrike" dirty="0">
                        <a:solidFill>
                          <a:schemeClr val="bg1"/>
                        </a:solidFill>
                        <a:effectLst/>
                        <a:latin typeface="Calibri"/>
                      </a:endParaRPr>
                    </a:p>
                  </a:txBody>
                  <a:tcPr marL="9525" marR="9525" marT="9525" marB="0" anchor="ctr"/>
                </a:tc>
                <a:tc>
                  <a:txBody>
                    <a:bodyPr/>
                    <a:lstStyle/>
                    <a:p>
                      <a:pPr algn="ctr" fontAlgn="ctr"/>
                      <a:r>
                        <a:rPr lang="en-US" sz="1200" u="none" strike="noStrike" dirty="0">
                          <a:effectLst/>
                        </a:rPr>
                        <a:t>Discretionary process</a:t>
                      </a:r>
                      <a:endParaRPr lang="en-US" sz="1200" b="1" i="0" u="none" strike="noStrike" dirty="0">
                        <a:solidFill>
                          <a:schemeClr val="bg1"/>
                        </a:solidFill>
                        <a:effectLst/>
                        <a:latin typeface="Calibri"/>
                      </a:endParaRPr>
                    </a:p>
                  </a:txBody>
                  <a:tcPr marL="9525" marR="9525" marT="9525" marB="0" anchor="ctr"/>
                </a:tc>
                <a:extLst>
                  <a:ext uri="{0D108BD9-81ED-4DB2-BD59-A6C34878D82A}">
                    <a16:rowId xmlns:a16="http://schemas.microsoft.com/office/drawing/2014/main" val="10000"/>
                  </a:ext>
                </a:extLst>
              </a:tr>
              <a:tr h="385070">
                <a:tc>
                  <a:txBody>
                    <a:bodyPr/>
                    <a:lstStyle/>
                    <a:p>
                      <a:pPr algn="l" fontAlgn="b"/>
                      <a:r>
                        <a:rPr lang="en-US" sz="1200" u="none" strike="noStrike" dirty="0">
                          <a:effectLst/>
                        </a:rPr>
                        <a:t>East Asia and Pacific</a:t>
                      </a:r>
                      <a:endParaRPr lang="en-US" sz="1200" b="1" i="0" u="none" strike="noStrike" dirty="0">
                        <a:solidFill>
                          <a:schemeClr val="bg1"/>
                        </a:solidFill>
                        <a:effectLst/>
                        <a:latin typeface="Calibri"/>
                      </a:endParaRPr>
                    </a:p>
                  </a:txBody>
                  <a:tcPr marL="9525" marR="9525" marT="9525" marB="0" anchor="ctr"/>
                </a:tc>
                <a:tc>
                  <a:txBody>
                    <a:bodyPr/>
                    <a:lstStyle/>
                    <a:p>
                      <a:pPr algn="ctr" fontAlgn="b"/>
                      <a:r>
                        <a:rPr lang="en-US" sz="1200" u="none" strike="noStrike" dirty="0">
                          <a:effectLst/>
                        </a:rPr>
                        <a:t>12</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92%</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75%</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a:effectLst/>
                        </a:rPr>
                        <a:t>67%</a:t>
                      </a:r>
                      <a:endParaRPr lang="en-US" sz="1200" b="0" i="0" u="none" strike="noStrike">
                        <a:solidFill>
                          <a:srgbClr val="000000"/>
                        </a:solidFill>
                        <a:effectLst/>
                        <a:latin typeface="Calibri"/>
                      </a:endParaRPr>
                    </a:p>
                  </a:txBody>
                  <a:tcPr marL="9525" marR="9525" marT="9525" marB="0" anchor="ctr"/>
                </a:tc>
                <a:tc>
                  <a:txBody>
                    <a:bodyPr/>
                    <a:lstStyle/>
                    <a:p>
                      <a:pPr algn="ctr" fontAlgn="b"/>
                      <a:r>
                        <a:rPr lang="en-US" sz="1200" u="none" strike="noStrike">
                          <a:effectLst/>
                        </a:rPr>
                        <a:t>83%</a:t>
                      </a:r>
                      <a:endParaRPr lang="en-US" sz="1200" b="0" i="0" u="none" strike="noStrike">
                        <a:solidFill>
                          <a:srgbClr val="000000"/>
                        </a:solidFill>
                        <a:effectLst/>
                        <a:latin typeface="Calibri"/>
                      </a:endParaRPr>
                    </a:p>
                  </a:txBody>
                  <a:tcPr marL="9525" marR="9525" marT="9525" marB="0" anchor="ctr"/>
                </a:tc>
                <a:tc>
                  <a:txBody>
                    <a:bodyPr/>
                    <a:lstStyle/>
                    <a:p>
                      <a:pPr algn="ctr" fontAlgn="b"/>
                      <a:r>
                        <a:rPr lang="en-US" sz="1200" u="none" strike="noStrike">
                          <a:effectLst/>
                        </a:rPr>
                        <a:t>33%</a:t>
                      </a:r>
                      <a:endParaRPr lang="en-US" sz="1200" b="0" i="0" u="none" strike="noStrike">
                        <a:solidFill>
                          <a:srgbClr val="000000"/>
                        </a:solidFill>
                        <a:effectLst/>
                        <a:latin typeface="Calibri"/>
                      </a:endParaRPr>
                    </a:p>
                  </a:txBody>
                  <a:tcPr marL="9525" marR="9525" marT="9525" marB="0" anchor="ctr"/>
                </a:tc>
                <a:tc>
                  <a:txBody>
                    <a:bodyPr/>
                    <a:lstStyle/>
                    <a:p>
                      <a:pPr algn="ctr" fontAlgn="b"/>
                      <a:r>
                        <a:rPr lang="en-US" sz="1200" u="none" strike="noStrike">
                          <a:effectLst/>
                        </a:rPr>
                        <a:t>92%</a:t>
                      </a:r>
                      <a:endParaRPr lang="en-US" sz="1200" b="0" i="0" u="none" strike="noStrike">
                        <a:solidFill>
                          <a:srgbClr val="000000"/>
                        </a:solidFill>
                        <a:effectLst/>
                        <a:latin typeface="Calibri"/>
                      </a:endParaRPr>
                    </a:p>
                  </a:txBody>
                  <a:tcPr marL="9525" marR="9525" marT="9525" marB="0" anchor="ctr"/>
                </a:tc>
                <a:tc>
                  <a:txBody>
                    <a:bodyPr/>
                    <a:lstStyle/>
                    <a:p>
                      <a:pPr algn="ctr" fontAlgn="ctr"/>
                      <a:r>
                        <a:rPr lang="en-US" sz="1200" u="none" strike="noStrike" dirty="0">
                          <a:effectLst/>
                        </a:rPr>
                        <a:t>83%</a:t>
                      </a:r>
                      <a:endParaRPr lang="en-US" sz="12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1"/>
                  </a:ext>
                </a:extLst>
              </a:tr>
              <a:tr h="426682">
                <a:tc>
                  <a:txBody>
                    <a:bodyPr/>
                    <a:lstStyle/>
                    <a:p>
                      <a:pPr algn="l" fontAlgn="b"/>
                      <a:r>
                        <a:rPr lang="en-US" sz="1200" u="none" strike="noStrike" dirty="0">
                          <a:effectLst/>
                        </a:rPr>
                        <a:t>Eastern Europe and Central Asia</a:t>
                      </a:r>
                      <a:endParaRPr lang="en-US" sz="1200" b="1" i="0" u="none" strike="noStrike" dirty="0">
                        <a:solidFill>
                          <a:schemeClr val="bg1"/>
                        </a:solidFill>
                        <a:effectLst/>
                        <a:latin typeface="Calibri"/>
                      </a:endParaRPr>
                    </a:p>
                  </a:txBody>
                  <a:tcPr marL="9525" marR="9525" marT="9525" marB="0" anchor="ctr"/>
                </a:tc>
                <a:tc>
                  <a:txBody>
                    <a:bodyPr/>
                    <a:lstStyle/>
                    <a:p>
                      <a:pPr algn="ctr" fontAlgn="b"/>
                      <a:r>
                        <a:rPr lang="en-US" sz="1200" u="none" strike="noStrike" dirty="0">
                          <a:effectLst/>
                        </a:rPr>
                        <a:t>17</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82%</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35%</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24%</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29%</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0%</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94%</a:t>
                      </a:r>
                      <a:endParaRPr lang="en-US" sz="1200" b="0" i="0" u="none" strike="noStrike" dirty="0">
                        <a:solidFill>
                          <a:srgbClr val="000000"/>
                        </a:solidFill>
                        <a:effectLst/>
                        <a:latin typeface="Calibri"/>
                      </a:endParaRPr>
                    </a:p>
                  </a:txBody>
                  <a:tcPr marL="9525" marR="9525" marT="9525" marB="0" anchor="ctr"/>
                </a:tc>
                <a:tc>
                  <a:txBody>
                    <a:bodyPr/>
                    <a:lstStyle/>
                    <a:p>
                      <a:pPr algn="ctr" fontAlgn="ctr"/>
                      <a:r>
                        <a:rPr lang="en-US" sz="1200" u="none" strike="noStrike" dirty="0">
                          <a:effectLst/>
                        </a:rPr>
                        <a:t>35%</a:t>
                      </a:r>
                      <a:endParaRPr lang="en-US" sz="12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2"/>
                  </a:ext>
                </a:extLst>
              </a:tr>
              <a:tr h="426682">
                <a:tc>
                  <a:txBody>
                    <a:bodyPr/>
                    <a:lstStyle/>
                    <a:p>
                      <a:pPr algn="l" fontAlgn="b"/>
                      <a:r>
                        <a:rPr lang="en-US" sz="1200" u="none" strike="noStrike" dirty="0">
                          <a:effectLst/>
                        </a:rPr>
                        <a:t>Latin America and the Caribbean</a:t>
                      </a:r>
                      <a:endParaRPr lang="en-US" sz="1200" b="1" i="0" u="none" strike="noStrike" dirty="0">
                        <a:solidFill>
                          <a:schemeClr val="bg1"/>
                        </a:solidFill>
                        <a:effectLst/>
                        <a:latin typeface="Calibri"/>
                      </a:endParaRPr>
                    </a:p>
                  </a:txBody>
                  <a:tcPr marL="9525" marR="9525" marT="9525" marB="0" anchor="ctr"/>
                </a:tc>
                <a:tc>
                  <a:txBody>
                    <a:bodyPr/>
                    <a:lstStyle/>
                    <a:p>
                      <a:pPr algn="ctr" fontAlgn="b"/>
                      <a:r>
                        <a:rPr lang="en-US" sz="1200" u="none" strike="noStrike" dirty="0">
                          <a:effectLst/>
                        </a:rPr>
                        <a:t>24</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92%</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33%</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50%</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8%</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4%</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71%</a:t>
                      </a:r>
                      <a:endParaRPr lang="en-US" sz="1200" b="0" i="0" u="none" strike="noStrike" dirty="0">
                        <a:solidFill>
                          <a:srgbClr val="000000"/>
                        </a:solidFill>
                        <a:effectLst/>
                        <a:latin typeface="Calibri"/>
                      </a:endParaRPr>
                    </a:p>
                  </a:txBody>
                  <a:tcPr marL="9525" marR="9525" marT="9525" marB="0" anchor="ctr"/>
                </a:tc>
                <a:tc>
                  <a:txBody>
                    <a:bodyPr/>
                    <a:lstStyle/>
                    <a:p>
                      <a:pPr algn="ctr" fontAlgn="ctr"/>
                      <a:r>
                        <a:rPr lang="en-US" sz="1200" u="none" strike="noStrike" dirty="0">
                          <a:effectLst/>
                        </a:rPr>
                        <a:t>42%</a:t>
                      </a:r>
                      <a:endParaRPr lang="en-US" sz="12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3"/>
                  </a:ext>
                </a:extLst>
              </a:tr>
              <a:tr h="426682">
                <a:tc>
                  <a:txBody>
                    <a:bodyPr/>
                    <a:lstStyle/>
                    <a:p>
                      <a:pPr algn="l" fontAlgn="b"/>
                      <a:r>
                        <a:rPr lang="en-US" sz="1200" u="none" strike="noStrike" dirty="0">
                          <a:effectLst/>
                        </a:rPr>
                        <a:t>Middle East and North Africa</a:t>
                      </a:r>
                      <a:endParaRPr lang="en-US" sz="1200" b="1" i="0" u="none" strike="noStrike" dirty="0">
                        <a:solidFill>
                          <a:schemeClr val="bg1"/>
                        </a:solidFill>
                        <a:effectLst/>
                        <a:latin typeface="Calibri"/>
                      </a:endParaRPr>
                    </a:p>
                  </a:txBody>
                  <a:tcPr marL="9525" marR="9525" marT="9525" marB="0" anchor="ctr"/>
                </a:tc>
                <a:tc>
                  <a:txBody>
                    <a:bodyPr/>
                    <a:lstStyle/>
                    <a:p>
                      <a:pPr algn="ctr" fontAlgn="b"/>
                      <a:r>
                        <a:rPr lang="en-US" sz="1200" u="none" strike="noStrike">
                          <a:effectLst/>
                        </a:rPr>
                        <a:t>15</a:t>
                      </a:r>
                      <a:endParaRPr lang="en-US" sz="1200" b="0" i="0" u="none" strike="noStrike">
                        <a:solidFill>
                          <a:srgbClr val="000000"/>
                        </a:solidFill>
                        <a:effectLst/>
                        <a:latin typeface="Calibri"/>
                      </a:endParaRPr>
                    </a:p>
                  </a:txBody>
                  <a:tcPr marL="9525" marR="9525" marT="9525" marB="0" anchor="ctr"/>
                </a:tc>
                <a:tc>
                  <a:txBody>
                    <a:bodyPr/>
                    <a:lstStyle/>
                    <a:p>
                      <a:pPr algn="ctr" fontAlgn="b"/>
                      <a:r>
                        <a:rPr lang="en-US" sz="1200" u="none" strike="noStrike">
                          <a:effectLst/>
                        </a:rPr>
                        <a:t>80%</a:t>
                      </a:r>
                      <a:endParaRPr lang="en-US" sz="1200" b="0" i="0" u="none" strike="noStrike">
                        <a:solidFill>
                          <a:srgbClr val="000000"/>
                        </a:solidFill>
                        <a:effectLst/>
                        <a:latin typeface="Calibri"/>
                      </a:endParaRPr>
                    </a:p>
                  </a:txBody>
                  <a:tcPr marL="9525" marR="9525" marT="9525" marB="0" anchor="ctr"/>
                </a:tc>
                <a:tc>
                  <a:txBody>
                    <a:bodyPr/>
                    <a:lstStyle/>
                    <a:p>
                      <a:pPr algn="ctr" fontAlgn="b"/>
                      <a:r>
                        <a:rPr lang="en-US" sz="1200" u="none" strike="noStrike">
                          <a:effectLst/>
                        </a:rPr>
                        <a:t>40%</a:t>
                      </a:r>
                      <a:endParaRPr lang="en-US" sz="1200" b="0" i="0" u="none" strike="noStrike">
                        <a:solidFill>
                          <a:srgbClr val="000000"/>
                        </a:solidFill>
                        <a:effectLst/>
                        <a:latin typeface="Calibri"/>
                      </a:endParaRPr>
                    </a:p>
                  </a:txBody>
                  <a:tcPr marL="9525" marR="9525" marT="9525" marB="0" anchor="ctr"/>
                </a:tc>
                <a:tc>
                  <a:txBody>
                    <a:bodyPr/>
                    <a:lstStyle/>
                    <a:p>
                      <a:pPr algn="ctr" fontAlgn="b"/>
                      <a:r>
                        <a:rPr lang="en-US" sz="1200" u="none" strike="noStrike">
                          <a:effectLst/>
                        </a:rPr>
                        <a:t>13%</a:t>
                      </a:r>
                      <a:endParaRPr lang="en-US" sz="1200" b="0" i="0" u="none" strike="noStrike">
                        <a:solidFill>
                          <a:srgbClr val="000000"/>
                        </a:solidFill>
                        <a:effectLst/>
                        <a:latin typeface="Calibri"/>
                      </a:endParaRPr>
                    </a:p>
                  </a:txBody>
                  <a:tcPr marL="9525" marR="9525" marT="9525" marB="0" anchor="ctr"/>
                </a:tc>
                <a:tc>
                  <a:txBody>
                    <a:bodyPr/>
                    <a:lstStyle/>
                    <a:p>
                      <a:pPr algn="ctr" fontAlgn="b"/>
                      <a:r>
                        <a:rPr lang="en-US" sz="1200" u="none" strike="noStrike" dirty="0">
                          <a:effectLst/>
                        </a:rPr>
                        <a:t>0%</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0%</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80%</a:t>
                      </a:r>
                      <a:endParaRPr lang="en-US" sz="1200" b="0" i="0" u="none" strike="noStrike" dirty="0">
                        <a:solidFill>
                          <a:srgbClr val="000000"/>
                        </a:solidFill>
                        <a:effectLst/>
                        <a:latin typeface="Calibri"/>
                      </a:endParaRPr>
                    </a:p>
                  </a:txBody>
                  <a:tcPr marL="9525" marR="9525" marT="9525" marB="0" anchor="ctr"/>
                </a:tc>
                <a:tc>
                  <a:txBody>
                    <a:bodyPr/>
                    <a:lstStyle/>
                    <a:p>
                      <a:pPr algn="ctr" fontAlgn="ctr"/>
                      <a:r>
                        <a:rPr lang="en-US" sz="1200" u="none" strike="noStrike" dirty="0">
                          <a:effectLst/>
                        </a:rPr>
                        <a:t>40%</a:t>
                      </a:r>
                      <a:endParaRPr lang="en-US" sz="12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4"/>
                  </a:ext>
                </a:extLst>
              </a:tr>
              <a:tr h="385070">
                <a:tc>
                  <a:txBody>
                    <a:bodyPr/>
                    <a:lstStyle/>
                    <a:p>
                      <a:pPr algn="l" fontAlgn="b"/>
                      <a:r>
                        <a:rPr lang="en-US" sz="1200" u="none" strike="noStrike" dirty="0">
                          <a:effectLst/>
                        </a:rPr>
                        <a:t>OECD</a:t>
                      </a:r>
                      <a:endParaRPr lang="en-US" sz="1200" b="1" i="0" u="none" strike="noStrike" dirty="0">
                        <a:solidFill>
                          <a:schemeClr val="bg1"/>
                        </a:solidFill>
                        <a:effectLst/>
                        <a:latin typeface="Calibri"/>
                      </a:endParaRPr>
                    </a:p>
                  </a:txBody>
                  <a:tcPr marL="9525" marR="9525" marT="9525" marB="0" anchor="ctr"/>
                </a:tc>
                <a:tc>
                  <a:txBody>
                    <a:bodyPr/>
                    <a:lstStyle/>
                    <a:p>
                      <a:pPr algn="ctr" fontAlgn="b"/>
                      <a:r>
                        <a:rPr lang="en-US" sz="1200" u="none" strike="noStrike" dirty="0">
                          <a:effectLst/>
                        </a:rPr>
                        <a:t>34</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12%</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32%</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65%</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a:effectLst/>
                        </a:rPr>
                        <a:t>76%</a:t>
                      </a:r>
                      <a:endParaRPr lang="en-US" sz="1200" b="0" i="0" u="none" strike="noStrike">
                        <a:solidFill>
                          <a:srgbClr val="000000"/>
                        </a:solidFill>
                        <a:effectLst/>
                        <a:latin typeface="Calibri"/>
                      </a:endParaRPr>
                    </a:p>
                  </a:txBody>
                  <a:tcPr marL="9525" marR="9525" marT="9525" marB="0" anchor="ctr"/>
                </a:tc>
                <a:tc>
                  <a:txBody>
                    <a:bodyPr/>
                    <a:lstStyle/>
                    <a:p>
                      <a:pPr algn="ctr" fontAlgn="b"/>
                      <a:r>
                        <a:rPr lang="en-US" sz="1200" u="none" strike="noStrike" dirty="0">
                          <a:effectLst/>
                        </a:rPr>
                        <a:t>21%</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68%</a:t>
                      </a:r>
                      <a:endParaRPr lang="en-US" sz="1200" b="0" i="0" u="none" strike="noStrike" dirty="0">
                        <a:solidFill>
                          <a:srgbClr val="000000"/>
                        </a:solidFill>
                        <a:effectLst/>
                        <a:latin typeface="Calibri"/>
                      </a:endParaRPr>
                    </a:p>
                  </a:txBody>
                  <a:tcPr marL="9525" marR="9525" marT="9525" marB="0" anchor="ctr"/>
                </a:tc>
                <a:tc>
                  <a:txBody>
                    <a:bodyPr/>
                    <a:lstStyle/>
                    <a:p>
                      <a:pPr algn="ctr" fontAlgn="ctr"/>
                      <a:r>
                        <a:rPr lang="en-US" sz="1200" u="none" strike="noStrike" dirty="0">
                          <a:effectLst/>
                        </a:rPr>
                        <a:t>35%</a:t>
                      </a:r>
                      <a:endParaRPr lang="en-US" sz="12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5"/>
                  </a:ext>
                </a:extLst>
              </a:tr>
              <a:tr h="385070">
                <a:tc>
                  <a:txBody>
                    <a:bodyPr/>
                    <a:lstStyle/>
                    <a:p>
                      <a:pPr algn="l" fontAlgn="b"/>
                      <a:r>
                        <a:rPr lang="en-US" sz="1200" u="none" strike="noStrike" dirty="0">
                          <a:effectLst/>
                        </a:rPr>
                        <a:t>South Asia</a:t>
                      </a:r>
                      <a:endParaRPr lang="en-US" sz="1200" b="1" i="0" u="none" strike="noStrike" dirty="0">
                        <a:solidFill>
                          <a:schemeClr val="bg1"/>
                        </a:solidFill>
                        <a:effectLst/>
                        <a:latin typeface="Calibri"/>
                      </a:endParaRPr>
                    </a:p>
                  </a:txBody>
                  <a:tcPr marL="9525" marR="9525" marT="9525" marB="0" anchor="ctr"/>
                </a:tc>
                <a:tc>
                  <a:txBody>
                    <a:bodyPr/>
                    <a:lstStyle/>
                    <a:p>
                      <a:pPr algn="ctr" fontAlgn="b"/>
                      <a:r>
                        <a:rPr lang="en-US" sz="1200" u="none" strike="noStrike" dirty="0">
                          <a:effectLst/>
                        </a:rPr>
                        <a:t>8</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a:effectLst/>
                        </a:rPr>
                        <a:t>100%</a:t>
                      </a:r>
                      <a:endParaRPr lang="en-US" sz="1200" b="0" i="0" u="none" strike="noStrike">
                        <a:solidFill>
                          <a:srgbClr val="000000"/>
                        </a:solidFill>
                        <a:effectLst/>
                        <a:latin typeface="Calibri"/>
                      </a:endParaRPr>
                    </a:p>
                  </a:txBody>
                  <a:tcPr marL="9525" marR="9525" marT="9525" marB="0" anchor="ctr"/>
                </a:tc>
                <a:tc>
                  <a:txBody>
                    <a:bodyPr/>
                    <a:lstStyle/>
                    <a:p>
                      <a:pPr algn="ctr" fontAlgn="b"/>
                      <a:r>
                        <a:rPr lang="en-US" sz="1200" u="none" strike="noStrike" dirty="0">
                          <a:effectLst/>
                        </a:rPr>
                        <a:t>38%</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75%</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25%</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63%</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63%</a:t>
                      </a:r>
                      <a:endParaRPr lang="en-US" sz="1200" b="0" i="0" u="none" strike="noStrike" dirty="0">
                        <a:solidFill>
                          <a:srgbClr val="000000"/>
                        </a:solidFill>
                        <a:effectLst/>
                        <a:latin typeface="Calibri"/>
                      </a:endParaRPr>
                    </a:p>
                  </a:txBody>
                  <a:tcPr marL="9525" marR="9525" marT="9525" marB="0" anchor="ctr"/>
                </a:tc>
                <a:tc>
                  <a:txBody>
                    <a:bodyPr/>
                    <a:lstStyle/>
                    <a:p>
                      <a:pPr algn="ctr" fontAlgn="ctr"/>
                      <a:r>
                        <a:rPr lang="en-US" sz="1200" u="none" strike="noStrike" dirty="0">
                          <a:effectLst/>
                        </a:rPr>
                        <a:t>38%</a:t>
                      </a:r>
                      <a:endParaRPr lang="en-US" sz="12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6"/>
                  </a:ext>
                </a:extLst>
              </a:tr>
              <a:tr h="385070">
                <a:tc>
                  <a:txBody>
                    <a:bodyPr/>
                    <a:lstStyle/>
                    <a:p>
                      <a:pPr algn="l" fontAlgn="b"/>
                      <a:r>
                        <a:rPr lang="en-US" sz="1200" u="none" strike="noStrike" dirty="0">
                          <a:effectLst/>
                        </a:rPr>
                        <a:t>Sub-Saharan Africa</a:t>
                      </a:r>
                      <a:endParaRPr lang="en-US" sz="1200" b="1" i="0" u="none" strike="noStrike" dirty="0">
                        <a:solidFill>
                          <a:schemeClr val="bg1"/>
                        </a:solidFill>
                        <a:effectLst/>
                        <a:latin typeface="Calibri"/>
                      </a:endParaRPr>
                    </a:p>
                  </a:txBody>
                  <a:tcPr marL="9525" marR="9525" marT="9525" marB="0" anchor="ctr"/>
                </a:tc>
                <a:tc>
                  <a:txBody>
                    <a:bodyPr/>
                    <a:lstStyle/>
                    <a:p>
                      <a:pPr algn="ctr" fontAlgn="b"/>
                      <a:r>
                        <a:rPr lang="en-US" sz="1200" u="none" strike="noStrike" dirty="0">
                          <a:effectLst/>
                        </a:rPr>
                        <a:t>44</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80%</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64%</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77%</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a:effectLst/>
                        </a:rPr>
                        <a:t>11%</a:t>
                      </a:r>
                      <a:endParaRPr lang="en-US" sz="1200" b="0" i="0" u="none" strike="noStrike">
                        <a:solidFill>
                          <a:srgbClr val="000000"/>
                        </a:solidFill>
                        <a:effectLst/>
                        <a:latin typeface="Calibri"/>
                      </a:endParaRPr>
                    </a:p>
                  </a:txBody>
                  <a:tcPr marL="9525" marR="9525" marT="9525" marB="0" anchor="ctr"/>
                </a:tc>
                <a:tc>
                  <a:txBody>
                    <a:bodyPr/>
                    <a:lstStyle/>
                    <a:p>
                      <a:pPr algn="ctr" fontAlgn="b"/>
                      <a:r>
                        <a:rPr lang="en-US" sz="1200" u="none" strike="noStrike" dirty="0">
                          <a:effectLst/>
                        </a:rPr>
                        <a:t>18%</a:t>
                      </a:r>
                      <a:endParaRPr lang="en-US" sz="1200" b="0" i="0" u="none" strike="noStrike" dirty="0">
                        <a:solidFill>
                          <a:srgbClr val="000000"/>
                        </a:solidFill>
                        <a:effectLst/>
                        <a:latin typeface="Calibri"/>
                      </a:endParaRPr>
                    </a:p>
                  </a:txBody>
                  <a:tcPr marL="9525" marR="9525" marT="9525" marB="0" anchor="ctr"/>
                </a:tc>
                <a:tc>
                  <a:txBody>
                    <a:bodyPr/>
                    <a:lstStyle/>
                    <a:p>
                      <a:pPr algn="ctr" fontAlgn="b"/>
                      <a:r>
                        <a:rPr lang="en-US" sz="1200" u="none" strike="noStrike" dirty="0">
                          <a:effectLst/>
                        </a:rPr>
                        <a:t>66%</a:t>
                      </a:r>
                      <a:endParaRPr lang="en-US" sz="1200" b="0" i="0" u="none" strike="noStrike" dirty="0">
                        <a:solidFill>
                          <a:srgbClr val="000000"/>
                        </a:solidFill>
                        <a:effectLst/>
                        <a:latin typeface="Calibri"/>
                      </a:endParaRPr>
                    </a:p>
                  </a:txBody>
                  <a:tcPr marL="9525" marR="9525" marT="9525" marB="0" anchor="ctr"/>
                </a:tc>
                <a:tc>
                  <a:txBody>
                    <a:bodyPr/>
                    <a:lstStyle/>
                    <a:p>
                      <a:pPr algn="ctr" fontAlgn="ctr"/>
                      <a:r>
                        <a:rPr lang="en-US" sz="1200" u="none" strike="noStrike" dirty="0">
                          <a:effectLst/>
                        </a:rPr>
                        <a:t>77%</a:t>
                      </a:r>
                      <a:endParaRPr lang="en-US" sz="1200" b="0" i="0" u="none" strike="noStrike" dirty="0">
                        <a:solidFill>
                          <a:srgbClr val="000000"/>
                        </a:solidFill>
                        <a:effectLst/>
                        <a:latin typeface="Calibri"/>
                      </a:endParaRPr>
                    </a:p>
                  </a:txBody>
                  <a:tcPr marL="9525" marR="9525" marT="9525" marB="0" anchor="ctr"/>
                </a:tc>
                <a:extLst>
                  <a:ext uri="{0D108BD9-81ED-4DB2-BD59-A6C34878D82A}">
                    <a16:rowId xmlns:a16="http://schemas.microsoft.com/office/drawing/2014/main" val="10007"/>
                  </a:ext>
                </a:extLst>
              </a:tr>
            </a:tbl>
          </a:graphicData>
        </a:graphic>
      </p:graphicFrame>
      <p:sp>
        <p:nvSpPr>
          <p:cNvPr id="4" name="TextBox 3">
            <a:extLst>
              <a:ext uri="{FF2B5EF4-FFF2-40B4-BE49-F238E27FC236}">
                <a16:creationId xmlns:a16="http://schemas.microsoft.com/office/drawing/2014/main" id="{B21D0CFC-AF88-4D1C-98FD-1B96899E7B16}"/>
              </a:ext>
            </a:extLst>
          </p:cNvPr>
          <p:cNvSpPr txBox="1"/>
          <p:nvPr/>
        </p:nvSpPr>
        <p:spPr>
          <a:xfrm>
            <a:off x="184484" y="5539083"/>
            <a:ext cx="896399" cy="261610"/>
          </a:xfrm>
          <a:prstGeom prst="rect">
            <a:avLst/>
          </a:prstGeom>
          <a:noFill/>
        </p:spPr>
        <p:txBody>
          <a:bodyPr wrap="none" rtlCol="0">
            <a:spAutoFit/>
          </a:bodyPr>
          <a:lstStyle/>
          <a:p>
            <a:r>
              <a:rPr lang="en-US" sz="1100" dirty="0"/>
              <a:t>James, 2018</a:t>
            </a:r>
          </a:p>
        </p:txBody>
      </p:sp>
    </p:spTree>
    <p:extLst>
      <p:ext uri="{BB962C8B-B14F-4D97-AF65-F5344CB8AC3E}">
        <p14:creationId xmlns:p14="http://schemas.microsoft.com/office/powerpoint/2010/main" val="3074257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555A2-0D7A-4B2E-B41F-033C5D513A43}"/>
              </a:ext>
            </a:extLst>
          </p:cNvPr>
          <p:cNvSpPr>
            <a:spLocks noGrp="1"/>
          </p:cNvSpPr>
          <p:nvPr>
            <p:ph type="title"/>
          </p:nvPr>
        </p:nvSpPr>
        <p:spPr>
          <a:xfrm>
            <a:off x="457200" y="128981"/>
            <a:ext cx="8229600" cy="1143000"/>
          </a:xfrm>
        </p:spPr>
        <p:txBody>
          <a:bodyPr>
            <a:normAutofit fontScale="90000"/>
          </a:bodyPr>
          <a:lstStyle/>
          <a:p>
            <a:r>
              <a:rPr lang="en-US" dirty="0"/>
              <a:t>Widespread use of incentives across sectors in developing economies</a:t>
            </a:r>
          </a:p>
        </p:txBody>
      </p:sp>
      <p:pic>
        <p:nvPicPr>
          <p:cNvPr id="4" name="Picture 3">
            <a:extLst>
              <a:ext uri="{FF2B5EF4-FFF2-40B4-BE49-F238E27FC236}">
                <a16:creationId xmlns:a16="http://schemas.microsoft.com/office/drawing/2014/main" id="{F339A9D5-9DED-48DD-AA99-742B1D11AF05}"/>
              </a:ext>
            </a:extLst>
          </p:cNvPr>
          <p:cNvPicPr>
            <a:picLocks noChangeAspect="1"/>
          </p:cNvPicPr>
          <p:nvPr/>
        </p:nvPicPr>
        <p:blipFill>
          <a:blip r:embed="rId3"/>
          <a:stretch>
            <a:fillRect/>
          </a:stretch>
        </p:blipFill>
        <p:spPr>
          <a:xfrm>
            <a:off x="1371600" y="1417638"/>
            <a:ext cx="6400800" cy="4920439"/>
          </a:xfrm>
          <a:prstGeom prst="rect">
            <a:avLst/>
          </a:prstGeom>
        </p:spPr>
      </p:pic>
      <p:sp>
        <p:nvSpPr>
          <p:cNvPr id="5" name="TextBox 4">
            <a:extLst>
              <a:ext uri="{FF2B5EF4-FFF2-40B4-BE49-F238E27FC236}">
                <a16:creationId xmlns:a16="http://schemas.microsoft.com/office/drawing/2014/main" id="{F48BFA79-C597-4C3D-90B3-4881930D6BC3}"/>
              </a:ext>
            </a:extLst>
          </p:cNvPr>
          <p:cNvSpPr txBox="1"/>
          <p:nvPr/>
        </p:nvSpPr>
        <p:spPr>
          <a:xfrm>
            <a:off x="1676400" y="6338077"/>
            <a:ext cx="1329210" cy="261610"/>
          </a:xfrm>
          <a:prstGeom prst="rect">
            <a:avLst/>
          </a:prstGeom>
          <a:noFill/>
        </p:spPr>
        <p:txBody>
          <a:bodyPr wrap="none" rtlCol="0">
            <a:spAutoFit/>
          </a:bodyPr>
          <a:lstStyle/>
          <a:p>
            <a:r>
              <a:rPr lang="en-US" sz="1100" dirty="0"/>
              <a:t>Andersen et al 2018</a:t>
            </a:r>
          </a:p>
        </p:txBody>
      </p:sp>
    </p:spTree>
    <p:extLst>
      <p:ext uri="{BB962C8B-B14F-4D97-AF65-F5344CB8AC3E}">
        <p14:creationId xmlns:p14="http://schemas.microsoft.com/office/powerpoint/2010/main" val="1959668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987E4-8850-44FF-978D-32C105C53D47}"/>
              </a:ext>
            </a:extLst>
          </p:cNvPr>
          <p:cNvSpPr>
            <a:spLocks noGrp="1"/>
          </p:cNvSpPr>
          <p:nvPr>
            <p:ph type="title"/>
          </p:nvPr>
        </p:nvSpPr>
        <p:spPr>
          <a:xfrm>
            <a:off x="457200" y="104274"/>
            <a:ext cx="8229600" cy="1143000"/>
          </a:xfrm>
        </p:spPr>
        <p:txBody>
          <a:bodyPr>
            <a:normAutofit fontScale="90000"/>
          </a:bodyPr>
          <a:lstStyle/>
          <a:p>
            <a:r>
              <a:rPr lang="en-US" dirty="0"/>
              <a:t>But effectiveness of tax incentives function of investment climate</a:t>
            </a:r>
          </a:p>
        </p:txBody>
      </p:sp>
      <p:pic>
        <p:nvPicPr>
          <p:cNvPr id="4" name="Picture 3" descr="DB Ranks and Fiscal Incentives.wmf">
            <a:extLst>
              <a:ext uri="{FF2B5EF4-FFF2-40B4-BE49-F238E27FC236}">
                <a16:creationId xmlns:a16="http://schemas.microsoft.com/office/drawing/2014/main" id="{D0AE9709-D774-4B3A-824A-F9D1921CE7FE}"/>
              </a:ext>
            </a:extLst>
          </p:cNvPr>
          <p:cNvPicPr>
            <a:picLocks noChangeAspect="1"/>
          </p:cNvPicPr>
          <p:nvPr/>
        </p:nvPicPr>
        <p:blipFill>
          <a:blip r:embed="rId3" cstate="print"/>
          <a:srcRect/>
          <a:stretch>
            <a:fillRect/>
          </a:stretch>
        </p:blipFill>
        <p:spPr bwMode="auto">
          <a:xfrm>
            <a:off x="1524000" y="1371600"/>
            <a:ext cx="6492240" cy="4722655"/>
          </a:xfrm>
          <a:prstGeom prst="rect">
            <a:avLst/>
          </a:prstGeom>
          <a:noFill/>
          <a:ln w="9525">
            <a:noFill/>
            <a:miter lim="800000"/>
            <a:headEnd/>
            <a:tailEnd/>
          </a:ln>
        </p:spPr>
      </p:pic>
      <p:sp>
        <p:nvSpPr>
          <p:cNvPr id="5" name="TextBox 4">
            <a:extLst>
              <a:ext uri="{FF2B5EF4-FFF2-40B4-BE49-F238E27FC236}">
                <a16:creationId xmlns:a16="http://schemas.microsoft.com/office/drawing/2014/main" id="{41E54003-ED0D-49EA-96FC-FA9BB952A87B}"/>
              </a:ext>
            </a:extLst>
          </p:cNvPr>
          <p:cNvSpPr txBox="1"/>
          <p:nvPr/>
        </p:nvSpPr>
        <p:spPr>
          <a:xfrm>
            <a:off x="1536032" y="6218581"/>
            <a:ext cx="1492716" cy="261610"/>
          </a:xfrm>
          <a:prstGeom prst="rect">
            <a:avLst/>
          </a:prstGeom>
          <a:noFill/>
        </p:spPr>
        <p:txBody>
          <a:bodyPr wrap="none" rtlCol="0">
            <a:spAutoFit/>
          </a:bodyPr>
          <a:lstStyle/>
          <a:p>
            <a:r>
              <a:rPr lang="en-US" sz="1100" dirty="0"/>
              <a:t>James and Parys, 2010</a:t>
            </a:r>
          </a:p>
        </p:txBody>
      </p:sp>
    </p:spTree>
    <p:extLst>
      <p:ext uri="{BB962C8B-B14F-4D97-AF65-F5344CB8AC3E}">
        <p14:creationId xmlns:p14="http://schemas.microsoft.com/office/powerpoint/2010/main" val="14624256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C72DF-52F7-4F44-855F-F43A63C8E909}"/>
              </a:ext>
            </a:extLst>
          </p:cNvPr>
          <p:cNvSpPr>
            <a:spLocks noGrp="1"/>
          </p:cNvSpPr>
          <p:nvPr>
            <p:ph type="title"/>
          </p:nvPr>
        </p:nvSpPr>
        <p:spPr>
          <a:xfrm>
            <a:off x="457200" y="2667000"/>
            <a:ext cx="8229600" cy="1143000"/>
          </a:xfrm>
        </p:spPr>
        <p:txBody>
          <a:bodyPr>
            <a:normAutofit fontScale="90000"/>
          </a:bodyPr>
          <a:lstStyle/>
          <a:p>
            <a:r>
              <a:rPr lang="en-US" dirty="0"/>
              <a:t>Analyzing costs and benefits of tax incentives</a:t>
            </a:r>
          </a:p>
        </p:txBody>
      </p:sp>
    </p:spTree>
    <p:extLst>
      <p:ext uri="{BB962C8B-B14F-4D97-AF65-F5344CB8AC3E}">
        <p14:creationId xmlns:p14="http://schemas.microsoft.com/office/powerpoint/2010/main" val="2240261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72AE-8B56-4A61-B7AB-B60A1B821E00}"/>
              </a:ext>
            </a:extLst>
          </p:cNvPr>
          <p:cNvSpPr>
            <a:spLocks noGrp="1"/>
          </p:cNvSpPr>
          <p:nvPr>
            <p:ph type="title"/>
          </p:nvPr>
        </p:nvSpPr>
        <p:spPr/>
        <p:txBody>
          <a:bodyPr>
            <a:normAutofit fontScale="90000"/>
          </a:bodyPr>
          <a:lstStyle/>
          <a:p>
            <a:r>
              <a:rPr lang="en-US" dirty="0"/>
              <a:t>Incremental investment: ROI before and after tax incentive</a:t>
            </a:r>
          </a:p>
        </p:txBody>
      </p:sp>
      <p:graphicFrame>
        <p:nvGraphicFramePr>
          <p:cNvPr id="3" name="Chart 2">
            <a:extLst>
              <a:ext uri="{FF2B5EF4-FFF2-40B4-BE49-F238E27FC236}">
                <a16:creationId xmlns:a16="http://schemas.microsoft.com/office/drawing/2014/main" id="{872E0194-4C1F-41A1-9747-6BFD2F049C10}"/>
              </a:ext>
            </a:extLst>
          </p:cNvPr>
          <p:cNvGraphicFramePr/>
          <p:nvPr>
            <p:extLst>
              <p:ext uri="{D42A27DB-BD31-4B8C-83A1-F6EECF244321}">
                <p14:modId xmlns:p14="http://schemas.microsoft.com/office/powerpoint/2010/main" val="3504693944"/>
              </p:ext>
            </p:extLst>
          </p:nvPr>
        </p:nvGraphicFramePr>
        <p:xfrm>
          <a:off x="1143000" y="1524000"/>
          <a:ext cx="73152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88F03601-83C4-4AC0-BF7B-C2E8F2A9D86D}"/>
              </a:ext>
            </a:extLst>
          </p:cNvPr>
          <p:cNvSpPr txBox="1"/>
          <p:nvPr/>
        </p:nvSpPr>
        <p:spPr>
          <a:xfrm>
            <a:off x="1163715" y="6198663"/>
            <a:ext cx="1604029" cy="307777"/>
          </a:xfrm>
          <a:prstGeom prst="rect">
            <a:avLst/>
          </a:prstGeom>
          <a:noFill/>
        </p:spPr>
        <p:txBody>
          <a:bodyPr wrap="none" rtlCol="0">
            <a:spAutoFit/>
          </a:bodyPr>
          <a:lstStyle/>
          <a:p>
            <a:r>
              <a:rPr lang="en-US" sz="1400" dirty="0"/>
              <a:t>WBG October 2016</a:t>
            </a:r>
          </a:p>
        </p:txBody>
      </p:sp>
    </p:spTree>
    <p:extLst>
      <p:ext uri="{BB962C8B-B14F-4D97-AF65-F5344CB8AC3E}">
        <p14:creationId xmlns:p14="http://schemas.microsoft.com/office/powerpoint/2010/main" val="3993387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82396"/>
            <a:ext cx="8229600" cy="868362"/>
          </a:xfrm>
        </p:spPr>
        <p:txBody>
          <a:bodyPr/>
          <a:lstStyle/>
          <a:p>
            <a:r>
              <a:rPr lang="en-US" sz="3200" dirty="0"/>
              <a:t>Incentives Framework</a:t>
            </a:r>
          </a:p>
        </p:txBody>
      </p:sp>
      <p:sp>
        <p:nvSpPr>
          <p:cNvPr id="15" name="Slide Number Placeholder 14"/>
          <p:cNvSpPr>
            <a:spLocks noGrp="1"/>
          </p:cNvSpPr>
          <p:nvPr>
            <p:ph type="sldNum" sz="quarter" idx="12"/>
          </p:nvPr>
        </p:nvSpPr>
        <p:spPr/>
        <p:txBody>
          <a:bodyPr/>
          <a:lstStyle/>
          <a:p>
            <a:pPr>
              <a:defRPr/>
            </a:pPr>
            <a:fld id="{ADF31621-AB54-4775-B102-4DF18FEE075B}" type="slidenum">
              <a:rPr lang="en-US" smtClean="0"/>
              <a:pPr>
                <a:defRPr/>
              </a:pPr>
              <a:t>9</a:t>
            </a:fld>
            <a:endParaRPr lang="en-US"/>
          </a:p>
        </p:txBody>
      </p:sp>
      <p:sp>
        <p:nvSpPr>
          <p:cNvPr id="115719" name="Text Box 7"/>
          <p:cNvSpPr txBox="1">
            <a:spLocks noChangeArrowheads="1"/>
          </p:cNvSpPr>
          <p:nvPr/>
        </p:nvSpPr>
        <p:spPr bwMode="auto">
          <a:xfrm>
            <a:off x="381000" y="2386013"/>
            <a:ext cx="1676400" cy="1371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mn-lt"/>
                <a:ea typeface="Times New Roman" pitchFamily="18" charset="0"/>
                <a:cs typeface="Times New Roman" pitchFamily="18" charset="0"/>
              </a:rPr>
              <a:t>Revenue rise due to increased investment</a:t>
            </a:r>
            <a:endParaRPr kumimoji="0" lang="en-US" b="0" i="0" u="none" strike="noStrike" cap="none" normalizeH="0" baseline="0" dirty="0">
              <a:ln>
                <a:noFill/>
              </a:ln>
              <a:solidFill>
                <a:schemeClr val="tx1"/>
              </a:solidFill>
              <a:effectLst/>
              <a:latin typeface="+mn-lt"/>
              <a:cs typeface="Arial" pitchFamily="34" charset="0"/>
            </a:endParaRPr>
          </a:p>
        </p:txBody>
      </p:sp>
      <p:sp>
        <p:nvSpPr>
          <p:cNvPr id="115718" name="Text Box 6"/>
          <p:cNvSpPr txBox="1">
            <a:spLocks noChangeArrowheads="1"/>
          </p:cNvSpPr>
          <p:nvPr/>
        </p:nvSpPr>
        <p:spPr bwMode="auto">
          <a:xfrm>
            <a:off x="2667000" y="2362200"/>
            <a:ext cx="1517650" cy="139541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mn-lt"/>
                <a:ea typeface="Times New Roman" pitchFamily="18" charset="0"/>
                <a:cs typeface="Times New Roman" pitchFamily="18" charset="0"/>
              </a:rPr>
              <a:t>Social benefits from increased investment</a:t>
            </a:r>
            <a:endParaRPr kumimoji="0" lang="en-US" b="0" i="0" u="none" strike="noStrike" cap="none" normalizeH="0" baseline="0" dirty="0">
              <a:ln>
                <a:noFill/>
              </a:ln>
              <a:solidFill>
                <a:schemeClr val="tx1"/>
              </a:solidFill>
              <a:effectLst/>
              <a:latin typeface="+mn-lt"/>
              <a:cs typeface="Arial" pitchFamily="34" charset="0"/>
            </a:endParaRPr>
          </a:p>
        </p:txBody>
      </p:sp>
      <p:sp>
        <p:nvSpPr>
          <p:cNvPr id="115716" name="Text Box 4"/>
          <p:cNvSpPr txBox="1">
            <a:spLocks noChangeArrowheads="1"/>
          </p:cNvSpPr>
          <p:nvPr/>
        </p:nvSpPr>
        <p:spPr bwMode="auto">
          <a:xfrm>
            <a:off x="7239000" y="2363788"/>
            <a:ext cx="1447800" cy="13938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mn-lt"/>
                <a:ea typeface="Times New Roman" pitchFamily="18" charset="0"/>
                <a:cs typeface="Times New Roman" pitchFamily="18" charset="0"/>
              </a:rPr>
              <a:t>Indirect cost of incentives</a:t>
            </a:r>
            <a:endParaRPr kumimoji="0" lang="en-US" b="0" i="0" u="none" strike="noStrike" cap="none" normalizeH="0" baseline="0" dirty="0">
              <a:ln>
                <a:noFill/>
              </a:ln>
              <a:solidFill>
                <a:schemeClr val="tx1"/>
              </a:solidFill>
              <a:effectLst/>
              <a:latin typeface="+mn-lt"/>
              <a:cs typeface="Arial" pitchFamily="34" charset="0"/>
            </a:endParaRPr>
          </a:p>
        </p:txBody>
      </p:sp>
      <p:sp>
        <p:nvSpPr>
          <p:cNvPr id="115715" name="Text Box 3"/>
          <p:cNvSpPr txBox="1">
            <a:spLocks noChangeArrowheads="1"/>
          </p:cNvSpPr>
          <p:nvPr/>
        </p:nvSpPr>
        <p:spPr bwMode="auto">
          <a:xfrm>
            <a:off x="4800600" y="2363788"/>
            <a:ext cx="2057400" cy="139382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mn-lt"/>
                <a:ea typeface="Times New Roman" pitchFamily="18" charset="0"/>
                <a:cs typeface="Times New Roman" pitchFamily="18" charset="0"/>
              </a:rPr>
              <a:t>Lost revenue from investments that would have been made anyway</a:t>
            </a:r>
            <a:endParaRPr kumimoji="0" lang="en-US" b="0" i="0" u="none" strike="noStrike" cap="none" normalizeH="0" baseline="0" dirty="0">
              <a:ln>
                <a:noFill/>
              </a:ln>
              <a:solidFill>
                <a:schemeClr val="tx1"/>
              </a:solidFill>
              <a:effectLst/>
              <a:latin typeface="+mn-lt"/>
              <a:cs typeface="Arial" pitchFamily="34" charset="0"/>
            </a:endParaRPr>
          </a:p>
        </p:txBody>
      </p:sp>
      <p:sp>
        <p:nvSpPr>
          <p:cNvPr id="115714" name="Text Box 2"/>
          <p:cNvSpPr txBox="1">
            <a:spLocks noChangeArrowheads="1"/>
          </p:cNvSpPr>
          <p:nvPr/>
        </p:nvSpPr>
        <p:spPr bwMode="auto">
          <a:xfrm>
            <a:off x="4267200" y="2874963"/>
            <a:ext cx="284162" cy="5232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Cambria" pitchFamily="18" charset="0"/>
                <a:ea typeface="Times New Roman" pitchFamily="18" charset="0"/>
                <a:cs typeface="Times New Roman" pitchFamily="18" charset="0"/>
              </a:rPr>
              <a:t>&gt;</a:t>
            </a:r>
            <a:endParaRPr kumimoji="0" lang="en-US" sz="2800" b="1" i="0" u="none" strike="noStrike" cap="none" normalizeH="0" baseline="0" dirty="0">
              <a:ln>
                <a:noFill/>
              </a:ln>
              <a:solidFill>
                <a:schemeClr val="tx1"/>
              </a:solidFill>
              <a:effectLst/>
              <a:latin typeface="Arial" pitchFamily="34" charset="0"/>
              <a:cs typeface="Arial" pitchFamily="34" charset="0"/>
            </a:endParaRPr>
          </a:p>
        </p:txBody>
      </p:sp>
      <p:sp>
        <p:nvSpPr>
          <p:cNvPr id="115717" name="Text Box 5"/>
          <p:cNvSpPr txBox="1">
            <a:spLocks noChangeArrowheads="1"/>
          </p:cNvSpPr>
          <p:nvPr/>
        </p:nvSpPr>
        <p:spPr bwMode="auto">
          <a:xfrm>
            <a:off x="2133600" y="2919413"/>
            <a:ext cx="284163" cy="523220"/>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Cambria" pitchFamily="18" charset="0"/>
                <a:ea typeface="Times New Roman" pitchFamily="18" charset="0"/>
                <a:cs typeface="Times New Roman" pitchFamily="18" charset="0"/>
              </a:rPr>
              <a:t>+</a:t>
            </a:r>
            <a:endParaRPr kumimoji="0" lang="en-US" sz="2800" b="1" i="0" u="none" strike="noStrike" cap="none" normalizeH="0" baseline="0" dirty="0">
              <a:ln>
                <a:noFill/>
              </a:ln>
              <a:solidFill>
                <a:schemeClr val="tx1"/>
              </a:solidFill>
              <a:effectLst/>
              <a:latin typeface="Arial" pitchFamily="34" charset="0"/>
              <a:cs typeface="Arial" pitchFamily="34" charset="0"/>
            </a:endParaRPr>
          </a:p>
        </p:txBody>
      </p:sp>
      <p:sp>
        <p:nvSpPr>
          <p:cNvPr id="115713" name="Text Box 1"/>
          <p:cNvSpPr txBox="1">
            <a:spLocks noChangeArrowheads="1"/>
          </p:cNvSpPr>
          <p:nvPr/>
        </p:nvSpPr>
        <p:spPr bwMode="auto">
          <a:xfrm>
            <a:off x="6858000" y="2874963"/>
            <a:ext cx="284162" cy="523220"/>
          </a:xfrm>
          <a:prstGeom prst="rect">
            <a:avLst/>
          </a:prstGeom>
          <a:solidFill>
            <a:srgbClr val="FFFFFF">
              <a:alpha val="0"/>
            </a:srgbClr>
          </a:solidFill>
          <a:ln w="9525">
            <a:noFill/>
            <a:miter lim="800000"/>
            <a:headEnd/>
            <a:tailEnd/>
          </a:ln>
        </p:spPr>
        <p:txBody>
          <a:bodyPr vert="horz" wrap="square" lIns="91440" tIns="45720" rIns="91440" bIns="4572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Cambria" pitchFamily="18" charset="0"/>
                <a:ea typeface="Times New Roman" pitchFamily="18" charset="0"/>
                <a:cs typeface="Times New Roman" pitchFamily="18" charset="0"/>
              </a:rPr>
              <a:t>+</a:t>
            </a:r>
            <a:endParaRPr kumimoji="0" lang="en-US" sz="2800" b="1" i="0" u="none" strike="noStrike" cap="none" normalizeH="0" baseline="0" dirty="0">
              <a:ln>
                <a:noFill/>
              </a:ln>
              <a:solidFill>
                <a:schemeClr val="tx1"/>
              </a:solidFill>
              <a:effectLst/>
              <a:latin typeface="Arial" pitchFamily="34" charset="0"/>
              <a:cs typeface="Arial" pitchFamily="34" charset="0"/>
            </a:endParaRPr>
          </a:p>
        </p:txBody>
      </p:sp>
      <p:sp>
        <p:nvSpPr>
          <p:cNvPr id="115720" name="Rectangle 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15728" name="Rectangle 16"/>
          <p:cNvSpPr>
            <a:spLocks noChangeArrowheads="1"/>
          </p:cNvSpPr>
          <p:nvPr/>
        </p:nvSpPr>
        <p:spPr bwMode="auto">
          <a:xfrm>
            <a:off x="0" y="5080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3" name="TextBox 12"/>
          <p:cNvSpPr txBox="1"/>
          <p:nvPr/>
        </p:nvSpPr>
        <p:spPr>
          <a:xfrm>
            <a:off x="381000" y="1524000"/>
            <a:ext cx="8001000" cy="461665"/>
          </a:xfrm>
          <a:prstGeom prst="rect">
            <a:avLst/>
          </a:prstGeom>
          <a:noFill/>
        </p:spPr>
        <p:txBody>
          <a:bodyPr wrap="square" rtlCol="0">
            <a:spAutoFit/>
          </a:bodyPr>
          <a:lstStyle/>
          <a:p>
            <a:r>
              <a:rPr lang="en-US" sz="2400" dirty="0">
                <a:latin typeface="+mn-lt"/>
              </a:rPr>
              <a:t>The Benefits and Costs of an Incentive Policy</a:t>
            </a:r>
          </a:p>
        </p:txBody>
      </p:sp>
      <p:sp>
        <p:nvSpPr>
          <p:cNvPr id="14" name="Oval Callout 13"/>
          <p:cNvSpPr/>
          <p:nvPr/>
        </p:nvSpPr>
        <p:spPr>
          <a:xfrm>
            <a:off x="3124200" y="3962400"/>
            <a:ext cx="2819400" cy="1828800"/>
          </a:xfrm>
          <a:prstGeom prst="wedgeEllipseCallout">
            <a:avLst>
              <a:gd name="adj1" fmla="val -40804"/>
              <a:gd name="adj2" fmla="val -58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Social Benefits include cleaner environment, better skills, better health, etc.</a:t>
            </a:r>
          </a:p>
        </p:txBody>
      </p:sp>
      <p:sp>
        <p:nvSpPr>
          <p:cNvPr id="16" name="TextBox 15">
            <a:extLst>
              <a:ext uri="{FF2B5EF4-FFF2-40B4-BE49-F238E27FC236}">
                <a16:creationId xmlns:a16="http://schemas.microsoft.com/office/drawing/2014/main" id="{2DF403A6-3F0F-4C28-824A-EEDE26071C0E}"/>
              </a:ext>
            </a:extLst>
          </p:cNvPr>
          <p:cNvSpPr txBox="1"/>
          <p:nvPr/>
        </p:nvSpPr>
        <p:spPr>
          <a:xfrm>
            <a:off x="322801" y="6088390"/>
            <a:ext cx="896399" cy="261610"/>
          </a:xfrm>
          <a:prstGeom prst="rect">
            <a:avLst/>
          </a:prstGeom>
          <a:noFill/>
        </p:spPr>
        <p:txBody>
          <a:bodyPr wrap="none" rtlCol="0">
            <a:spAutoFit/>
          </a:bodyPr>
          <a:lstStyle/>
          <a:p>
            <a:r>
              <a:rPr lang="en-US" sz="1100" dirty="0"/>
              <a:t>James, 2018</a:t>
            </a:r>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10419</TotalTime>
  <Words>3752</Words>
  <Application>Microsoft Office PowerPoint</Application>
  <PresentationFormat>On-screen Show (4:3)</PresentationFormat>
  <Paragraphs>358</Paragraphs>
  <Slides>17</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Cambria</vt:lpstr>
      <vt:lpstr>Corbel</vt:lpstr>
      <vt:lpstr>Times New Roman</vt:lpstr>
      <vt:lpstr>Wingdings</vt:lpstr>
      <vt:lpstr>1_Office Theme</vt:lpstr>
      <vt:lpstr>Tax Incentives: Costs, Benefits and Good Practice</vt:lpstr>
      <vt:lpstr>Outline</vt:lpstr>
      <vt:lpstr>Tax incentives in developing and emerging market economies</vt:lpstr>
      <vt:lpstr>Prevalence of tax incentives around the world</vt:lpstr>
      <vt:lpstr>Widespread use of incentives across sectors in developing economies</vt:lpstr>
      <vt:lpstr>But effectiveness of tax incentives function of investment climate</vt:lpstr>
      <vt:lpstr>Analyzing costs and benefits of tax incentives</vt:lpstr>
      <vt:lpstr>Incremental investment: ROI before and after tax incentive</vt:lpstr>
      <vt:lpstr>Incentives Framework</vt:lpstr>
      <vt:lpstr>Strategic importance: looking beyond profits and foregone revenue</vt:lpstr>
      <vt:lpstr>Cost-Benefit Analysis (1)</vt:lpstr>
      <vt:lpstr>Cost-Benefit Analysis (2)</vt:lpstr>
      <vt:lpstr>Good practice in designing and administering tax incentives</vt:lpstr>
      <vt:lpstr>Types of incentives</vt:lpstr>
      <vt:lpstr>Incentives for FDI</vt:lpstr>
      <vt:lpstr>Principles for tax incentive provision</vt:lpstr>
      <vt:lpstr>References</vt:lpstr>
    </vt:vector>
  </TitlesOfParts>
  <Company>The World Bank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more details – proposed and ongoing tasks</dc:title>
  <dc:creator>Lars M. Sondergaard</dc:creator>
  <cp:lastModifiedBy>Habib Rab</cp:lastModifiedBy>
  <cp:revision>202</cp:revision>
  <cp:lastPrinted>2015-02-19T02:27:43Z</cp:lastPrinted>
  <dcterms:created xsi:type="dcterms:W3CDTF">2015-01-30T07:43:53Z</dcterms:created>
  <dcterms:modified xsi:type="dcterms:W3CDTF">2019-04-16T09:22:27Z</dcterms:modified>
</cp:coreProperties>
</file>