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73" r:id="rId2"/>
  </p:sldMasterIdLst>
  <p:notesMasterIdLst>
    <p:notesMasterId r:id="rId18"/>
  </p:notesMasterIdLst>
  <p:sldIdLst>
    <p:sldId id="256" r:id="rId3"/>
    <p:sldId id="259" r:id="rId4"/>
    <p:sldId id="275" r:id="rId5"/>
    <p:sldId id="271" r:id="rId6"/>
    <p:sldId id="260" r:id="rId7"/>
    <p:sldId id="268" r:id="rId8"/>
    <p:sldId id="261" r:id="rId9"/>
    <p:sldId id="274" r:id="rId10"/>
    <p:sldId id="266" r:id="rId11"/>
    <p:sldId id="269" r:id="rId12"/>
    <p:sldId id="263" r:id="rId13"/>
    <p:sldId id="264" r:id="rId14"/>
    <p:sldId id="265" r:id="rId15"/>
    <p:sldId id="273" r:id="rId16"/>
    <p:sldId id="267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279" autoAdjust="0"/>
  </p:normalViewPr>
  <p:slideViewPr>
    <p:cSldViewPr snapToGrid="0">
      <p:cViewPr>
        <p:scale>
          <a:sx n="80" d="100"/>
          <a:sy n="80" d="100"/>
        </p:scale>
        <p:origin x="173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59E55-F733-48C9-8FAB-FA3C99CF7950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00534-345C-4533-8EAA-E1F9F3F08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8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343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761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F256D-99EF-4CCC-BB7A-A444C3868EEB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28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44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04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42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27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03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95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74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00534-345C-4533-8EAA-E1F9F3F0887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58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8A89BAB-FAE4-44F9-90C0-D1418203ABA2}" type="datetime1">
              <a:rPr lang="en-GB" smtClean="0"/>
              <a:t>10/04/2019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6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A9969351-B18F-463B-AB6C-C121E58883D2}" type="datetime1">
              <a:rPr lang="en-GB" smtClean="0"/>
              <a:t>10/04/2019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11AEC8C-0882-486D-8E29-1EEA1CFE9D3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2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146978D-4CCC-446E-B2B7-8E18612C334C}" type="datetime1">
              <a:rPr lang="en-GB" smtClean="0"/>
              <a:t>10/04/2019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611AEC8C-0882-486D-8E29-1EEA1CFE9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5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01200"/>
            <a:ext cx="23232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FBD3768-C15E-475F-988C-8BA8F4E95318}" type="datetime1">
              <a:rPr lang="en-GB" smtClean="0"/>
              <a:t>10/04/2019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1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A1285382-93CD-4F1A-B080-E6AEE0BFC1D1}" type="datetime1">
              <a:rPr lang="en-GB" smtClean="0"/>
              <a:t>10/04/2019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11AEC8C-0882-486D-8E29-1EEA1CFE9D3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</a:t>
            </a:r>
            <a:br>
              <a:rPr lang="fr-FR" dirty="0" smtClean="0"/>
            </a:br>
            <a:r>
              <a:rPr lang="fr-FR" dirty="0" smtClean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EF1DDC1A-67FC-4259-9A0E-3AE4A3935B9A}" type="datetime1">
              <a:rPr lang="en-GB" smtClean="0"/>
              <a:t>10/04/2019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611AEC8C-0882-486D-8E29-1EEA1CFE9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82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/>
          <a:lstStyle>
            <a:lvl1pPr marL="342000" indent="-342000" eaLnBrk="1" latinLnBrk="0" hangingPunct="1">
              <a:spcBef>
                <a:spcPts val="180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latin typeface="+mj-lt"/>
              </a:defRPr>
            </a:lvl1pPr>
            <a:lvl2pPr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defRPr sz="1600">
                <a:latin typeface="+mj-lt"/>
              </a:defRPr>
            </a:lvl2pPr>
            <a:lvl3pPr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defRPr sz="1400">
                <a:latin typeface="+mj-lt"/>
              </a:defRPr>
            </a:lvl3pPr>
            <a:lvl4pPr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defRPr sz="1200">
                <a:latin typeface="+mj-lt"/>
              </a:defRPr>
            </a:lvl4pPr>
            <a:lvl5pPr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defRPr sz="1200">
                <a:latin typeface="+mj-lt"/>
              </a:defRPr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419BD54D-022C-4B6C-9607-1AD8D7EB09F9}" type="datetime1">
              <a:rPr lang="en-GB" smtClean="0"/>
              <a:t>10/04/2019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11AEC8C-0882-486D-8E29-1EEA1CFE9D3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44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4CC7A0F-ACFF-454F-B043-22599069F8D4}" type="datetime1">
              <a:rPr lang="en-GB" smtClean="0"/>
              <a:t>10/04/2019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11AEC8C-0882-486D-8E29-1EEA1CFE9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44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  <a:endParaRPr kumimoji="0" lang="en-US" dirty="0" smtClean="0"/>
          </a:p>
          <a:p>
            <a:pPr lvl="1" eaLnBrk="1" latinLnBrk="0" hangingPunct="1"/>
            <a:r>
              <a:rPr kumimoji="0" lang="en-US" dirty="0" err="1" smtClean="0"/>
              <a:t>Deuxième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err="1" smtClean="0"/>
              <a:t>Troisième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3" eaLnBrk="1" latinLnBrk="0" hangingPunct="1"/>
            <a:r>
              <a:rPr kumimoji="0" lang="en-US" dirty="0" err="1" smtClean="0"/>
              <a:t>Quatrième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err="1" smtClean="0"/>
              <a:t>Cinquième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E60DD78B-722A-403E-847C-33ADF3841ACC}" type="datetime1">
              <a:rPr lang="en-GB" smtClean="0"/>
              <a:t>10/04/2019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11AEC8C-0882-486D-8E29-1EEA1CFE9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6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340901" y="2380885"/>
            <a:ext cx="8319904" cy="397031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cap="none" dirty="0" smtClean="0"/>
              <a:t>Tax Incentives: Promises and Pitfalls </a:t>
            </a:r>
            <a:r>
              <a:rPr lang="en-GB" sz="3200" b="1" cap="none" dirty="0" smtClean="0"/>
              <a:t/>
            </a:r>
            <a:br>
              <a:rPr lang="en-GB" sz="3200" b="1" cap="none" dirty="0" smtClean="0"/>
            </a:br>
            <a:r>
              <a:rPr lang="en-GB" sz="1800" b="1" cap="none" dirty="0" smtClean="0"/>
              <a:t/>
            </a:r>
            <a:br>
              <a:rPr lang="en-GB" sz="1800" b="1" cap="none" dirty="0" smtClean="0"/>
            </a:br>
            <a:r>
              <a:rPr lang="en-GB" sz="1800" b="1" cap="none" dirty="0" smtClean="0"/>
              <a:t/>
            </a:r>
            <a:br>
              <a:rPr lang="en-GB" sz="1800" b="1" cap="none" dirty="0" smtClean="0"/>
            </a:br>
            <a:r>
              <a:rPr lang="en-GB" sz="1800" b="1" cap="none" dirty="0" smtClean="0"/>
              <a:t/>
            </a:r>
            <a:br>
              <a:rPr lang="en-GB" sz="1800" b="1" cap="none" dirty="0" smtClean="0"/>
            </a:br>
            <a:r>
              <a:rPr lang="en-GB" sz="1800" cap="none" dirty="0"/>
              <a:t/>
            </a:r>
            <a:br>
              <a:rPr lang="en-GB" sz="1800" cap="none" dirty="0"/>
            </a:br>
            <a:r>
              <a:rPr lang="en-GB" sz="1800" cap="none" dirty="0"/>
              <a:t>International </a:t>
            </a:r>
            <a:r>
              <a:rPr lang="en-GB" sz="1800" cap="none" dirty="0" smtClean="0"/>
              <a:t>Symposium </a:t>
            </a:r>
            <a:br>
              <a:rPr lang="en-GB" sz="1800" cap="none" dirty="0" smtClean="0"/>
            </a:br>
            <a:r>
              <a:rPr lang="en-GB" sz="1800" cap="none" dirty="0" smtClean="0"/>
              <a:t>“</a:t>
            </a:r>
            <a:r>
              <a:rPr lang="en-US" sz="1800" cap="none" dirty="0" smtClean="0"/>
              <a:t>The Efficiency of Tax Incentives in the World and in Turkey”</a:t>
            </a:r>
            <a:br>
              <a:rPr lang="en-US" sz="1800" cap="none" dirty="0" smtClean="0"/>
            </a:br>
            <a:r>
              <a:rPr lang="en-US" sz="1800" cap="none" dirty="0" smtClean="0"/>
              <a:t>Istanbul, </a:t>
            </a:r>
            <a:r>
              <a:rPr lang="en-GB" sz="1800" cap="none" dirty="0" smtClean="0"/>
              <a:t>17</a:t>
            </a:r>
            <a:r>
              <a:rPr lang="en-GB" sz="1800" cap="none" baseline="30000" dirty="0" smtClean="0"/>
              <a:t>th</a:t>
            </a:r>
            <a:r>
              <a:rPr lang="en-GB" sz="1800" cap="none" dirty="0" smtClean="0"/>
              <a:t> April 2019 </a:t>
            </a:r>
            <a:br>
              <a:rPr lang="en-GB" sz="1800" cap="none" dirty="0" smtClean="0"/>
            </a:br>
            <a:r>
              <a:rPr lang="en-GB" sz="1800" cap="none" dirty="0" smtClean="0"/>
              <a:t/>
            </a:r>
            <a:br>
              <a:rPr lang="en-GB" sz="1800" cap="none" dirty="0" smtClean="0"/>
            </a:br>
            <a:r>
              <a:rPr lang="en-GB" sz="1800" cap="none" dirty="0" smtClean="0"/>
              <a:t/>
            </a:r>
            <a:br>
              <a:rPr lang="en-GB" sz="1800" cap="none" dirty="0" smtClean="0"/>
            </a:br>
            <a:r>
              <a:rPr lang="en-GB" sz="1800" cap="none" dirty="0" smtClean="0"/>
              <a:t/>
            </a:r>
            <a:br>
              <a:rPr lang="en-GB" sz="1800" cap="none" dirty="0" smtClean="0"/>
            </a:br>
            <a:r>
              <a:rPr lang="en-GB" sz="1800" b="1" cap="none" dirty="0" smtClean="0"/>
              <a:t>Luisa Dressler</a:t>
            </a:r>
            <a:r>
              <a:rPr lang="en-GB" sz="1800" cap="none" dirty="0" smtClean="0"/>
              <a:t/>
            </a:r>
            <a:br>
              <a:rPr lang="en-GB" sz="1800" cap="none" dirty="0" smtClean="0"/>
            </a:br>
            <a:r>
              <a:rPr lang="en-GB" sz="1800" cap="none" dirty="0" smtClean="0"/>
              <a:t>Centre for Tax Policy and Administration, OECD</a:t>
            </a:r>
            <a:endParaRPr lang="en-GB" sz="1800" cap="none" dirty="0"/>
          </a:p>
        </p:txBody>
      </p:sp>
    </p:spTree>
    <p:extLst>
      <p:ext uri="{BB962C8B-B14F-4D97-AF65-F5344CB8AC3E}">
        <p14:creationId xmlns:p14="http://schemas.microsoft.com/office/powerpoint/2010/main" val="16833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0000" y="237600"/>
            <a:ext cx="10605820" cy="10224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Example 2: Distributional impacts </a:t>
            </a:r>
            <a:r>
              <a:rPr lang="en-GB" sz="3200" b="1" dirty="0" smtClean="0">
                <a:solidFill>
                  <a:srgbClr val="0070C0"/>
                </a:solidFill>
              </a:rPr>
              <a:t>of VAT zero-rating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 VAT rates may benefit middle and high income earners</a:t>
            </a:r>
            <a:endParaRPr lang="en-US" alt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4828511" y="6399740"/>
            <a:ext cx="5822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Source: Jansen and </a:t>
            </a:r>
            <a:r>
              <a:rPr lang="en-GB" sz="1100" dirty="0" err="1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Calitz</a:t>
            </a:r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 (2017)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Arial (Headings)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14063" y="2556245"/>
            <a:ext cx="4021632" cy="4525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Tx/>
              <a:buBlip>
                <a:blip r:embed="rId3"/>
              </a:buBlip>
              <a:defRPr kumimoji="0"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kumimoji="0"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kumimoji="0"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kumimoji="0"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»"/>
              <a:defRPr kumimoji="0"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endParaRPr lang="en-US" altLang="fr-FR" sz="16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32208" y="2708895"/>
            <a:ext cx="4247834" cy="36032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Tx/>
              <a:buBlip>
                <a:blip r:embed="rId3"/>
              </a:buBlip>
              <a:defRPr kumimoji="0"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kumimoji="0"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kumimoji="0"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kumimoji="0"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»"/>
              <a:defRPr kumimoji="0"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GB" altLang="fr-FR" sz="1400" u="sng" dirty="0" smtClean="0"/>
              <a:t>Example</a:t>
            </a:r>
            <a:r>
              <a:rPr lang="en-GB" altLang="fr-FR" sz="1400" dirty="0" smtClean="0"/>
              <a:t>: VAT zero-rating of goods that are </a:t>
            </a:r>
            <a:r>
              <a:rPr lang="en-GB" altLang="fr-FR" sz="1400" dirty="0" smtClean="0"/>
              <a:t>often </a:t>
            </a:r>
            <a:r>
              <a:rPr lang="en-GB" altLang="fr-FR" sz="1400" dirty="0" smtClean="0"/>
              <a:t>purchased </a:t>
            </a:r>
            <a:r>
              <a:rPr lang="en-GB" altLang="fr-FR" sz="1400" dirty="0" smtClean="0"/>
              <a:t>by low-income </a:t>
            </a:r>
            <a:r>
              <a:rPr lang="en-GB" altLang="fr-FR" sz="1400" dirty="0" smtClean="0"/>
              <a:t>households in      </a:t>
            </a:r>
            <a:r>
              <a:rPr lang="en-GB" altLang="fr-FR" sz="1400" dirty="0" smtClean="0"/>
              <a:t>South </a:t>
            </a:r>
            <a:r>
              <a:rPr lang="en-GB" altLang="fr-FR" sz="1400" dirty="0" smtClean="0"/>
              <a:t>Africa;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altLang="fr-FR" sz="1400" u="sng" dirty="0" smtClean="0"/>
              <a:t>Objective</a:t>
            </a:r>
            <a:r>
              <a:rPr lang="en-US" altLang="fr-FR" sz="1400" dirty="0" smtClean="0"/>
              <a:t>: </a:t>
            </a:r>
            <a:r>
              <a:rPr lang="en-US" sz="1400" dirty="0"/>
              <a:t>mitigate the </a:t>
            </a:r>
            <a:r>
              <a:rPr lang="en-US" sz="1400" dirty="0" err="1"/>
              <a:t>regressivity</a:t>
            </a:r>
            <a:r>
              <a:rPr lang="en-US" sz="1400" dirty="0"/>
              <a:t> of </a:t>
            </a:r>
            <a:r>
              <a:rPr lang="en-US" sz="1400" dirty="0" smtClean="0"/>
              <a:t>VAT;</a:t>
            </a:r>
            <a:endParaRPr lang="en-GB" altLang="fr-FR" sz="1400" dirty="0" smtClean="0"/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altLang="fr-FR" sz="1400" u="sng" dirty="0" smtClean="0"/>
              <a:t>Observation</a:t>
            </a:r>
            <a:r>
              <a:rPr lang="en-US" altLang="fr-FR" sz="1400" dirty="0" smtClean="0"/>
              <a:t>: </a:t>
            </a:r>
            <a:r>
              <a:rPr lang="en-US" altLang="fr-FR" sz="1400" dirty="0" smtClean="0"/>
              <a:t>In </a:t>
            </a:r>
            <a:r>
              <a:rPr lang="en-GB" altLang="fr-FR" sz="1400" dirty="0" smtClean="0"/>
              <a:t>2010/2011, t</a:t>
            </a:r>
            <a:r>
              <a:rPr lang="en-US" altLang="fr-FR" sz="1400" dirty="0" smtClean="0"/>
              <a:t>he </a:t>
            </a:r>
            <a:r>
              <a:rPr lang="en-US" altLang="fr-FR" sz="1400" dirty="0" smtClean="0"/>
              <a:t>poorest 40% of households received much less benefits from zero-rating than the richer </a:t>
            </a:r>
            <a:r>
              <a:rPr lang="en-US" altLang="fr-FR" sz="1400" dirty="0" smtClean="0"/>
              <a:t>households;</a:t>
            </a:r>
            <a:endParaRPr lang="en-US" altLang="fr-FR" sz="1400" dirty="0" smtClean="0"/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altLang="fr-FR" sz="1400" dirty="0" smtClean="0"/>
              <a:t>Even if </a:t>
            </a:r>
            <a:r>
              <a:rPr lang="en-US" altLang="fr-FR" sz="1400" dirty="0" smtClean="0"/>
              <a:t>the poor </a:t>
            </a:r>
            <a:r>
              <a:rPr lang="en-US" altLang="fr-FR" sz="1400" dirty="0" smtClean="0"/>
              <a:t>spend a </a:t>
            </a:r>
            <a:r>
              <a:rPr lang="en-US" altLang="fr-FR" sz="1400" i="1" dirty="0" smtClean="0"/>
              <a:t>larger proportion </a:t>
            </a:r>
            <a:r>
              <a:rPr lang="en-US" altLang="fr-FR" sz="1400" dirty="0" smtClean="0"/>
              <a:t>of their income on some items, the rich will typically spend more </a:t>
            </a:r>
            <a:r>
              <a:rPr lang="en-US" altLang="fr-FR" sz="1400" i="1" dirty="0" smtClean="0"/>
              <a:t>in absolute </a:t>
            </a:r>
            <a:r>
              <a:rPr lang="en-US" altLang="fr-FR" sz="1400" i="1" dirty="0" smtClean="0"/>
              <a:t>terms</a:t>
            </a:r>
            <a:r>
              <a:rPr lang="en-US" altLang="fr-FR" sz="1400" dirty="0" smtClean="0"/>
              <a:t>;</a:t>
            </a:r>
            <a:endParaRPr lang="en-US" altLang="fr-FR" sz="1400" dirty="0" smtClean="0"/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GB" altLang="fr-FR" sz="1400" u="sng" dirty="0" smtClean="0"/>
              <a:t>Finding</a:t>
            </a:r>
            <a:r>
              <a:rPr lang="en-GB" altLang="fr-FR" sz="1400" dirty="0" smtClean="0"/>
              <a:t>: </a:t>
            </a:r>
            <a:r>
              <a:rPr lang="en-US" altLang="fr-FR" sz="1400" dirty="0"/>
              <a:t>VAT zero-rating </a:t>
            </a:r>
            <a:r>
              <a:rPr lang="en-US" altLang="fr-FR" sz="1400" dirty="0" smtClean="0"/>
              <a:t>is </a:t>
            </a:r>
            <a:r>
              <a:rPr lang="en-US" altLang="fr-FR" sz="1400" dirty="0" smtClean="0"/>
              <a:t>a </a:t>
            </a:r>
            <a:r>
              <a:rPr lang="en-US" altLang="fr-FR" sz="1400" dirty="0" smtClean="0"/>
              <a:t>less </a:t>
            </a:r>
            <a:r>
              <a:rPr lang="en-US" altLang="fr-FR" sz="1400" dirty="0" smtClean="0"/>
              <a:t>effective </a:t>
            </a:r>
            <a:r>
              <a:rPr lang="en-US" altLang="fr-FR" sz="1400" dirty="0" smtClean="0"/>
              <a:t>policy tool to target </a:t>
            </a:r>
            <a:r>
              <a:rPr lang="en-US" altLang="fr-FR" sz="1400" dirty="0"/>
              <a:t>the poor </a:t>
            </a:r>
            <a:r>
              <a:rPr lang="en-US" altLang="fr-FR" sz="1400" dirty="0" smtClean="0"/>
              <a:t>compared to </a:t>
            </a:r>
            <a:r>
              <a:rPr lang="en-US" altLang="fr-FR" sz="1400" dirty="0"/>
              <a:t>existing social </a:t>
            </a:r>
            <a:r>
              <a:rPr lang="en-US" altLang="fr-FR" sz="1400" dirty="0" smtClean="0"/>
              <a:t>transfer </a:t>
            </a:r>
            <a:r>
              <a:rPr lang="en-US" altLang="fr-FR" sz="1400" dirty="0" err="1" smtClean="0"/>
              <a:t>programmes</a:t>
            </a:r>
            <a:r>
              <a:rPr lang="en-US" altLang="fr-FR" sz="1400" dirty="0" smtClean="0"/>
              <a:t>.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28511" y="2108898"/>
            <a:ext cx="7018105" cy="4290841"/>
            <a:chOff x="4828511" y="2108898"/>
            <a:chExt cx="7018105" cy="4290841"/>
          </a:xfrm>
        </p:grpSpPr>
        <p:grpSp>
          <p:nvGrpSpPr>
            <p:cNvPr id="14" name="Group 13"/>
            <p:cNvGrpSpPr/>
            <p:nvPr/>
          </p:nvGrpSpPr>
          <p:grpSpPr>
            <a:xfrm>
              <a:off x="4828511" y="2108898"/>
              <a:ext cx="7018105" cy="4290841"/>
              <a:chOff x="5000472" y="2056186"/>
              <a:chExt cx="7018105" cy="4290841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006971" y="2378144"/>
                <a:ext cx="7011606" cy="3968883"/>
                <a:chOff x="899593" y="2221021"/>
                <a:chExt cx="7351712" cy="4262178"/>
              </a:xfrm>
            </p:grpSpPr>
            <p:pic>
              <p:nvPicPr>
                <p:cNvPr id="7" name="Content Placeholder 4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99593" y="2221021"/>
                  <a:ext cx="7351712" cy="4206595"/>
                </a:xfrm>
                <a:prstGeom prst="rect">
                  <a:avLst/>
                </a:prstGeom>
              </p:spPr>
            </p:pic>
            <p:sp>
              <p:nvSpPr>
                <p:cNvPr id="9" name="Rectangle 8"/>
                <p:cNvSpPr/>
                <p:nvPr/>
              </p:nvSpPr>
              <p:spPr>
                <a:xfrm>
                  <a:off x="4308026" y="6157186"/>
                  <a:ext cx="631723" cy="32601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" name="Rectangle 3"/>
              <p:cNvSpPr/>
              <p:nvPr/>
            </p:nvSpPr>
            <p:spPr>
              <a:xfrm>
                <a:off x="5000472" y="2056186"/>
                <a:ext cx="700920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>
                    <a:latin typeface="Arial (heading)"/>
                  </a:rPr>
                  <a:t>Zero-rating benefit by consumption decile, 2010/11 (Rand million, 2012 </a:t>
                </a:r>
                <a:r>
                  <a:rPr lang="en-US" sz="1400" b="1" dirty="0" smtClean="0">
                    <a:latin typeface="Arial (heading)"/>
                  </a:rPr>
                  <a:t>prices</a:t>
                </a:r>
                <a:endParaRPr lang="en-GB" sz="1400" b="1" dirty="0">
                  <a:latin typeface="Arial (heading)"/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11327211" y="6070326"/>
              <a:ext cx="510506" cy="29183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3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1999"/>
            <a:ext cx="11412490" cy="5256001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dirty="0"/>
              <a:t>Once introduced, </a:t>
            </a:r>
            <a:r>
              <a:rPr lang="en-US" b="1" dirty="0"/>
              <a:t>removing tax incentives is difficult</a:t>
            </a:r>
          </a:p>
          <a:p>
            <a:pPr lvl="1">
              <a:lnSpc>
                <a:spcPct val="125000"/>
              </a:lnSpc>
            </a:pPr>
            <a:r>
              <a:rPr lang="en-US" dirty="0" smtClean="0"/>
              <a:t>costs </a:t>
            </a:r>
            <a:r>
              <a:rPr lang="en-US" dirty="0"/>
              <a:t>of tax incentives are less visible and transparent compared to direct </a:t>
            </a:r>
            <a:r>
              <a:rPr lang="en-US" dirty="0" smtClean="0"/>
              <a:t>spending policies;</a:t>
            </a:r>
          </a:p>
          <a:p>
            <a:pPr lvl="1">
              <a:lnSpc>
                <a:spcPct val="125000"/>
              </a:lnSpc>
            </a:pPr>
            <a:r>
              <a:rPr lang="en-US" dirty="0" smtClean="0"/>
              <a:t>benefits are highly visible and narrow; asymmetric </a:t>
            </a:r>
            <a:r>
              <a:rPr lang="en-US" dirty="0"/>
              <a:t>distribution of winners and </a:t>
            </a:r>
            <a:r>
              <a:rPr lang="en-US" dirty="0" smtClean="0"/>
              <a:t>losers;</a:t>
            </a:r>
            <a:endParaRPr lang="en-US" dirty="0"/>
          </a:p>
          <a:p>
            <a:pPr>
              <a:lnSpc>
                <a:spcPct val="125000"/>
              </a:lnSpc>
              <a:spcBef>
                <a:spcPts val="400"/>
              </a:spcBef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en-GB" dirty="0">
                <a:solidFill>
                  <a:srgbClr val="0070C0"/>
                </a:solidFill>
                <a:sym typeface="Wingdings" panose="05000000000000000000" pitchFamily="2" charset="2"/>
              </a:rPr>
              <a:t>Tax 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incentive analysis and </a:t>
            </a:r>
            <a:r>
              <a:rPr lang="en-GB" dirty="0">
                <a:solidFill>
                  <a:srgbClr val="0070C0"/>
                </a:solidFill>
                <a:sym typeface="Wingdings" panose="05000000000000000000" pitchFamily="2" charset="2"/>
              </a:rPr>
              <a:t>r</a:t>
            </a:r>
            <a:r>
              <a:rPr lang="en-GB" dirty="0">
                <a:solidFill>
                  <a:srgbClr val="0070C0"/>
                </a:solidFill>
              </a:rPr>
              <a:t>eporting </a:t>
            </a:r>
            <a:r>
              <a:rPr lang="en-GB" dirty="0" smtClean="0">
                <a:solidFill>
                  <a:srgbClr val="0070C0"/>
                </a:solidFill>
              </a:rPr>
              <a:t>can create accountability and transparency, e.g. by highlighting revenue costs.</a:t>
            </a:r>
          </a:p>
          <a:p>
            <a:pPr>
              <a:lnSpc>
                <a:spcPct val="125000"/>
              </a:lnSpc>
              <a:spcBef>
                <a:spcPts val="2400"/>
              </a:spcBef>
            </a:pPr>
            <a:r>
              <a:rPr lang="en-GB" dirty="0" smtClean="0"/>
              <a:t>To </a:t>
            </a:r>
            <a:r>
              <a:rPr lang="en-GB" b="1" dirty="0" smtClean="0"/>
              <a:t>reform tax incentives</a:t>
            </a:r>
            <a:r>
              <a:rPr lang="en-GB" dirty="0" smtClean="0"/>
              <a:t>, their effectiveness and efficiency needs to be assessed</a:t>
            </a:r>
          </a:p>
          <a:p>
            <a:pPr lvl="1">
              <a:lnSpc>
                <a:spcPct val="125000"/>
              </a:lnSpc>
            </a:pPr>
            <a:r>
              <a:rPr lang="en-GB" dirty="0" smtClean="0"/>
              <a:t>i.e. which incentive yields stated policy goal without major distortions?</a:t>
            </a:r>
          </a:p>
          <a:p>
            <a:pPr>
              <a:lnSpc>
                <a:spcPct val="125000"/>
              </a:lnSpc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Tax incentive analysis and reporting supports the </a:t>
            </a:r>
            <a:r>
              <a:rPr lang="en-GB" dirty="0" smtClean="0">
                <a:solidFill>
                  <a:srgbClr val="0070C0"/>
                </a:solidFill>
              </a:rPr>
              <a:t>evaluation of tax incentive effectiveness and efficiency.</a:t>
            </a:r>
          </a:p>
          <a:p>
            <a:endParaRPr lang="en-GB" sz="100" dirty="0" smtClean="0"/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Tax incentive analysis and reporting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7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1999"/>
            <a:ext cx="10958400" cy="503986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GB" dirty="0" smtClean="0"/>
              <a:t>Tax incentive reports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dirty="0" smtClean="0"/>
              <a:t>Are best disclosed as part of the budget and would be </a:t>
            </a:r>
            <a:r>
              <a:rPr lang="en-GB" dirty="0"/>
              <a:t>established</a:t>
            </a:r>
            <a:r>
              <a:rPr lang="en-GB" dirty="0" smtClean="0"/>
              <a:t> regularly;</a:t>
            </a:r>
          </a:p>
          <a:p>
            <a:pPr>
              <a:lnSpc>
                <a:spcPct val="125000"/>
              </a:lnSpc>
            </a:pPr>
            <a:r>
              <a:rPr lang="en-GB" dirty="0" smtClean="0"/>
              <a:t>Preferably, an expenditure report would </a:t>
            </a:r>
            <a:r>
              <a:rPr lang="en-GB" b="1" dirty="0" smtClean="0"/>
              <a:t>indicate for each tax incentive </a:t>
            </a:r>
            <a:r>
              <a:rPr lang="en-GB" dirty="0" smtClean="0"/>
              <a:t>that is provided</a:t>
            </a:r>
          </a:p>
          <a:p>
            <a:pPr marL="0" indent="0">
              <a:lnSpc>
                <a:spcPct val="125000"/>
              </a:lnSpc>
              <a:buNone/>
            </a:pPr>
            <a:endParaRPr lang="en-GB" dirty="0" smtClean="0"/>
          </a:p>
          <a:p>
            <a:pPr>
              <a:lnSpc>
                <a:spcPct val="125000"/>
              </a:lnSpc>
            </a:pPr>
            <a:endParaRPr lang="en-GB" dirty="0" smtClean="0"/>
          </a:p>
          <a:p>
            <a:pPr>
              <a:lnSpc>
                <a:spcPct val="125000"/>
              </a:lnSpc>
            </a:pPr>
            <a:endParaRPr lang="en-GB" sz="100" dirty="0" smtClean="0"/>
          </a:p>
          <a:p>
            <a:pPr>
              <a:lnSpc>
                <a:spcPct val="125000"/>
              </a:lnSpc>
            </a:pPr>
            <a:r>
              <a:rPr lang="en-GB" dirty="0" smtClean="0"/>
              <a:t>If </a:t>
            </a:r>
            <a:r>
              <a:rPr lang="en-GB" b="1" dirty="0" smtClean="0"/>
              <a:t>resources are constrained</a:t>
            </a:r>
            <a:r>
              <a:rPr lang="en-GB" dirty="0" smtClean="0"/>
              <a:t>, a less ambitious report would at least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dirty="0"/>
              <a:t>I</a:t>
            </a:r>
            <a:r>
              <a:rPr lang="en-GB" dirty="0" smtClean="0"/>
              <a:t>dentify </a:t>
            </a:r>
            <a:r>
              <a:rPr lang="en-GB" dirty="0" smtClean="0"/>
              <a:t>and describe all available incentives, their policy goal and legal reference in a first step;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dirty="0"/>
              <a:t>A</a:t>
            </a:r>
            <a:r>
              <a:rPr lang="en-GB" dirty="0" smtClean="0"/>
              <a:t>im </a:t>
            </a:r>
            <a:r>
              <a:rPr lang="en-GB" dirty="0" smtClean="0"/>
              <a:t>at quantifying revenue forgone of most significant incentives afterwards.</a:t>
            </a:r>
          </a:p>
          <a:p>
            <a:pPr lvl="1">
              <a:lnSpc>
                <a:spcPct val="125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Reporting of tax incentives</a:t>
            </a:r>
            <a:endParaRPr lang="en-GB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629722"/>
              </p:ext>
            </p:extLst>
          </p:nvPr>
        </p:nvGraphicFramePr>
        <p:xfrm>
          <a:off x="624000" y="3083504"/>
          <a:ext cx="11085918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9886">
                  <a:extLst>
                    <a:ext uri="{9D8B030D-6E8A-4147-A177-3AD203B41FA5}">
                      <a16:colId xmlns:a16="http://schemas.microsoft.com/office/drawing/2014/main" val="566549856"/>
                    </a:ext>
                  </a:extLst>
                </a:gridCol>
                <a:gridCol w="6746032">
                  <a:extLst>
                    <a:ext uri="{9D8B030D-6E8A-4147-A177-3AD203B41FA5}">
                      <a16:colId xmlns:a16="http://schemas.microsoft.com/office/drawing/2014/main" val="3213713453"/>
                    </a:ext>
                  </a:extLst>
                </a:gridCol>
              </a:tblGrid>
              <a:tr h="161126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25000"/>
                        </a:lnSpc>
                        <a:buClr>
                          <a:schemeClr val="tx2"/>
                        </a:buClr>
                        <a:buFontTx/>
                        <a:buChar char="–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Name and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 description of incentive;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buClr>
                          <a:schemeClr val="tx2"/>
                        </a:buClr>
                        <a:buFontTx/>
                        <a:buChar char="–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Stated policy goal;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buClr>
                          <a:schemeClr val="tx2"/>
                        </a:buClr>
                        <a:buFontTx/>
                        <a:buChar char="–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Tax type and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 b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enchmark definition;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buClr>
                          <a:schemeClr val="tx2"/>
                        </a:buClr>
                        <a:buFontTx/>
                        <a:buChar char="–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Legal reference;</a:t>
                      </a:r>
                    </a:p>
                    <a:p>
                      <a:pPr marL="742950" lvl="1" indent="-285750">
                        <a:lnSpc>
                          <a:spcPct val="125000"/>
                        </a:lnSpc>
                        <a:buClr>
                          <a:schemeClr val="tx2"/>
                        </a:buClr>
                        <a:buFontTx/>
                        <a:buChar char="–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Time limit;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 (heading)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25000"/>
                        </a:lnSpc>
                        <a:buClr>
                          <a:schemeClr val="tx2"/>
                        </a:buClr>
                        <a:buFontTx/>
                        <a:buChar char="–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Estimate of revenue forgone (incl. forward looking estimates);</a:t>
                      </a:r>
                    </a:p>
                    <a:p>
                      <a:pPr marL="285750" lvl="0" indent="-285750">
                        <a:lnSpc>
                          <a:spcPct val="125000"/>
                        </a:lnSpc>
                        <a:buClr>
                          <a:schemeClr val="tx2"/>
                        </a:buClr>
                        <a:buFontTx/>
                        <a:buChar char="–"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Estimation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 method;</a:t>
                      </a:r>
                    </a:p>
                    <a:p>
                      <a:pPr marL="285750" lvl="0" indent="-285750">
                        <a:lnSpc>
                          <a:spcPct val="125000"/>
                        </a:lnSpc>
                        <a:buClr>
                          <a:schemeClr val="tx2"/>
                        </a:buClr>
                        <a:buFontTx/>
                        <a:buChar char="–"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Planned or accomplished 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Arial (heading)"/>
                        </a:rPr>
                        <a:t>evaluation (e.g., effectiveness, efficiency, distributional effects, sustainable);</a:t>
                      </a:r>
                    </a:p>
                    <a:p>
                      <a:pPr marL="285750" lvl="0" indent="-285750">
                        <a:lnSpc>
                          <a:spcPct val="125000"/>
                        </a:lnSpc>
                        <a:buClr>
                          <a:schemeClr val="tx2"/>
                        </a:buClr>
                        <a:buFontTx/>
                        <a:buChar char="–"/>
                      </a:pPr>
                      <a:endParaRPr lang="en-GB" sz="1600" b="0" dirty="0" smtClean="0">
                        <a:solidFill>
                          <a:srgbClr val="FF0000"/>
                        </a:solidFill>
                        <a:latin typeface="Arial (heading)"/>
                      </a:endParaRPr>
                    </a:p>
                    <a:p>
                      <a:pPr marL="285750" indent="-285750">
                        <a:buClr>
                          <a:schemeClr val="tx2"/>
                        </a:buClr>
                        <a:buFontTx/>
                        <a:buChar char="–"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Arial (heading)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08549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9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1999"/>
            <a:ext cx="11384498" cy="503986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Member States of the European Union “shall publish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detailed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information 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impact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tax expenditures on revenue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” (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Council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Dirctive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2011/85/EU);</a:t>
            </a:r>
          </a:p>
          <a:p>
            <a:pPr>
              <a:lnSpc>
                <a:spcPct val="125000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Member States of the Union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Economique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et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Monétaire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Oues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Africaine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are asked to provide evaluation of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fiscal expenditures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and establish periodical reports (Decision No 8/2015/CM/UEMOA);</a:t>
            </a:r>
          </a:p>
          <a:p>
            <a:pPr>
              <a:lnSpc>
                <a:spcPct val="125000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Recent study shows that only nine out of 43 OECD and G20 countries provide regular and detailed tax expenditure reports (Redonda and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Neubig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, 2018);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Country examples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2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1999"/>
            <a:ext cx="11058663" cy="503986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altLang="fr-FR" dirty="0">
                <a:solidFill>
                  <a:schemeClr val="bg1">
                    <a:lumMod val="50000"/>
                  </a:schemeClr>
                </a:solidFill>
              </a:rPr>
              <a:t>Chai and </a:t>
            </a:r>
            <a:r>
              <a:rPr lang="en-US" altLang="fr-FR" dirty="0" err="1">
                <a:solidFill>
                  <a:schemeClr val="bg1">
                    <a:lumMod val="50000"/>
                  </a:schemeClr>
                </a:solidFill>
              </a:rPr>
              <a:t>Goyal</a:t>
            </a:r>
            <a:r>
              <a:rPr lang="en-US" altLang="fr-FR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fr-FR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altLang="fr-FR" dirty="0">
                <a:solidFill>
                  <a:schemeClr val="bg1">
                    <a:lumMod val="50000"/>
                  </a:schemeClr>
                </a:solidFill>
              </a:rPr>
              <a:t>2008) </a:t>
            </a:r>
            <a:r>
              <a:rPr lang="en-US" altLang="fr-FR" dirty="0" smtClean="0">
                <a:solidFill>
                  <a:schemeClr val="bg1">
                    <a:lumMod val="50000"/>
                  </a:schemeClr>
                </a:solidFill>
              </a:rPr>
              <a:t>“Tax </a:t>
            </a:r>
            <a:r>
              <a:rPr lang="en-US" altLang="fr-FR" dirty="0">
                <a:solidFill>
                  <a:schemeClr val="bg1">
                    <a:lumMod val="50000"/>
                  </a:schemeClr>
                </a:solidFill>
              </a:rPr>
              <a:t>Concessions and Foreign Direct </a:t>
            </a:r>
            <a:r>
              <a:rPr lang="en-US" altLang="fr-FR" dirty="0" smtClean="0">
                <a:solidFill>
                  <a:schemeClr val="bg1">
                    <a:lumMod val="50000"/>
                  </a:schemeClr>
                </a:solidFill>
              </a:rPr>
              <a:t>Investment in </a:t>
            </a:r>
            <a:r>
              <a:rPr lang="en-US" altLang="fr-FR" dirty="0">
                <a:solidFill>
                  <a:schemeClr val="bg1">
                    <a:lumMod val="50000"/>
                  </a:schemeClr>
                </a:solidFill>
              </a:rPr>
              <a:t>the Eastern Caribbean Currency </a:t>
            </a:r>
            <a:r>
              <a:rPr lang="en-US" altLang="fr-FR" dirty="0" smtClean="0">
                <a:solidFill>
                  <a:schemeClr val="bg1">
                    <a:lumMod val="50000"/>
                  </a:schemeClr>
                </a:solidFill>
              </a:rPr>
              <a:t>Union”, </a:t>
            </a:r>
            <a:r>
              <a:rPr lang="en-US" altLang="fr-FR" i="1" dirty="0" smtClean="0">
                <a:solidFill>
                  <a:schemeClr val="bg1">
                    <a:lumMod val="50000"/>
                  </a:schemeClr>
                </a:solidFill>
              </a:rPr>
              <a:t>IMF Working Paper</a:t>
            </a:r>
            <a:r>
              <a:rPr lang="en-US" altLang="fr-FR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fr-FR" dirty="0" smtClean="0">
                <a:solidFill>
                  <a:schemeClr val="bg1">
                    <a:lumMod val="50000"/>
                  </a:schemeClr>
                </a:solidFill>
              </a:rPr>
              <a:t>WP/08/257.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Devereux,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Xing 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Maffini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2016)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“The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impact of investment incentives: evidence from UK corporation tax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returns”,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Centre for Business Taxation Working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Paper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dirty="0"/>
              <a:t>WP 16/01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fr-FR" dirty="0" smtClean="0">
                <a:solidFill>
                  <a:schemeClr val="bg1">
                    <a:lumMod val="50000"/>
                  </a:schemeClr>
                </a:solidFill>
              </a:rPr>
              <a:t>House </a:t>
            </a:r>
            <a:r>
              <a:rPr lang="en-US" altLang="fr-FR" dirty="0">
                <a:solidFill>
                  <a:schemeClr val="bg1">
                    <a:lumMod val="50000"/>
                  </a:schemeClr>
                </a:solidFill>
              </a:rPr>
              <a:t>and Shapiro </a:t>
            </a:r>
            <a:r>
              <a:rPr lang="en-US" altLang="fr-FR" dirty="0" smtClean="0">
                <a:solidFill>
                  <a:schemeClr val="bg1">
                    <a:lumMod val="50000"/>
                  </a:schemeClr>
                </a:solidFill>
              </a:rPr>
              <a:t>(2008) “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Temporary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Investment Tax Incentives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Theory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with Evidence from Bonus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Depreciation”,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American Economic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Review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Vol. 98/3, pp. 737-768.</a:t>
            </a:r>
            <a:endParaRPr lang="en-US" alt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Jansen and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Calitz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(2017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 “Considering the efficacy of value-added tax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zero-rating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 pro-poor policy: The case of South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Africa”,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Development Southern Africa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Vol. 34/1, pp. 56-73.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Klemm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Van Parys (2009) “Empirical Evidence 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Effects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Tax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Incentives</a:t>
            </a:r>
            <a:r>
              <a:rPr lang="en-US" altLang="fr-FR" dirty="0">
                <a:solidFill>
                  <a:schemeClr val="bg1">
                    <a:lumMod val="50000"/>
                  </a:schemeClr>
                </a:solidFill>
              </a:rPr>
              <a:t> ”, </a:t>
            </a:r>
            <a:r>
              <a:rPr lang="en-US" altLang="fr-FR" i="1" dirty="0">
                <a:solidFill>
                  <a:schemeClr val="bg1">
                    <a:lumMod val="50000"/>
                  </a:schemeClr>
                </a:solidFill>
              </a:rPr>
              <a:t>IMF Working Paper</a:t>
            </a:r>
            <a:r>
              <a:rPr lang="en-US" altLang="fr-FR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fr-FR" dirty="0" smtClean="0">
                <a:solidFill>
                  <a:schemeClr val="bg1">
                    <a:lumMod val="50000"/>
                  </a:schemeClr>
                </a:solidFill>
              </a:rPr>
              <a:t>WP/09/136.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Miller, H. (2018) “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Tax reliefs: look for the tax design behind the big numbers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”,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Observation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, Institute for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Fiscal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Studies. 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Redonda and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Neubig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(2018) “Assessing Tax Expenditure Reporting in G20 and OECD Economies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”,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Discussion 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Note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, 2018/3, Council on Economic Policies.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References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2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8"/>
          <p:cNvSpPr txBox="1">
            <a:spLocks/>
          </p:cNvSpPr>
          <p:nvPr/>
        </p:nvSpPr>
        <p:spPr>
          <a:xfrm>
            <a:off x="248057" y="4729326"/>
            <a:ext cx="5263008" cy="19287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1800" b="1" dirty="0">
                <a:solidFill>
                  <a:schemeClr val="bg1"/>
                </a:solidFill>
                <a:latin typeface="+mj-lt"/>
              </a:rPr>
              <a:t>Luisa Dressler</a:t>
            </a:r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Economist</a:t>
            </a:r>
            <a:br>
              <a:rPr lang="en-US" sz="1400" dirty="0">
                <a:solidFill>
                  <a:schemeClr val="bg1"/>
                </a:solidFill>
                <a:latin typeface="+mj-lt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Centre for Tax Policy and Administration, OECD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fr-FR" altLang="en-US" sz="1400" dirty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2, rue André Pascal - 75775 Paris Cedex 16 </a:t>
            </a:r>
            <a:br>
              <a:rPr lang="fr-FR" altLang="en-US" sz="1400" dirty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</a:br>
            <a:r>
              <a:rPr lang="fr-FR" altLang="en-US" sz="1400" u="sng" dirty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Luisa.Dressler@oecd.org</a:t>
            </a:r>
            <a:r>
              <a:rPr lang="en-US" altLang="en-US" sz="1400" dirty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fr-FR" altLang="en-US" sz="1400" dirty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 </a:t>
            </a:r>
            <a:r>
              <a:rPr lang="fr-FR" altLang="en-US" sz="1400" b="1" dirty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</a:p>
          <a:p>
            <a:pPr marL="0" indent="0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fr-FR" altLang="en-US" sz="200" b="1" dirty="0">
              <a:solidFill>
                <a:schemeClr val="bg1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fr-FR" altLang="en-US" sz="1400" u="sng" dirty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www.oecd.org/ctp</a:t>
            </a:r>
            <a:r>
              <a:rPr lang="fr-FR" altLang="en-US" sz="1400" dirty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 || @</a:t>
            </a:r>
            <a:r>
              <a:rPr lang="fr-FR" altLang="en-US" sz="1400" dirty="0" err="1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OECDtax</a:t>
            </a:r>
            <a:endParaRPr lang="fr-FR" altLang="en-US" sz="1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18462" y="158859"/>
            <a:ext cx="275428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(Headings)"/>
                <a:ea typeface="Calibri" panose="020F0502020204030204" pitchFamily="34" charset="0"/>
              </a:rPr>
              <a:t>© OECD 2019 copyright</a:t>
            </a:r>
            <a:endParaRPr lang="en-GB" dirty="0">
              <a:solidFill>
                <a:schemeClr val="bg1"/>
              </a:solidFill>
              <a:latin typeface="Arial (Headings)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1745" y="829623"/>
            <a:ext cx="8262380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800"/>
              </a:spcAft>
            </a:pPr>
            <a:r>
              <a:rPr lang="en-US" sz="1400" i="1" dirty="0">
                <a:solidFill>
                  <a:schemeClr val="bg1"/>
                </a:solidFill>
                <a:latin typeface="Arial (Headings)"/>
              </a:rPr>
              <a:t>This presentation should not be reported as representing the official views of the OECD or of its member countries. The opinions expressed and arguments employed are those of the authors. </a:t>
            </a:r>
          </a:p>
          <a:p>
            <a:pPr algn="r">
              <a:spcAft>
                <a:spcPts val="800"/>
              </a:spcAft>
            </a:pPr>
            <a:r>
              <a:rPr lang="en-US" sz="1400" i="1" dirty="0">
                <a:solidFill>
                  <a:schemeClr val="bg1"/>
                </a:solidFill>
                <a:latin typeface="Arial (Headings)"/>
              </a:rPr>
              <a:t>The OECD freely </a:t>
            </a:r>
            <a:r>
              <a:rPr lang="en-US" sz="1400" i="1" dirty="0" err="1">
                <a:solidFill>
                  <a:schemeClr val="bg1"/>
                </a:solidFill>
                <a:latin typeface="Arial (Headings)"/>
              </a:rPr>
              <a:t>authorises</a:t>
            </a:r>
            <a:r>
              <a:rPr lang="en-US" sz="1400" i="1" dirty="0">
                <a:solidFill>
                  <a:schemeClr val="bg1"/>
                </a:solidFill>
                <a:latin typeface="Arial (Headings)"/>
              </a:rPr>
              <a:t> the use of this material for non-commercial purposes, provided that suitable acknowledgment of the source and copyright owner is given. All requests for commercial uses of this material or for translation rights should be submitted to </a:t>
            </a:r>
            <a:r>
              <a:rPr lang="en-US" sz="1400" i="1" u="sng" dirty="0">
                <a:solidFill>
                  <a:schemeClr val="bg1"/>
                </a:solidFill>
                <a:latin typeface="Arial (Headings)"/>
              </a:rPr>
              <a:t>rights@oecd.org</a:t>
            </a:r>
            <a:r>
              <a:rPr lang="en-US" sz="1400" i="1" dirty="0">
                <a:solidFill>
                  <a:schemeClr val="bg1"/>
                </a:solidFill>
                <a:latin typeface="Arial (Headings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15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999" y="1601999"/>
            <a:ext cx="11338015" cy="535575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Introduction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The benchmark system</a:t>
            </a:r>
            <a:endParaRPr lang="en-GB" sz="2400" dirty="0"/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2400" dirty="0" smtClean="0">
                <a:latin typeface="Arial (heading)"/>
              </a:rPr>
              <a:t>Advantages and disadvantages of tax incentives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GB" sz="2400" dirty="0" smtClean="0">
                <a:latin typeface="Arial (heading)"/>
              </a:rPr>
              <a:t>Tax incentive analysis and reporting</a:t>
            </a:r>
            <a:endParaRPr lang="en-GB" sz="2400" dirty="0" smtClean="0">
              <a:latin typeface="Arial (heading)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Outline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999" y="1601999"/>
            <a:ext cx="11338015" cy="4678485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Tax expenditures are often defined as</a:t>
            </a:r>
            <a:r>
              <a:rPr lang="en-GB" dirty="0" smtClean="0">
                <a:latin typeface="Arial (heading)"/>
              </a:rPr>
              <a:t> targeted </a:t>
            </a:r>
            <a:r>
              <a:rPr lang="en-GB" dirty="0">
                <a:latin typeface="Arial (heading)"/>
              </a:rPr>
              <a:t>tax </a:t>
            </a:r>
            <a:r>
              <a:rPr lang="en-GB" dirty="0" smtClean="0">
                <a:latin typeface="Arial (heading)"/>
              </a:rPr>
              <a:t>provisions </a:t>
            </a:r>
            <a:r>
              <a:rPr lang="en-GB" dirty="0">
                <a:latin typeface="Arial (heading)"/>
              </a:rPr>
              <a:t>that </a:t>
            </a:r>
            <a:r>
              <a:rPr lang="en-GB" b="1" dirty="0" smtClean="0">
                <a:latin typeface="Arial (heading)"/>
              </a:rPr>
              <a:t>provide </a:t>
            </a:r>
            <a:r>
              <a:rPr lang="en-GB" b="1" dirty="0">
                <a:latin typeface="Arial (heading)"/>
              </a:rPr>
              <a:t>a favourable deviation</a:t>
            </a:r>
            <a:r>
              <a:rPr lang="en-GB" dirty="0">
                <a:latin typeface="Arial (heading)"/>
              </a:rPr>
              <a:t> from the general tax treatment </a:t>
            </a:r>
            <a:r>
              <a:rPr lang="en-GB" dirty="0" smtClean="0">
                <a:latin typeface="Arial (heading)"/>
              </a:rPr>
              <a:t>and that </a:t>
            </a:r>
            <a:r>
              <a:rPr lang="en-US" dirty="0" smtClean="0">
                <a:latin typeface="Arial (heading)"/>
              </a:rPr>
              <a:t>result </a:t>
            </a:r>
            <a:r>
              <a:rPr lang="en-US" dirty="0">
                <a:latin typeface="Arial (heading)"/>
              </a:rPr>
              <a:t>in a reduced or postponed tax burden for a </a:t>
            </a:r>
            <a:r>
              <a:rPr lang="en-US" dirty="0" smtClean="0">
                <a:latin typeface="Arial (heading)"/>
              </a:rPr>
              <a:t>taxpayer.</a:t>
            </a:r>
            <a:endParaRPr lang="en-US" dirty="0" smtClean="0">
              <a:latin typeface="Arial (heading)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endParaRPr lang="en-US" dirty="0">
              <a:solidFill>
                <a:schemeClr val="bg1">
                  <a:lumMod val="50000"/>
                </a:schemeClr>
              </a:solidFill>
              <a:latin typeface="Arial (Headings)"/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GB" dirty="0" smtClean="0">
                <a:latin typeface="Arial (heading)"/>
              </a:rPr>
              <a:t>Rationales for tax expenditures </a:t>
            </a:r>
            <a:r>
              <a:rPr lang="en-GB" dirty="0" smtClean="0">
                <a:latin typeface="Arial (heading)"/>
              </a:rPr>
              <a:t>can be </a:t>
            </a:r>
            <a:endParaRPr lang="en-GB" dirty="0" smtClean="0">
              <a:latin typeface="Arial (heading)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 smtClean="0">
                <a:latin typeface="Arial (heading)"/>
              </a:rPr>
              <a:t>to </a:t>
            </a:r>
            <a:r>
              <a:rPr lang="en-GB" sz="1800" b="1" dirty="0" err="1">
                <a:latin typeface="Arial (heading)"/>
              </a:rPr>
              <a:t>i</a:t>
            </a:r>
            <a:r>
              <a:rPr lang="en-US" altLang="en-US" sz="1800" b="1" dirty="0" err="1">
                <a:latin typeface="Arial (heading)"/>
              </a:rPr>
              <a:t>ncentivise</a:t>
            </a:r>
            <a:r>
              <a:rPr lang="en-US" altLang="en-US" sz="1800" b="1" dirty="0">
                <a:latin typeface="Arial (heading)"/>
              </a:rPr>
              <a:t> taxpayers to engage in </a:t>
            </a:r>
            <a:r>
              <a:rPr lang="en-US" altLang="en-US" sz="1800" b="1" dirty="0" smtClean="0">
                <a:latin typeface="Arial (heading)"/>
              </a:rPr>
              <a:t>a particular economic </a:t>
            </a:r>
            <a:r>
              <a:rPr lang="en-US" altLang="en-US" sz="1800" b="1" dirty="0">
                <a:latin typeface="Arial (heading)"/>
              </a:rPr>
              <a:t>activity </a:t>
            </a:r>
            <a:r>
              <a:rPr lang="en-US" altLang="en-US" sz="1800" dirty="0">
                <a:latin typeface="Arial (heading)"/>
              </a:rPr>
              <a:t>that the taxpayer might not be willing to </a:t>
            </a:r>
            <a:r>
              <a:rPr lang="en-US" altLang="en-US" sz="1800" dirty="0" smtClean="0">
                <a:latin typeface="Arial (heading)"/>
              </a:rPr>
              <a:t>undertake under </a:t>
            </a:r>
            <a:r>
              <a:rPr lang="en-US" altLang="en-US" sz="1800" dirty="0">
                <a:latin typeface="Arial (heading)"/>
              </a:rPr>
              <a:t>standard tax </a:t>
            </a:r>
            <a:r>
              <a:rPr lang="en-US" altLang="en-US" sz="1800" dirty="0" smtClean="0">
                <a:latin typeface="Arial (heading)"/>
              </a:rPr>
              <a:t>treatment; </a:t>
            </a:r>
            <a:r>
              <a:rPr lang="en-US" altLang="en-US" sz="1800" dirty="0" smtClean="0">
                <a:solidFill>
                  <a:srgbClr val="0070C0"/>
                </a:solidFill>
                <a:latin typeface="Arial (heading)"/>
                <a:sym typeface="Wingdings" panose="05000000000000000000" pitchFamily="2" charset="2"/>
              </a:rPr>
              <a:t> </a:t>
            </a:r>
            <a:r>
              <a:rPr lang="en-US" altLang="en-US" sz="1800" dirty="0" smtClean="0">
                <a:solidFill>
                  <a:srgbClr val="0070C0"/>
                </a:solidFill>
                <a:latin typeface="Arial (heading)"/>
              </a:rPr>
              <a:t>tax </a:t>
            </a:r>
            <a:r>
              <a:rPr lang="en-US" altLang="en-US" sz="1800" dirty="0" smtClean="0">
                <a:solidFill>
                  <a:srgbClr val="0070C0"/>
                </a:solidFill>
                <a:latin typeface="Arial (heading)"/>
              </a:rPr>
              <a:t>incentive</a:t>
            </a:r>
            <a:endParaRPr lang="en-US" altLang="en-US" sz="1800" dirty="0" smtClean="0">
              <a:latin typeface="Arial (heading)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altLang="en-US" sz="1800" dirty="0" smtClean="0">
                <a:latin typeface="Arial (heading)"/>
              </a:rPr>
              <a:t>to </a:t>
            </a:r>
            <a:r>
              <a:rPr lang="en-US" altLang="en-US" sz="1800" b="1" dirty="0">
                <a:latin typeface="Arial (heading)"/>
              </a:rPr>
              <a:t>take into account positive </a:t>
            </a:r>
            <a:r>
              <a:rPr lang="en-US" altLang="en-US" sz="1800" b="1" dirty="0" smtClean="0">
                <a:latin typeface="Arial (heading)"/>
              </a:rPr>
              <a:t>externalities</a:t>
            </a:r>
            <a:r>
              <a:rPr lang="en-US" altLang="en-US" sz="1800" dirty="0" smtClean="0">
                <a:latin typeface="Arial (heading)"/>
              </a:rPr>
              <a:t>, </a:t>
            </a:r>
            <a:r>
              <a:rPr lang="en-US" altLang="en-US" sz="1800" dirty="0">
                <a:latin typeface="Arial (heading)"/>
              </a:rPr>
              <a:t>where an activity has benefits to society that are not captured </a:t>
            </a:r>
            <a:r>
              <a:rPr lang="en-US" altLang="en-US" sz="1800" dirty="0" smtClean="0">
                <a:latin typeface="Arial (heading)"/>
              </a:rPr>
              <a:t>in market </a:t>
            </a:r>
            <a:r>
              <a:rPr lang="en-US" altLang="en-US" sz="1800" dirty="0" smtClean="0">
                <a:latin typeface="Arial (heading)"/>
              </a:rPr>
              <a:t>prices, </a:t>
            </a:r>
            <a:r>
              <a:rPr lang="en-US" altLang="en-US" sz="1800" b="1" dirty="0">
                <a:latin typeface="Arial (heading)"/>
              </a:rPr>
              <a:t>and </a:t>
            </a:r>
            <a:r>
              <a:rPr lang="en-US" altLang="en-US" sz="1800" b="1" dirty="0" err="1">
                <a:latin typeface="Arial (heading)"/>
              </a:rPr>
              <a:t>incentivise</a:t>
            </a:r>
            <a:r>
              <a:rPr lang="en-US" altLang="en-US" sz="1800" b="1" dirty="0">
                <a:latin typeface="Arial (heading)"/>
              </a:rPr>
              <a:t> </a:t>
            </a:r>
            <a:r>
              <a:rPr lang="en-US" altLang="en-US" sz="1800" b="1" dirty="0" smtClean="0">
                <a:latin typeface="Arial (heading)"/>
              </a:rPr>
              <a:t>the </a:t>
            </a:r>
            <a:r>
              <a:rPr lang="en-US" altLang="en-US" sz="1800" b="1" dirty="0">
                <a:latin typeface="Arial (heading)"/>
              </a:rPr>
              <a:t>activity</a:t>
            </a:r>
            <a:r>
              <a:rPr lang="en-US" altLang="en-US" sz="1800" dirty="0" smtClean="0">
                <a:latin typeface="Arial (heading)"/>
              </a:rPr>
              <a:t>;</a:t>
            </a:r>
            <a:r>
              <a:rPr lang="en-US" altLang="en-US" sz="1800" dirty="0" smtClean="0">
                <a:solidFill>
                  <a:srgbClr val="0070C0"/>
                </a:solidFill>
                <a:latin typeface="Arial (heading)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solidFill>
                  <a:srgbClr val="0070C0"/>
                </a:solidFill>
                <a:latin typeface="Arial (heading)"/>
                <a:sym typeface="Wingdings" panose="05000000000000000000" pitchFamily="2" charset="2"/>
              </a:rPr>
              <a:t> </a:t>
            </a:r>
            <a:r>
              <a:rPr lang="en-US" altLang="en-US" sz="1800" dirty="0">
                <a:solidFill>
                  <a:srgbClr val="0070C0"/>
                </a:solidFill>
                <a:latin typeface="Arial (heading)"/>
              </a:rPr>
              <a:t>tax </a:t>
            </a:r>
            <a:r>
              <a:rPr lang="en-US" altLang="en-US" sz="1800" dirty="0" smtClean="0">
                <a:solidFill>
                  <a:srgbClr val="0070C0"/>
                </a:solidFill>
                <a:latin typeface="Arial (heading)"/>
              </a:rPr>
              <a:t>incentive</a:t>
            </a:r>
            <a:endParaRPr lang="en-US" altLang="en-US" sz="1800" dirty="0" smtClean="0">
              <a:latin typeface="Arial (heading)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1800" dirty="0" smtClean="0">
                <a:latin typeface="Arial (heading)"/>
              </a:rPr>
              <a:t>to </a:t>
            </a:r>
            <a:r>
              <a:rPr lang="en-US" sz="1800" b="1" dirty="0" smtClean="0">
                <a:latin typeface="Arial (heading)"/>
              </a:rPr>
              <a:t>provide compensation </a:t>
            </a:r>
            <a:r>
              <a:rPr lang="en-US" sz="1800" dirty="0" smtClean="0">
                <a:latin typeface="Arial (heading)"/>
              </a:rPr>
              <a:t>and address poverty or equity concerns;</a:t>
            </a:r>
            <a:endParaRPr lang="en-GB" sz="1800" dirty="0">
              <a:latin typeface="Arial (heading)"/>
            </a:endParaRP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Tax </a:t>
            </a:r>
            <a:r>
              <a:rPr lang="en-US" sz="3200" b="1" dirty="0" smtClean="0">
                <a:solidFill>
                  <a:srgbClr val="0070C0"/>
                </a:solidFill>
              </a:rPr>
              <a:t>incentives </a:t>
            </a:r>
            <a:r>
              <a:rPr lang="en-US" sz="3200" b="1" dirty="0">
                <a:solidFill>
                  <a:srgbClr val="0070C0"/>
                </a:solidFill>
              </a:rPr>
              <a:t>– attempt of a definition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999" y="1601999"/>
            <a:ext cx="11338015" cy="49816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dirty="0" smtClean="0"/>
              <a:t>Some examples:</a:t>
            </a:r>
          </a:p>
          <a:p>
            <a:pPr lvl="1"/>
            <a:r>
              <a:rPr lang="en-GB" sz="1800" dirty="0" smtClean="0">
                <a:latin typeface="Arial (heading)"/>
              </a:rPr>
              <a:t>Accelerated depreciation or initial capital allowances </a:t>
            </a:r>
            <a:r>
              <a:rPr lang="en-GB" sz="1800" dirty="0">
                <a:latin typeface="Arial (heading)"/>
              </a:rPr>
              <a:t>– to </a:t>
            </a:r>
            <a:r>
              <a:rPr lang="en-US" sz="1800" dirty="0">
                <a:latin typeface="Arial (heading)"/>
              </a:rPr>
              <a:t>encourage </a:t>
            </a:r>
            <a:r>
              <a:rPr lang="en-US" altLang="en-US" sz="1800" dirty="0" smtClean="0">
                <a:latin typeface="Arial (heading)"/>
              </a:rPr>
              <a:t>investment </a:t>
            </a:r>
            <a:r>
              <a:rPr lang="en-US" altLang="en-US" sz="1800" dirty="0">
                <a:latin typeface="Arial (heading)"/>
              </a:rPr>
              <a:t>in a particular sector or </a:t>
            </a:r>
            <a:r>
              <a:rPr lang="en-US" altLang="en-US" sz="1800" dirty="0" smtClean="0">
                <a:latin typeface="Arial (heading)"/>
              </a:rPr>
              <a:t>region;</a:t>
            </a:r>
            <a:endParaRPr lang="en-GB" sz="1800" dirty="0">
              <a:latin typeface="Arial (heading)"/>
            </a:endParaRPr>
          </a:p>
          <a:p>
            <a:pPr lvl="1"/>
            <a:r>
              <a:rPr lang="en-GB" sz="1800" dirty="0">
                <a:latin typeface="Arial (heading)"/>
              </a:rPr>
              <a:t>Provide </a:t>
            </a:r>
            <a:r>
              <a:rPr lang="en-GB" sz="1800" dirty="0" smtClean="0">
                <a:latin typeface="Arial (heading)"/>
              </a:rPr>
              <a:t>reduced corporate income tax rates to SMEs – </a:t>
            </a:r>
            <a:r>
              <a:rPr lang="en-GB" sz="1800" dirty="0">
                <a:latin typeface="Arial (heading)"/>
              </a:rPr>
              <a:t>to boost </a:t>
            </a:r>
            <a:r>
              <a:rPr lang="en-GB" sz="1800" dirty="0" smtClean="0">
                <a:latin typeface="Arial (heading)"/>
              </a:rPr>
              <a:t>innovation </a:t>
            </a:r>
            <a:r>
              <a:rPr lang="en-GB" sz="1800" dirty="0">
                <a:latin typeface="Arial (heading)"/>
              </a:rPr>
              <a:t>and knowledge creation or </a:t>
            </a:r>
            <a:r>
              <a:rPr lang="en-GB" sz="1800" dirty="0" smtClean="0">
                <a:latin typeface="Arial (heading)"/>
              </a:rPr>
              <a:t>support firms in overcoming </a:t>
            </a:r>
            <a:r>
              <a:rPr lang="en-GB" sz="1800" dirty="0">
                <a:latin typeface="Arial (heading)"/>
              </a:rPr>
              <a:t>financing </a:t>
            </a:r>
            <a:r>
              <a:rPr lang="en-GB" sz="1800" dirty="0" smtClean="0">
                <a:latin typeface="Arial (heading)"/>
              </a:rPr>
              <a:t>constraints;</a:t>
            </a:r>
            <a:endParaRPr lang="en-GB" sz="1800" dirty="0">
              <a:latin typeface="Arial (heading)"/>
            </a:endParaRPr>
          </a:p>
          <a:p>
            <a:pPr lvl="1"/>
            <a:r>
              <a:rPr lang="en-GB" sz="1800" dirty="0" smtClean="0"/>
              <a:t>Patent boxes (preferential treatment to corporate income earned from intellectual property) – </a:t>
            </a:r>
            <a:r>
              <a:rPr lang="en-GB" sz="1800" dirty="0"/>
              <a:t>to </a:t>
            </a:r>
            <a:r>
              <a:rPr lang="en-GB" sz="1800" dirty="0" smtClean="0"/>
              <a:t>boost research and development (R&amp;D) and innovation;</a:t>
            </a:r>
            <a:endParaRPr lang="en-GB" sz="1800" dirty="0"/>
          </a:p>
          <a:p>
            <a:pPr lvl="1"/>
            <a:r>
              <a:rPr lang="en-GB" sz="1800" dirty="0" smtClean="0"/>
              <a:t>Reduced or zero </a:t>
            </a:r>
            <a:r>
              <a:rPr lang="en-GB" sz="1800" dirty="0"/>
              <a:t>value-added </a:t>
            </a:r>
            <a:r>
              <a:rPr lang="en-GB" sz="1800" dirty="0" smtClean="0"/>
              <a:t>tax </a:t>
            </a:r>
            <a:r>
              <a:rPr lang="en-GB" sz="1800" dirty="0"/>
              <a:t>(VAT) rates for specific goods – to alleviate tax burden on low-income households or support specific </a:t>
            </a:r>
            <a:r>
              <a:rPr lang="en-GB" sz="1800" dirty="0" smtClean="0"/>
              <a:t>sectors;</a:t>
            </a:r>
            <a:endParaRPr lang="en-GB" sz="1800" dirty="0"/>
          </a:p>
          <a:p>
            <a:pPr lvl="1"/>
            <a:r>
              <a:rPr lang="en-GB" sz="1800" dirty="0" smtClean="0"/>
              <a:t>Mortgage </a:t>
            </a:r>
            <a:r>
              <a:rPr lang="en-GB" sz="1800" dirty="0"/>
              <a:t>interest </a:t>
            </a:r>
            <a:r>
              <a:rPr lang="en-GB" sz="1800" dirty="0" smtClean="0"/>
              <a:t>deduction from personal income taxes (PIT) </a:t>
            </a:r>
            <a:r>
              <a:rPr lang="en-GB" sz="1800" dirty="0"/>
              <a:t>– to </a:t>
            </a:r>
            <a:r>
              <a:rPr lang="en-GB" sz="1800" dirty="0" smtClean="0"/>
              <a:t>encourage homeownership;</a:t>
            </a:r>
            <a:endParaRPr lang="en-GB" sz="1800" dirty="0"/>
          </a:p>
          <a:p>
            <a:pPr lvl="1"/>
            <a:r>
              <a:rPr lang="en-GB" sz="1800" dirty="0" smtClean="0"/>
              <a:t>Exempting international aviation from fuel taxes – </a:t>
            </a:r>
            <a:r>
              <a:rPr lang="en-GB" sz="1800" dirty="0"/>
              <a:t>to </a:t>
            </a:r>
            <a:r>
              <a:rPr lang="en-GB" sz="1800" dirty="0" smtClean="0"/>
              <a:t>enhance </a:t>
            </a:r>
            <a:r>
              <a:rPr lang="en-GB" sz="1800" dirty="0" smtClean="0"/>
              <a:t>connectivity, tourism and trade</a:t>
            </a:r>
            <a:r>
              <a:rPr lang="en-GB" sz="1800" dirty="0" smtClean="0"/>
              <a:t>.</a:t>
            </a:r>
            <a:endParaRPr lang="en-GB" sz="1800" dirty="0">
              <a:solidFill>
                <a:srgbClr val="FF0000"/>
              </a:solidFill>
            </a:endParaRPr>
          </a:p>
          <a:p>
            <a:pPr lvl="1"/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9999" y="237600"/>
            <a:ext cx="10456531" cy="1022400"/>
          </a:xfrm>
        </p:spPr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</a:rPr>
              <a:t>Tax </a:t>
            </a:r>
            <a:r>
              <a:rPr lang="en-GB" sz="3200" b="1" dirty="0" smtClean="0">
                <a:solidFill>
                  <a:srgbClr val="0070C0"/>
                </a:solidFill>
              </a:rPr>
              <a:t>expenditures and tax incentives </a:t>
            </a:r>
            <a:r>
              <a:rPr lang="en-GB" sz="3200" b="1" dirty="0" smtClean="0">
                <a:solidFill>
                  <a:srgbClr val="0070C0"/>
                </a:solidFill>
              </a:rPr>
              <a:t>– examples 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25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1999"/>
            <a:ext cx="11201556" cy="4965055"/>
          </a:xfrm>
        </p:spPr>
        <p:txBody>
          <a:bodyPr>
            <a:normAutofit/>
          </a:bodyPr>
          <a:lstStyle/>
          <a:p>
            <a:r>
              <a:rPr lang="en-US" dirty="0"/>
              <a:t>Tax incentives are </a:t>
            </a:r>
            <a:r>
              <a:rPr lang="en-US" dirty="0" smtClean="0"/>
              <a:t>often defined </a:t>
            </a:r>
            <a:r>
              <a:rPr lang="en-US" dirty="0"/>
              <a:t>by the </a:t>
            </a:r>
            <a:r>
              <a:rPr lang="en-US" b="1" dirty="0" smtClean="0"/>
              <a:t>benchmark </a:t>
            </a:r>
            <a:r>
              <a:rPr lang="en-US" b="1" dirty="0"/>
              <a:t>tax system</a:t>
            </a:r>
            <a:r>
              <a:rPr lang="en-US" dirty="0"/>
              <a:t> </a:t>
            </a:r>
            <a:r>
              <a:rPr lang="en-US" dirty="0" smtClean="0"/>
              <a:t>from </a:t>
            </a:r>
            <a:r>
              <a:rPr lang="en-US" dirty="0"/>
              <a:t>which they </a:t>
            </a:r>
            <a:r>
              <a:rPr lang="en-US" dirty="0" smtClean="0"/>
              <a:t>derogate.</a:t>
            </a:r>
            <a:endParaRPr lang="en-US" dirty="0"/>
          </a:p>
          <a:p>
            <a:r>
              <a:rPr lang="en-US" dirty="0" smtClean="0"/>
              <a:t>The benchmark system </a:t>
            </a:r>
            <a:r>
              <a:rPr lang="en-US" dirty="0" smtClean="0"/>
              <a:t>is highly </a:t>
            </a:r>
            <a:r>
              <a:rPr lang="en-US" b="1" dirty="0" smtClean="0"/>
              <a:t>tax- and country-specific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lower tax rate for a particular industry can be viewed as a tax incentive in one country, but as an integral feature of the tax system in another country</a:t>
            </a:r>
            <a:r>
              <a:rPr lang="en-US" dirty="0" smtClean="0"/>
              <a:t>;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 smtClean="0"/>
              <a:t>Is </a:t>
            </a:r>
            <a:r>
              <a:rPr lang="en-US" dirty="0"/>
              <a:t>the tax provision a structural part of the tax system (benchmark) or a deviation from it (tax incentive</a:t>
            </a:r>
            <a:r>
              <a:rPr lang="en-US" dirty="0" smtClean="0"/>
              <a:t>)?</a:t>
            </a:r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the broadest conceptual level, the benchmark tax system can be defined as </a:t>
            </a:r>
            <a:r>
              <a:rPr lang="en-US" b="1" dirty="0"/>
              <a:t>the consistent taxation of either income or consumption</a:t>
            </a:r>
          </a:p>
          <a:p>
            <a:pPr lvl="1"/>
            <a:r>
              <a:rPr lang="en-US" dirty="0"/>
              <a:t>E.g. </a:t>
            </a:r>
            <a:r>
              <a:rPr lang="en-US" dirty="0" smtClean="0"/>
              <a:t>If </a:t>
            </a:r>
            <a:r>
              <a:rPr lang="en-US" dirty="0" smtClean="0"/>
              <a:t>final </a:t>
            </a:r>
            <a:r>
              <a:rPr lang="en-US" dirty="0"/>
              <a:t>consumption by domestic </a:t>
            </a:r>
            <a:r>
              <a:rPr lang="en-US" dirty="0" smtClean="0"/>
              <a:t>households is </a:t>
            </a:r>
            <a:r>
              <a:rPr lang="en-US" dirty="0" smtClean="0"/>
              <a:t>taxed, zero </a:t>
            </a:r>
            <a:r>
              <a:rPr lang="en-US" dirty="0" smtClean="0"/>
              <a:t>VAT rates for exports </a:t>
            </a:r>
            <a:r>
              <a:rPr lang="en-US" dirty="0" smtClean="0"/>
              <a:t>would be </a:t>
            </a:r>
            <a:r>
              <a:rPr lang="en-US" dirty="0" smtClean="0"/>
              <a:t>structural, and reduced VAT rates for </a:t>
            </a:r>
            <a:r>
              <a:rPr lang="en-US" dirty="0" smtClean="0"/>
              <a:t>specific </a:t>
            </a:r>
            <a:r>
              <a:rPr lang="en-US" dirty="0" smtClean="0"/>
              <a:t>goods </a:t>
            </a:r>
            <a:r>
              <a:rPr lang="en-US" dirty="0" smtClean="0"/>
              <a:t>seen </a:t>
            </a:r>
            <a:r>
              <a:rPr lang="en-US" dirty="0" smtClean="0"/>
              <a:t>as an </a:t>
            </a:r>
            <a:r>
              <a:rPr lang="en-US" dirty="0" smtClean="0"/>
              <a:t>incentive.</a:t>
            </a:r>
            <a:endParaRPr lang="en-US" dirty="0"/>
          </a:p>
          <a:p>
            <a:pPr lvl="1"/>
            <a:r>
              <a:rPr lang="en-US" dirty="0" smtClean="0"/>
              <a:t>E.g</a:t>
            </a:r>
            <a:r>
              <a:rPr lang="en-US" dirty="0"/>
              <a:t>. all net income </a:t>
            </a:r>
            <a:r>
              <a:rPr lang="en-US" dirty="0" smtClean="0"/>
              <a:t>(= revenue less </a:t>
            </a:r>
            <a:r>
              <a:rPr lang="en-US" dirty="0"/>
              <a:t>expenses incurred in </a:t>
            </a:r>
            <a:r>
              <a:rPr lang="en-US" dirty="0" smtClean="0"/>
              <a:t>deriving </a:t>
            </a:r>
            <a:r>
              <a:rPr lang="en-US" dirty="0"/>
              <a:t>that income) </a:t>
            </a:r>
            <a:r>
              <a:rPr lang="en-US" dirty="0" smtClean="0"/>
              <a:t>is taxable in most countries; therefore allowances that offset current expenses </a:t>
            </a:r>
            <a:r>
              <a:rPr lang="en-US" dirty="0"/>
              <a:t>are </a:t>
            </a:r>
            <a:r>
              <a:rPr lang="en-US" dirty="0" smtClean="0"/>
              <a:t>structural, and </a:t>
            </a:r>
            <a:r>
              <a:rPr lang="en-US" dirty="0"/>
              <a:t>all untaxed revenue is an </a:t>
            </a:r>
            <a:r>
              <a:rPr lang="en-US" dirty="0" smtClean="0"/>
              <a:t>incentive.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The benchmark system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2000"/>
            <a:ext cx="11197886" cy="5114684"/>
          </a:xfrm>
        </p:spPr>
        <p:txBody>
          <a:bodyPr>
            <a:normAutofit/>
          </a:bodyPr>
          <a:lstStyle/>
          <a:p>
            <a:r>
              <a:rPr lang="en-GB" dirty="0" smtClean="0"/>
              <a:t>Tax incentive </a:t>
            </a:r>
            <a:r>
              <a:rPr lang="en-GB" b="1" dirty="0" smtClean="0"/>
              <a:t>may be effective </a:t>
            </a:r>
            <a:r>
              <a:rPr lang="en-GB" dirty="0" smtClean="0"/>
              <a:t>and achieve the stated </a:t>
            </a:r>
            <a:r>
              <a:rPr lang="en-GB" dirty="0" smtClean="0"/>
              <a:t>objective </a:t>
            </a:r>
          </a:p>
          <a:p>
            <a:pPr lvl="1"/>
            <a:r>
              <a:rPr lang="en-GB" dirty="0" smtClean="0"/>
              <a:t>e.g. </a:t>
            </a:r>
            <a:r>
              <a:rPr lang="en-GB" dirty="0" err="1" smtClean="0"/>
              <a:t>i</a:t>
            </a:r>
            <a:r>
              <a:rPr lang="en-US" dirty="0" err="1" smtClean="0"/>
              <a:t>ncrease</a:t>
            </a:r>
            <a:r>
              <a:rPr lang="en-US" dirty="0" smtClean="0"/>
              <a:t> </a:t>
            </a:r>
            <a:r>
              <a:rPr lang="en-US" dirty="0"/>
              <a:t>incentives for </a:t>
            </a:r>
            <a:r>
              <a:rPr lang="en-US" dirty="0" smtClean="0"/>
              <a:t>investment, but </a:t>
            </a:r>
            <a:r>
              <a:rPr lang="en-US" dirty="0" smtClean="0"/>
              <a:t>one needs </a:t>
            </a:r>
            <a:r>
              <a:rPr lang="en-US" dirty="0"/>
              <a:t>to correct for redundancy and </a:t>
            </a:r>
            <a:r>
              <a:rPr lang="en-US" dirty="0" smtClean="0"/>
              <a:t>displacement</a:t>
            </a:r>
            <a:endParaRPr lang="en-US" dirty="0"/>
          </a:p>
          <a:p>
            <a:r>
              <a:rPr lang="en-GB" dirty="0" smtClean="0"/>
              <a:t>Tax </a:t>
            </a:r>
            <a:r>
              <a:rPr lang="en-GB" dirty="0" smtClean="0"/>
              <a:t>incentives </a:t>
            </a:r>
            <a:r>
              <a:rPr lang="en-GB" b="1" dirty="0" smtClean="0"/>
              <a:t>may be efficient</a:t>
            </a:r>
            <a:r>
              <a:rPr lang="en-GB" dirty="0" smtClean="0"/>
              <a:t>, </a:t>
            </a:r>
            <a:r>
              <a:rPr lang="en-GB" dirty="0" smtClean="0"/>
              <a:t>e.g</a:t>
            </a:r>
            <a:r>
              <a:rPr lang="en-GB" dirty="0" smtClean="0"/>
              <a:t>. </a:t>
            </a:r>
            <a:r>
              <a:rPr lang="en-GB" dirty="0" err="1" smtClean="0"/>
              <a:t>i</a:t>
            </a:r>
            <a:r>
              <a:rPr lang="en-US" dirty="0" err="1" smtClean="0"/>
              <a:t>nternalise</a:t>
            </a:r>
            <a:r>
              <a:rPr lang="en-US" dirty="0" smtClean="0"/>
              <a:t> </a:t>
            </a:r>
            <a:r>
              <a:rPr lang="en-US" dirty="0"/>
              <a:t>positive </a:t>
            </a:r>
            <a:r>
              <a:rPr lang="en-US" dirty="0" smtClean="0"/>
              <a:t>externalities of R&amp;D</a:t>
            </a:r>
            <a:endParaRPr lang="en-GB" dirty="0" smtClean="0"/>
          </a:p>
          <a:p>
            <a:r>
              <a:rPr lang="en-GB" dirty="0" smtClean="0"/>
              <a:t>Tax incentive </a:t>
            </a:r>
            <a:r>
              <a:rPr lang="en-GB" b="1" dirty="0" smtClean="0"/>
              <a:t>may</a:t>
            </a:r>
            <a:r>
              <a:rPr lang="en-GB" dirty="0" smtClean="0"/>
              <a:t> </a:t>
            </a:r>
            <a:r>
              <a:rPr lang="en-US" b="1" dirty="0" smtClean="0"/>
              <a:t>increase </a:t>
            </a:r>
            <a:r>
              <a:rPr lang="en-US" b="1" dirty="0"/>
              <a:t>tax revenues </a:t>
            </a:r>
            <a:r>
              <a:rPr lang="en-US" dirty="0"/>
              <a:t>in the </a:t>
            </a:r>
            <a:r>
              <a:rPr lang="en-US" dirty="0" smtClean="0"/>
              <a:t>long-term, </a:t>
            </a:r>
            <a:r>
              <a:rPr lang="en-US" dirty="0" smtClean="0"/>
              <a:t>e.g</a:t>
            </a:r>
            <a:r>
              <a:rPr lang="en-US" dirty="0" smtClean="0"/>
              <a:t>. if additional investment was generated</a:t>
            </a:r>
            <a:endParaRPr lang="en-US" dirty="0"/>
          </a:p>
          <a:p>
            <a:r>
              <a:rPr lang="en-US" i="1" dirty="0"/>
              <a:t>Political </a:t>
            </a:r>
            <a:r>
              <a:rPr lang="en-US" i="1" dirty="0" smtClean="0"/>
              <a:t>advantage</a:t>
            </a:r>
            <a:r>
              <a:rPr lang="en-US" dirty="0" smtClean="0"/>
              <a:t>: tax incentives are </a:t>
            </a:r>
            <a:r>
              <a:rPr lang="en-US" b="1" dirty="0" smtClean="0"/>
              <a:t>less </a:t>
            </a:r>
            <a:r>
              <a:rPr lang="en-US" b="1" dirty="0"/>
              <a:t>visible </a:t>
            </a:r>
            <a:r>
              <a:rPr lang="en-US" dirty="0"/>
              <a:t>than direct </a:t>
            </a:r>
            <a:r>
              <a:rPr lang="en-US" dirty="0" smtClean="0"/>
              <a:t>spending</a:t>
            </a:r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Advantages of tax incentives …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3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1602000"/>
            <a:ext cx="11328514" cy="5343330"/>
          </a:xfrm>
        </p:spPr>
        <p:txBody>
          <a:bodyPr>
            <a:normAutofit lnSpcReduction="10000"/>
          </a:bodyPr>
          <a:lstStyle/>
          <a:p>
            <a:pPr>
              <a:lnSpc>
                <a:spcPct val="125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Tax incentives can be costly (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forgone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government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revenue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),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particularly if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objective would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have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been achieved without incentive (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redundancy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):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 (Headings)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Revenue foregone is estimated at ~8% of GDP in the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USA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in 2017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(Redonda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and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Neubig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, 2018);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Revenue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forgone is estimated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to represent ~half of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total government spending in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GBR per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year (Miller, 2018)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;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Arial (Headings)"/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Limited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effectiveness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to reach stated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objective: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 (Headings)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E.g. only few additional investment is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generated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;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incentive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subsidises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activity that would have taken place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anyway;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 (Headings)"/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Limited efficiency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of tax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incentives :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E.g. unequal treatment of taxpayers, distorted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resource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allocation, non-neutrality of tax system, incentives to shift taxable income, increases complexity of the system;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 (Headings)"/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Administrative costs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and increased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compliance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burden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(both taxpayer and government):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E.g. definition of goods eligible for reduced VAT rates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; claiming refunds for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reduced fuel taxes;</a:t>
            </a:r>
            <a:endParaRPr lang="en-US" dirty="0">
              <a:solidFill>
                <a:srgbClr val="FF0000"/>
              </a:solidFill>
              <a:latin typeface="Arial (Headings)"/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Tax incentives and associated costs are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less 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transparent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 (Headings)"/>
              </a:rPr>
              <a:t>, </a:t>
            </a:r>
            <a:r>
              <a:rPr lang="en-GB" dirty="0" smtClean="0">
                <a:latin typeface="Arial (heading)"/>
              </a:rPr>
              <a:t>which </a:t>
            </a:r>
            <a:r>
              <a:rPr lang="en-GB" b="1" dirty="0" smtClean="0">
                <a:latin typeface="Arial (heading)"/>
              </a:rPr>
              <a:t>reduces accountability</a:t>
            </a:r>
            <a:r>
              <a:rPr lang="en-GB" dirty="0" smtClean="0">
                <a:latin typeface="Arial (heading)"/>
              </a:rPr>
              <a:t>;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 (Headings)"/>
            </a:endParaRPr>
          </a:p>
          <a:p>
            <a:pPr>
              <a:lnSpc>
                <a:spcPct val="125000"/>
              </a:lnSpc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à"/>
            </a:pPr>
            <a:r>
              <a:rPr lang="en-US" dirty="0" smtClean="0">
                <a:solidFill>
                  <a:srgbClr val="0070C0"/>
                </a:solidFill>
                <a:latin typeface="Arial (Headings)"/>
              </a:rPr>
              <a:t>Many studies find: costs of tax incentives &gt; benefits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… and their disadvantages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1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fr-FR" dirty="0" smtClean="0"/>
              <a:t>Tax </a:t>
            </a:r>
            <a:r>
              <a:rPr lang="en-GB" altLang="fr-FR" dirty="0"/>
              <a:t>incentives may be captured in increased pre-tax </a:t>
            </a:r>
            <a:r>
              <a:rPr lang="en-GB" altLang="fr-FR" dirty="0" smtClean="0"/>
              <a:t>prices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Example 1: Low </a:t>
            </a:r>
            <a:r>
              <a:rPr lang="en-GB" sz="3200" b="1" dirty="0" err="1" smtClean="0">
                <a:solidFill>
                  <a:srgbClr val="0070C0"/>
                </a:solidFill>
              </a:rPr>
              <a:t>additionality</a:t>
            </a:r>
            <a:r>
              <a:rPr lang="en-GB" sz="3200" b="1" dirty="0" smtClean="0">
                <a:solidFill>
                  <a:srgbClr val="0070C0"/>
                </a:solidFill>
              </a:rPr>
              <a:t> and pre-tax prices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995" y="2074726"/>
            <a:ext cx="6761746" cy="3579748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287677" y="2612589"/>
            <a:ext cx="4695290" cy="36032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Tx/>
              <a:buBlip>
                <a:blip r:embed="rId4"/>
              </a:buBlip>
              <a:defRPr kumimoji="0"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kumimoji="0"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kumimoji="0"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–"/>
              <a:defRPr kumimoji="0"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»"/>
              <a:defRPr kumimoji="0"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GB" altLang="fr-FR" sz="1400" u="sng" dirty="0" smtClean="0"/>
              <a:t>Example</a:t>
            </a:r>
            <a:r>
              <a:rPr lang="en-GB" altLang="fr-FR" sz="1400" dirty="0" smtClean="0"/>
              <a:t>: reduced VAT rate in the restaurant sector in Belgium in </a:t>
            </a:r>
            <a:r>
              <a:rPr lang="en-GB" altLang="fr-FR" sz="1400" dirty="0" smtClean="0"/>
              <a:t>2010;</a:t>
            </a:r>
            <a:endParaRPr lang="en-GB" altLang="fr-FR" sz="14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altLang="fr-FR" sz="1400" u="sng" dirty="0" smtClean="0"/>
              <a:t>Objective</a:t>
            </a:r>
            <a:r>
              <a:rPr lang="en-US" altLang="fr-FR" sz="1400" dirty="0" smtClean="0"/>
              <a:t>: increase demand for restaurants and therefore employment in the </a:t>
            </a:r>
            <a:r>
              <a:rPr lang="en-US" altLang="fr-FR" sz="1400" dirty="0" smtClean="0"/>
              <a:t>sector;</a:t>
            </a:r>
            <a:endParaRPr lang="en-GB" altLang="fr-FR" sz="14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altLang="fr-FR" sz="1400" u="sng" dirty="0" smtClean="0"/>
              <a:t>Observation</a:t>
            </a:r>
            <a:r>
              <a:rPr lang="en-US" altLang="fr-FR" sz="1400" dirty="0" smtClean="0"/>
              <a:t>: the VAT reduction was not passed through </a:t>
            </a:r>
            <a:r>
              <a:rPr lang="en-US" altLang="fr-FR" sz="1400" dirty="0" smtClean="0"/>
              <a:t>to </a:t>
            </a:r>
            <a:r>
              <a:rPr lang="en-US" altLang="fr-FR" sz="1400" dirty="0" smtClean="0"/>
              <a:t>market </a:t>
            </a:r>
            <a:r>
              <a:rPr lang="en-US" altLang="fr-FR" sz="1400" dirty="0" smtClean="0"/>
              <a:t>prices </a:t>
            </a:r>
            <a:r>
              <a:rPr lang="en-US" altLang="fr-FR" sz="1400" dirty="0" smtClean="0"/>
              <a:t>(imperfect competition)  </a:t>
            </a:r>
            <a:r>
              <a:rPr lang="en-US" altLang="fr-FR" sz="1400" dirty="0" smtClean="0"/>
              <a:t>   </a:t>
            </a:r>
            <a:r>
              <a:rPr lang="en-US" altLang="fr-FR" sz="1400" dirty="0" smtClean="0">
                <a:sym typeface="Wingdings" panose="05000000000000000000" pitchFamily="2" charset="2"/>
              </a:rPr>
              <a:t></a:t>
            </a:r>
            <a:r>
              <a:rPr lang="en-US" altLang="fr-FR" sz="1400" dirty="0" smtClean="0"/>
              <a:t> </a:t>
            </a:r>
            <a:r>
              <a:rPr lang="en-US" altLang="fr-FR" sz="1400" dirty="0" smtClean="0"/>
              <a:t>consumer did not benefit from the </a:t>
            </a:r>
            <a:r>
              <a:rPr lang="en-US" altLang="fr-FR" sz="1400" dirty="0" smtClean="0"/>
              <a:t>reduction;</a:t>
            </a:r>
            <a:endParaRPr lang="en-US" altLang="fr-FR" sz="1400" dirty="0" smtClean="0"/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GB" altLang="fr-FR" sz="1400" dirty="0" smtClean="0"/>
              <a:t>Pass-through depends on market structure and technology </a:t>
            </a:r>
            <a:r>
              <a:rPr lang="en-GB" altLang="fr-FR" sz="1400" dirty="0" smtClean="0"/>
              <a:t>constraints.</a:t>
            </a:r>
            <a:endParaRPr lang="en-GB" altLang="fr-FR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999" y="1601999"/>
            <a:ext cx="11335119" cy="5178945"/>
          </a:xfrm>
        </p:spPr>
        <p:txBody>
          <a:bodyPr>
            <a:normAutofit/>
          </a:bodyPr>
          <a:lstStyle/>
          <a:p>
            <a:r>
              <a:rPr lang="en-GB" dirty="0" smtClean="0"/>
              <a:t>Effectiveness of incentive depends on different factors, e.g.</a:t>
            </a:r>
          </a:p>
          <a:p>
            <a:pPr lvl="1">
              <a:lnSpc>
                <a:spcPct val="90000"/>
              </a:lnSpc>
            </a:pPr>
            <a:r>
              <a:rPr lang="fr-BE" altLang="fr-FR" b="1" dirty="0" err="1"/>
              <a:t>Differentiation</a:t>
            </a:r>
            <a:r>
              <a:rPr lang="fr-BE" altLang="fr-FR" b="1" dirty="0"/>
              <a:t> in </a:t>
            </a:r>
            <a:r>
              <a:rPr lang="fr-BE" altLang="fr-FR" b="1" dirty="0" smtClean="0"/>
              <a:t>effective </a:t>
            </a:r>
            <a:r>
              <a:rPr lang="fr-BE" altLang="fr-FR" b="1" dirty="0" err="1"/>
              <a:t>tax</a:t>
            </a:r>
            <a:r>
              <a:rPr lang="fr-BE" altLang="fr-FR" b="1" dirty="0"/>
              <a:t> rates</a:t>
            </a:r>
            <a:r>
              <a:rPr lang="fr-BE" altLang="fr-FR" dirty="0"/>
              <a:t>: the </a:t>
            </a:r>
            <a:r>
              <a:rPr lang="fr-BE" altLang="fr-FR" dirty="0" err="1"/>
              <a:t>higher</a:t>
            </a:r>
            <a:r>
              <a:rPr lang="fr-BE" altLang="fr-FR" dirty="0"/>
              <a:t> the </a:t>
            </a:r>
            <a:r>
              <a:rPr lang="fr-BE" altLang="fr-FR" dirty="0" err="1" smtClean="0"/>
              <a:t>tax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rebate</a:t>
            </a:r>
            <a:r>
              <a:rPr lang="fr-BE" altLang="fr-FR" dirty="0"/>
              <a:t>, the </a:t>
            </a:r>
            <a:r>
              <a:rPr lang="fr-BE" altLang="fr-FR" dirty="0" err="1"/>
              <a:t>higher</a:t>
            </a:r>
            <a:r>
              <a:rPr lang="fr-BE" altLang="fr-FR" dirty="0"/>
              <a:t> </a:t>
            </a:r>
            <a:r>
              <a:rPr lang="fr-BE" altLang="fr-FR" dirty="0" smtClean="0"/>
              <a:t>the </a:t>
            </a:r>
            <a:r>
              <a:rPr lang="fr-BE" altLang="fr-FR" dirty="0" err="1" smtClean="0"/>
              <a:t>additional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effect</a:t>
            </a:r>
            <a:r>
              <a:rPr lang="fr-BE" altLang="fr-FR" dirty="0" smtClean="0"/>
              <a:t>?</a:t>
            </a:r>
            <a:endParaRPr lang="fr-BE" altLang="fr-FR" dirty="0"/>
          </a:p>
          <a:p>
            <a:pPr lvl="1">
              <a:lnSpc>
                <a:spcPct val="90000"/>
              </a:lnSpc>
            </a:pPr>
            <a:r>
              <a:rPr lang="fr-BE" altLang="fr-FR" b="1" dirty="0" err="1" smtClean="0"/>
              <a:t>Elasticities</a:t>
            </a:r>
            <a:r>
              <a:rPr lang="fr-BE" altLang="fr-FR" b="1" dirty="0" smtClean="0"/>
              <a:t> </a:t>
            </a:r>
            <a:r>
              <a:rPr lang="fr-BE" altLang="fr-FR" b="1" dirty="0"/>
              <a:t>of </a:t>
            </a:r>
            <a:r>
              <a:rPr lang="fr-BE" altLang="fr-FR" b="1" dirty="0" err="1"/>
              <a:t>supply</a:t>
            </a:r>
            <a:r>
              <a:rPr lang="fr-BE" altLang="fr-FR" b="1" dirty="0"/>
              <a:t> and </a:t>
            </a:r>
            <a:r>
              <a:rPr lang="fr-BE" altLang="fr-FR" b="1" dirty="0" err="1"/>
              <a:t>demand</a:t>
            </a:r>
            <a:r>
              <a:rPr lang="fr-BE" altLang="fr-FR" dirty="0"/>
              <a:t>: </a:t>
            </a:r>
            <a:r>
              <a:rPr lang="fr-BE" altLang="fr-FR" dirty="0" smtClean="0"/>
              <a:t>to </a:t>
            </a:r>
            <a:r>
              <a:rPr lang="fr-BE" altLang="fr-FR" dirty="0" err="1"/>
              <a:t>what</a:t>
            </a:r>
            <a:r>
              <a:rPr lang="fr-BE" altLang="fr-FR" dirty="0"/>
              <a:t> </a:t>
            </a:r>
            <a:r>
              <a:rPr lang="fr-BE" altLang="fr-FR" dirty="0" err="1"/>
              <a:t>extent</a:t>
            </a:r>
            <a:r>
              <a:rPr lang="fr-BE" altLang="fr-FR" dirty="0"/>
              <a:t> </a:t>
            </a:r>
            <a:r>
              <a:rPr lang="fr-BE" altLang="fr-FR" dirty="0" smtClean="0"/>
              <a:t>do </a:t>
            </a:r>
            <a:r>
              <a:rPr lang="fr-BE" altLang="fr-FR" dirty="0" err="1" smtClean="0"/>
              <a:t>investors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react</a:t>
            </a:r>
            <a:r>
              <a:rPr lang="fr-BE" altLang="fr-FR" dirty="0" smtClean="0"/>
              <a:t> to changes in </a:t>
            </a:r>
            <a:r>
              <a:rPr lang="fr-BE" altLang="fr-FR" dirty="0" err="1" smtClean="0"/>
              <a:t>tax</a:t>
            </a:r>
            <a:r>
              <a:rPr lang="fr-BE" altLang="fr-FR" dirty="0" smtClean="0"/>
              <a:t>?</a:t>
            </a:r>
          </a:p>
          <a:p>
            <a:pPr lvl="2">
              <a:lnSpc>
                <a:spcPct val="90000"/>
              </a:lnSpc>
            </a:pPr>
            <a:r>
              <a:rPr lang="en-US" altLang="fr-FR" dirty="0" smtClean="0"/>
              <a:t>E.g. investors may </a:t>
            </a:r>
            <a:r>
              <a:rPr lang="en-US" altLang="fr-FR" dirty="0"/>
              <a:t>come independently of tax </a:t>
            </a:r>
            <a:r>
              <a:rPr lang="en-US" altLang="fr-FR" dirty="0" smtClean="0"/>
              <a:t>treatment (resource-seeking</a:t>
            </a:r>
            <a:r>
              <a:rPr lang="en-US" altLang="fr-FR" dirty="0"/>
              <a:t>, market-seeking </a:t>
            </a:r>
            <a:r>
              <a:rPr lang="en-US" altLang="fr-FR" dirty="0" smtClean="0"/>
              <a:t>FDI)</a:t>
            </a:r>
            <a:endParaRPr lang="en-US" altLang="fr-FR" dirty="0"/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altLang="fr-FR" dirty="0" smtClean="0"/>
              <a:t>E.g. investors may </a:t>
            </a:r>
            <a:r>
              <a:rPr lang="en-US" altLang="fr-FR" dirty="0"/>
              <a:t>not come, even with strong tax </a:t>
            </a:r>
            <a:r>
              <a:rPr lang="en-US" altLang="fr-FR" dirty="0" smtClean="0"/>
              <a:t>incentives (poor </a:t>
            </a:r>
            <a:r>
              <a:rPr lang="en-US" altLang="fr-FR" dirty="0"/>
              <a:t>investment climate, </a:t>
            </a:r>
            <a:r>
              <a:rPr lang="en-US" altLang="fr-FR" dirty="0" smtClean="0"/>
              <a:t>low or volatile rate </a:t>
            </a:r>
            <a:r>
              <a:rPr lang="en-US" altLang="fr-FR" dirty="0"/>
              <a:t>or </a:t>
            </a:r>
            <a:r>
              <a:rPr lang="en-US" altLang="fr-FR" dirty="0" smtClean="0"/>
              <a:t>return)</a:t>
            </a:r>
          </a:p>
          <a:p>
            <a:pPr lvl="1">
              <a:lnSpc>
                <a:spcPct val="90000"/>
              </a:lnSpc>
            </a:pPr>
            <a:r>
              <a:rPr lang="fr-BE" altLang="fr-FR" b="1" dirty="0"/>
              <a:t>Impact on </a:t>
            </a:r>
            <a:r>
              <a:rPr lang="fr-BE" altLang="fr-FR" b="1" dirty="0" err="1"/>
              <a:t>pre-tax</a:t>
            </a:r>
            <a:r>
              <a:rPr lang="fr-BE" altLang="fr-FR" b="1" dirty="0"/>
              <a:t> </a:t>
            </a:r>
            <a:r>
              <a:rPr lang="fr-BE" altLang="fr-FR" b="1" dirty="0" err="1" smtClean="0"/>
              <a:t>prices</a:t>
            </a:r>
            <a:r>
              <a:rPr lang="fr-BE" altLang="fr-FR" dirty="0" smtClean="0"/>
              <a:t>: to </a:t>
            </a:r>
            <a:r>
              <a:rPr lang="fr-BE" altLang="fr-FR" dirty="0" err="1" smtClean="0"/>
              <a:t>what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extent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does</a:t>
            </a:r>
            <a:r>
              <a:rPr lang="fr-BE" altLang="fr-FR" dirty="0" smtClean="0"/>
              <a:t> the </a:t>
            </a:r>
            <a:r>
              <a:rPr lang="fr-BE" altLang="fr-FR" dirty="0" err="1"/>
              <a:t>incentive</a:t>
            </a:r>
            <a:r>
              <a:rPr lang="fr-BE" altLang="fr-FR" dirty="0"/>
              <a:t> </a:t>
            </a:r>
            <a:r>
              <a:rPr lang="fr-BE" altLang="fr-FR" dirty="0" smtClean="0"/>
              <a:t>translate </a:t>
            </a:r>
            <a:r>
              <a:rPr lang="fr-BE" altLang="fr-FR" dirty="0" err="1"/>
              <a:t>into</a:t>
            </a:r>
            <a:r>
              <a:rPr lang="fr-BE" altLang="fr-FR" dirty="0"/>
              <a:t> </a:t>
            </a:r>
            <a:r>
              <a:rPr lang="fr-BE" altLang="fr-FR" dirty="0" err="1"/>
              <a:t>market</a:t>
            </a:r>
            <a:r>
              <a:rPr lang="fr-BE" altLang="fr-FR" dirty="0"/>
              <a:t> </a:t>
            </a:r>
            <a:r>
              <a:rPr lang="fr-BE" altLang="fr-FR" dirty="0" err="1"/>
              <a:t>prices</a:t>
            </a:r>
            <a:r>
              <a:rPr lang="fr-BE" altLang="fr-FR" dirty="0"/>
              <a:t>?</a:t>
            </a:r>
          </a:p>
          <a:p>
            <a:pPr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</a:pPr>
            <a:r>
              <a:rPr lang="en-US" altLang="fr-FR" dirty="0"/>
              <a:t>Empirical </a:t>
            </a:r>
            <a:r>
              <a:rPr lang="en-US" altLang="fr-FR" dirty="0" smtClean="0"/>
              <a:t>evidence: </a:t>
            </a:r>
            <a:r>
              <a:rPr lang="en-US" altLang="fr-FR" b="1" dirty="0" smtClean="0"/>
              <a:t>benefits of tax incentives are limited, the design of incentives matters</a:t>
            </a:r>
            <a:endParaRPr lang="en-US" altLang="fr-FR" b="1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fr-FR" sz="1500" dirty="0" err="1">
                <a:solidFill>
                  <a:schemeClr val="bg1">
                    <a:lumMod val="50000"/>
                  </a:schemeClr>
                </a:solidFill>
              </a:rPr>
              <a:t>Klemm</a:t>
            </a:r>
            <a:r>
              <a:rPr lang="en-US" altLang="fr-FR" sz="1500" dirty="0">
                <a:solidFill>
                  <a:schemeClr val="bg1">
                    <a:lumMod val="50000"/>
                  </a:schemeClr>
                </a:solidFill>
              </a:rPr>
              <a:t> and Van Parys (IMF WP, 2009): lower corporate tax rates and longer tax holidays </a:t>
            </a:r>
            <a:r>
              <a:rPr lang="en-US" altLang="fr-FR" sz="1500" dirty="0" smtClean="0">
                <a:solidFill>
                  <a:schemeClr val="bg1">
                    <a:lumMod val="50000"/>
                  </a:schemeClr>
                </a:solidFill>
              </a:rPr>
              <a:t>attracted </a:t>
            </a:r>
            <a:r>
              <a:rPr lang="en-US" altLang="fr-FR" sz="1500" dirty="0">
                <a:solidFill>
                  <a:schemeClr val="bg1">
                    <a:lumMod val="50000"/>
                  </a:schemeClr>
                </a:solidFill>
              </a:rPr>
              <a:t>FDI in Latin America, but not in </a:t>
            </a:r>
            <a:r>
              <a:rPr lang="en-US" altLang="fr-FR" sz="1500" dirty="0" smtClean="0">
                <a:solidFill>
                  <a:schemeClr val="bg1">
                    <a:lumMod val="50000"/>
                  </a:schemeClr>
                </a:solidFill>
              </a:rPr>
              <a:t>Africa in 1985-2004. </a:t>
            </a:r>
            <a:r>
              <a:rPr lang="en-US" altLang="fr-FR" sz="1500" dirty="0">
                <a:solidFill>
                  <a:schemeClr val="bg1">
                    <a:lumMod val="50000"/>
                  </a:schemeClr>
                </a:solidFill>
              </a:rPr>
              <a:t>They are not effective in boosting growth and private </a:t>
            </a:r>
            <a:r>
              <a:rPr lang="en-US" altLang="fr-FR" sz="1500" dirty="0" smtClean="0">
                <a:solidFill>
                  <a:schemeClr val="bg1">
                    <a:lumMod val="50000"/>
                  </a:schemeClr>
                </a:solidFill>
              </a:rPr>
              <a:t>capital formation.</a:t>
            </a:r>
            <a:endParaRPr lang="en-US" altLang="fr-FR" sz="1500" dirty="0">
              <a:solidFill>
                <a:schemeClr val="bg1">
                  <a:lumMod val="50000"/>
                </a:schemeClr>
              </a:solidFill>
            </a:endParaRPr>
          </a:p>
          <a:p>
            <a:pPr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altLang="fr-FR" sz="1500" dirty="0">
                <a:solidFill>
                  <a:schemeClr val="bg1">
                    <a:lumMod val="50000"/>
                  </a:schemeClr>
                </a:solidFill>
              </a:rPr>
              <a:t>Chai and </a:t>
            </a:r>
            <a:r>
              <a:rPr lang="en-US" altLang="fr-FR" sz="1500" dirty="0" err="1">
                <a:solidFill>
                  <a:schemeClr val="bg1">
                    <a:lumMod val="50000"/>
                  </a:schemeClr>
                </a:solidFill>
              </a:rPr>
              <a:t>Goyal</a:t>
            </a:r>
            <a:r>
              <a:rPr lang="en-US" altLang="fr-FR" sz="15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fr-FR" sz="1500" dirty="0" smtClean="0">
                <a:solidFill>
                  <a:schemeClr val="bg1">
                    <a:lumMod val="50000"/>
                  </a:schemeClr>
                </a:solidFill>
              </a:rPr>
              <a:t>(IMF WP, 2008</a:t>
            </a:r>
            <a:r>
              <a:rPr lang="en-US" altLang="fr-FR" sz="1500" dirty="0">
                <a:solidFill>
                  <a:schemeClr val="bg1">
                    <a:lumMod val="50000"/>
                  </a:schemeClr>
                </a:solidFill>
              </a:rPr>
              <a:t>): </a:t>
            </a:r>
            <a:r>
              <a:rPr lang="en-US" altLang="fr-FR" sz="1500" dirty="0" smtClean="0">
                <a:solidFill>
                  <a:schemeClr val="bg1">
                    <a:lumMod val="50000"/>
                  </a:schemeClr>
                </a:solidFill>
              </a:rPr>
              <a:t>“Forgone tax revenues </a:t>
            </a:r>
            <a:r>
              <a:rPr lang="en-US" altLang="fr-FR" sz="1500" dirty="0" smtClean="0"/>
              <a:t>[from preferential treatment] range between 9.5 and 16 percent of </a:t>
            </a:r>
            <a:r>
              <a:rPr lang="en-US" altLang="fr-FR" sz="1500" dirty="0" smtClean="0">
                <a:solidFill>
                  <a:schemeClr val="bg1">
                    <a:lumMod val="50000"/>
                  </a:schemeClr>
                </a:solidFill>
              </a:rPr>
              <a:t>GDP per year [</a:t>
            </a:r>
            <a:r>
              <a:rPr lang="en-US" altLang="fr-FR" sz="1500" dirty="0" smtClean="0"/>
              <a:t>in </a:t>
            </a:r>
            <a:r>
              <a:rPr lang="en-US" altLang="fr-FR" sz="1500" dirty="0"/>
              <a:t>the Eastern </a:t>
            </a:r>
            <a:r>
              <a:rPr lang="en-US" altLang="fr-FR" sz="1500" dirty="0" smtClean="0"/>
              <a:t>Caribbean, during 1999 and 2003], </a:t>
            </a:r>
            <a:r>
              <a:rPr lang="en-US" altLang="fr-FR" sz="1500" dirty="0"/>
              <a:t>whereas total FDI does not appear </a:t>
            </a:r>
            <a:r>
              <a:rPr lang="en-US" altLang="fr-FR" sz="1500" dirty="0">
                <a:solidFill>
                  <a:schemeClr val="bg1">
                    <a:lumMod val="50000"/>
                  </a:schemeClr>
                </a:solidFill>
              </a:rPr>
              <a:t>to depend on </a:t>
            </a:r>
            <a:r>
              <a:rPr lang="en-US" altLang="fr-FR" sz="1500" dirty="0" smtClean="0">
                <a:solidFill>
                  <a:schemeClr val="bg1">
                    <a:lumMod val="50000"/>
                  </a:schemeClr>
                </a:solidFill>
              </a:rPr>
              <a:t>concessions”.</a:t>
            </a:r>
            <a:endParaRPr lang="en-US" altLang="fr-FR" sz="15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500" dirty="0">
                <a:solidFill>
                  <a:schemeClr val="bg1">
                    <a:lumMod val="50000"/>
                  </a:schemeClr>
                </a:solidFill>
              </a:rPr>
              <a:t>House and Shapiro (AER, 2008</a:t>
            </a:r>
            <a:r>
              <a:rPr lang="en-GB" sz="1500" dirty="0" smtClean="0">
                <a:solidFill>
                  <a:schemeClr val="bg1">
                    <a:lumMod val="50000"/>
                  </a:schemeClr>
                </a:solidFill>
              </a:rPr>
              <a:t>): </a:t>
            </a:r>
            <a:r>
              <a:rPr lang="en-GB" sz="1500" dirty="0">
                <a:solidFill>
                  <a:schemeClr val="bg1">
                    <a:lumMod val="50000"/>
                  </a:schemeClr>
                </a:solidFill>
              </a:rPr>
              <a:t>Accelerated depreciation reduces </a:t>
            </a:r>
            <a:r>
              <a:rPr lang="en-GB" sz="1500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GB" sz="1500" b="1" dirty="0" smtClean="0">
                <a:solidFill>
                  <a:schemeClr val="bg1">
                    <a:lumMod val="50000"/>
                  </a:schemeClr>
                </a:solidFill>
              </a:rPr>
              <a:t>user cos</a:t>
            </a:r>
            <a:r>
              <a:rPr lang="en-GB" sz="1500" b="1" dirty="0" smtClean="0"/>
              <a:t>t of capital </a:t>
            </a:r>
            <a:r>
              <a:rPr lang="en-GB" sz="1500" dirty="0" smtClean="0"/>
              <a:t>(US</a:t>
            </a:r>
            <a:r>
              <a:rPr lang="en-GB" sz="1500" dirty="0" smtClean="0">
                <a:solidFill>
                  <a:schemeClr val="bg1">
                    <a:lumMod val="50000"/>
                  </a:schemeClr>
                </a:solidFill>
              </a:rPr>
              <a:t>, 2002 &amp; 2003);        </a:t>
            </a:r>
            <a:r>
              <a:rPr lang="en-GB" sz="1500" dirty="0" smtClean="0"/>
              <a:t>elasticity </a:t>
            </a:r>
            <a:r>
              <a:rPr lang="en-GB" sz="1500" dirty="0"/>
              <a:t>of </a:t>
            </a:r>
            <a:r>
              <a:rPr lang="en-GB" sz="1500" dirty="0" smtClean="0"/>
              <a:t>investment to user </a:t>
            </a:r>
            <a:r>
              <a:rPr lang="en-GB" sz="1500" dirty="0" smtClean="0">
                <a:solidFill>
                  <a:schemeClr val="bg1">
                    <a:lumMod val="50000"/>
                  </a:schemeClr>
                </a:solidFill>
              </a:rPr>
              <a:t>costs of capital is estimated </a:t>
            </a:r>
            <a:r>
              <a:rPr lang="en-GB" sz="1500" dirty="0">
                <a:solidFill>
                  <a:schemeClr val="bg1">
                    <a:lumMod val="50000"/>
                  </a:schemeClr>
                </a:solidFill>
              </a:rPr>
              <a:t>between </a:t>
            </a:r>
            <a:r>
              <a:rPr lang="en-GB" sz="1500" dirty="0" smtClean="0">
                <a:solidFill>
                  <a:schemeClr val="bg1">
                    <a:lumMod val="50000"/>
                  </a:schemeClr>
                </a:solidFill>
              </a:rPr>
              <a:t>6 </a:t>
            </a:r>
            <a:r>
              <a:rPr lang="en-GB" sz="150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GB" sz="1500" dirty="0" smtClean="0">
                <a:solidFill>
                  <a:schemeClr val="bg1">
                    <a:lumMod val="50000"/>
                  </a:schemeClr>
                </a:solidFill>
              </a:rPr>
              <a:t>14.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altLang="fr-FR" sz="1500" dirty="0" smtClean="0">
                <a:solidFill>
                  <a:schemeClr val="bg1">
                    <a:lumMod val="50000"/>
                  </a:schemeClr>
                </a:solidFill>
              </a:rPr>
              <a:t>Devereux et al. (CBT, 2016): investment </a:t>
            </a:r>
            <a:r>
              <a:rPr lang="en-US" altLang="fr-FR" sz="1500" dirty="0" smtClean="0"/>
              <a:t>is responsive to user </a:t>
            </a:r>
            <a:r>
              <a:rPr lang="en-US" altLang="fr-FR" sz="1500" dirty="0"/>
              <a:t>cost of </a:t>
            </a:r>
            <a:r>
              <a:rPr lang="en-US" altLang="fr-FR" sz="1500" dirty="0" smtClean="0"/>
              <a:t>capital (UK, 2004).</a:t>
            </a:r>
            <a:endParaRPr lang="en-GB" sz="15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>
                <a:solidFill>
                  <a:srgbClr val="0070C0"/>
                </a:solidFill>
              </a:rPr>
              <a:t>Additionality</a:t>
            </a:r>
            <a:r>
              <a:rPr lang="en-GB" sz="3200" b="1" dirty="0" smtClean="0">
                <a:solidFill>
                  <a:srgbClr val="0070C0"/>
                </a:solidFill>
              </a:rPr>
              <a:t> and FDI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1AEC8C-0882-486D-8E29-1EEA1CFE9D3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_Michell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496</TotalTime>
  <Words>1462</Words>
  <Application>Microsoft Office PowerPoint</Application>
  <PresentationFormat>Widescreen</PresentationFormat>
  <Paragraphs>144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(heading)</vt:lpstr>
      <vt:lpstr>Arial (Headings)</vt:lpstr>
      <vt:lpstr>Calibri</vt:lpstr>
      <vt:lpstr>Georgia</vt:lpstr>
      <vt:lpstr>Helvetica 65 Medium</vt:lpstr>
      <vt:lpstr>Wingdings</vt:lpstr>
      <vt:lpstr>OECD_English_white</vt:lpstr>
      <vt:lpstr>Theme_Michelle</vt:lpstr>
      <vt:lpstr>Tax Incentives: Promises and Pitfalls      International Symposium  “The Efficiency of Tax Incentives in the World and in Turkey” Istanbul, 17th April 2019     Luisa Dressler Centre for Tax Policy and Administration, OECD</vt:lpstr>
      <vt:lpstr>Outline</vt:lpstr>
      <vt:lpstr>Tax incentives – attempt of a definition</vt:lpstr>
      <vt:lpstr>Tax expenditures and tax incentives – examples </vt:lpstr>
      <vt:lpstr>The benchmark system</vt:lpstr>
      <vt:lpstr>Advantages of tax incentives …</vt:lpstr>
      <vt:lpstr>… and their disadvantages</vt:lpstr>
      <vt:lpstr>Example 1: Low additionality and pre-tax prices</vt:lpstr>
      <vt:lpstr>Additionality and FDI</vt:lpstr>
      <vt:lpstr>Example 2: Distributional impacts of VAT zero-rating</vt:lpstr>
      <vt:lpstr>Tax incentive analysis and reporting</vt:lpstr>
      <vt:lpstr>Reporting of tax incentives</vt:lpstr>
      <vt:lpstr>Country examples</vt:lpstr>
      <vt:lpstr>References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DRESSLER Luisa, CTP/TPS</dc:creator>
  <cp:lastModifiedBy>DRESSLER Luisa, CTP/TPS</cp:lastModifiedBy>
  <cp:revision>146</cp:revision>
  <dcterms:created xsi:type="dcterms:W3CDTF">2019-04-09T12:47:45Z</dcterms:created>
  <dcterms:modified xsi:type="dcterms:W3CDTF">2019-04-10T15:44:05Z</dcterms:modified>
</cp:coreProperties>
</file>